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33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1cVZBV9tD-A&amp;t=38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QVCjdNxJre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Helpful videos:</a:t>
            </a:r>
            <a:endParaRPr/>
          </a:p>
          <a:p>
            <a:pPr marL="0" lvl="0" indent="0" algn="l" rtl="0">
              <a:lnSpc>
                <a:spcPct val="100000"/>
              </a:lnSpc>
              <a:spcBef>
                <a:spcPts val="0"/>
              </a:spcBef>
              <a:spcAft>
                <a:spcPts val="0"/>
              </a:spcAft>
              <a:buSzPts val="1100"/>
              <a:buNone/>
            </a:pPr>
            <a:r>
              <a:rPr lang="en"/>
              <a:t>Bozeman: Cell Cycle </a:t>
            </a:r>
            <a:r>
              <a:rPr lang="en" u="sng">
                <a:solidFill>
                  <a:schemeClr val="hlink"/>
                </a:solidFill>
                <a:hlinkClick r:id="rId3"/>
              </a:rPr>
              <a:t>https://www.youtube.com/watch?v=1cVZBV9tD-A&amp;t=38s</a:t>
            </a:r>
            <a:endParaRPr/>
          </a:p>
          <a:p>
            <a:pPr marL="0" lvl="0" indent="0" algn="l" rtl="0">
              <a:lnSpc>
                <a:spcPct val="100000"/>
              </a:lnSpc>
              <a:spcBef>
                <a:spcPts val="0"/>
              </a:spcBef>
              <a:spcAft>
                <a:spcPts val="0"/>
              </a:spcAft>
              <a:buSzPts val="1100"/>
              <a:buNone/>
            </a:pPr>
            <a:r>
              <a:rPr lang="en"/>
              <a:t>Amoeba Sisters: Cell Cycle and Cancer </a:t>
            </a:r>
            <a:r>
              <a:rPr lang="en" u="sng">
                <a:solidFill>
                  <a:schemeClr val="hlink"/>
                </a:solidFill>
                <a:hlinkClick r:id="rId4"/>
              </a:rPr>
              <a:t>https://www.youtube.com/watch?v=QVCjdNxJreE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After S phase, the sister chromatids are considered to still be chromosomes because they are identical copies</a:t>
            </a:r>
            <a:endParaRPr/>
          </a:p>
          <a:p>
            <a:pPr marL="0" lvl="0" indent="0" algn="l" rtl="0">
              <a:lnSpc>
                <a:spcPct val="100000"/>
              </a:lnSpc>
              <a:spcBef>
                <a:spcPts val="0"/>
              </a:spcBef>
              <a:spcAft>
                <a:spcPts val="0"/>
              </a:spcAft>
              <a:buSzPts val="1100"/>
              <a:buNone/>
            </a:pPr>
            <a:r>
              <a:rPr lang="en"/>
              <a:t>During anaphase, the separated sister chromatids are now considered to each be their own chromosome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 allow students a couple of minutes to talk to a partner and try to pinpoint various stages of mitosis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lphaLcParenR"/>
            </a:pPr>
            <a:r>
              <a:rPr lang="en"/>
              <a:t>Possible answers: microtubules failed to separate sister chromatids in anaphase, microtubules failed to attach to sister chromatids during prometaphase/metaphase.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a)Metaphase: microtubule attachment to the kinetochore would not happen</a:t>
            </a:r>
            <a:endParaRPr/>
          </a:p>
          <a:p>
            <a:pPr marL="0" lvl="0" indent="0" algn="l" rtl="0">
              <a:lnSpc>
                <a:spcPct val="100000"/>
              </a:lnSpc>
              <a:spcBef>
                <a:spcPts val="0"/>
              </a:spcBef>
              <a:spcAft>
                <a:spcPts val="0"/>
              </a:spcAft>
              <a:buSzPts val="1100"/>
              <a:buNone/>
            </a:pPr>
            <a:r>
              <a:rPr lang="en"/>
              <a:t>Anaphase: since microtubule attachment did not occur, the sister chromatids would not separate</a:t>
            </a:r>
            <a:endParaRPr/>
          </a:p>
          <a:p>
            <a:pPr marL="0" lvl="0" indent="0" algn="l" rtl="0">
              <a:lnSpc>
                <a:spcPct val="100000"/>
              </a:lnSpc>
              <a:spcBef>
                <a:spcPts val="0"/>
              </a:spcBef>
              <a:spcAft>
                <a:spcPts val="0"/>
              </a:spcAft>
              <a:buSzPts val="1100"/>
              <a:buNone/>
            </a:pPr>
            <a:r>
              <a:rPr lang="en"/>
              <a:t>b) M (spindle) checkpoint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4a786211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a4a786211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lphaLcParenR"/>
            </a:pPr>
            <a:r>
              <a:rPr lang="en"/>
              <a:t>Student responses should follow this general format: DNA→ wraps around histones--&gt;nucleosomes--&gt; forms chromatin--&gt; condenses to form chromosomes</a:t>
            </a:r>
            <a:endParaRPr/>
          </a:p>
          <a:p>
            <a:pPr marL="457200" lvl="0" indent="-298450" algn="l" rtl="0">
              <a:lnSpc>
                <a:spcPct val="100000"/>
              </a:lnSpc>
              <a:spcBef>
                <a:spcPts val="0"/>
              </a:spcBef>
              <a:spcAft>
                <a:spcPts val="0"/>
              </a:spcAft>
              <a:buSzPts val="1100"/>
              <a:buAutoNum type="alphaLcParenR"/>
            </a:pPr>
            <a:r>
              <a:rPr lang="en"/>
              <a:t>Any one of these would be acceptable: packages DNA, allows for cell division to occur more efficiently, contains genetic information, protects genetic information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741B47"/>
              </a:buClr>
              <a:buSzPts val="5400"/>
              <a:buNone/>
              <a:defRPr sz="5400">
                <a:solidFill>
                  <a:srgbClr val="741B47"/>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311700" y="1097583"/>
            <a:ext cx="8520600" cy="4555200"/>
          </a:xfrm>
          <a:prstGeom prst="rect">
            <a:avLst/>
          </a:prstGeom>
          <a:noFill/>
          <a:ln>
            <a:noFill/>
          </a:ln>
        </p:spPr>
        <p:txBody>
          <a:bodyPr spcFirstLastPara="1" wrap="square" lIns="91425" tIns="91425" rIns="91425" bIns="91425" anchor="t" anchorCtr="0">
            <a:noAutofit/>
          </a:bodyPr>
          <a:lstStyle>
            <a:lvl1pPr marL="457200" lvl="0" indent="-406400" algn="l">
              <a:lnSpc>
                <a:spcPct val="115000"/>
              </a:lnSpc>
              <a:spcBef>
                <a:spcPts val="0"/>
              </a:spcBef>
              <a:spcAft>
                <a:spcPts val="0"/>
              </a:spcAft>
              <a:buClr>
                <a:srgbClr val="000000"/>
              </a:buClr>
              <a:buSzPts val="2800"/>
              <a:buChar char="●"/>
              <a:defRPr sz="2800">
                <a:solidFill>
                  <a:srgbClr val="000000"/>
                </a:solidFill>
              </a:defRPr>
            </a:lvl1pPr>
            <a:lvl2pPr marL="914400" lvl="1" indent="-406400" algn="l">
              <a:lnSpc>
                <a:spcPct val="115000"/>
              </a:lnSpc>
              <a:spcBef>
                <a:spcPts val="1600"/>
              </a:spcBef>
              <a:spcAft>
                <a:spcPts val="0"/>
              </a:spcAft>
              <a:buClr>
                <a:srgbClr val="000000"/>
              </a:buClr>
              <a:buSzPts val="2800"/>
              <a:buChar char="○"/>
              <a:defRPr sz="2800">
                <a:solidFill>
                  <a:srgbClr val="000000"/>
                </a:solidFill>
              </a:defRPr>
            </a:lvl2pPr>
            <a:lvl3pPr marL="1371600" lvl="2" indent="-393700" algn="l">
              <a:lnSpc>
                <a:spcPct val="115000"/>
              </a:lnSpc>
              <a:spcBef>
                <a:spcPts val="1600"/>
              </a:spcBef>
              <a:spcAft>
                <a:spcPts val="0"/>
              </a:spcAft>
              <a:buClr>
                <a:srgbClr val="000000"/>
              </a:buClr>
              <a:buSzPts val="2600"/>
              <a:buChar char="■"/>
              <a:defRPr sz="2600">
                <a:solidFill>
                  <a:srgbClr val="000000"/>
                </a:solidFill>
              </a:defRPr>
            </a:lvl3pPr>
            <a:lvl4pPr marL="1828800" lvl="3" indent="-393700" algn="l">
              <a:lnSpc>
                <a:spcPct val="115000"/>
              </a:lnSpc>
              <a:spcBef>
                <a:spcPts val="1600"/>
              </a:spcBef>
              <a:spcAft>
                <a:spcPts val="0"/>
              </a:spcAft>
              <a:buClr>
                <a:srgbClr val="000000"/>
              </a:buClr>
              <a:buSzPts val="2600"/>
              <a:buChar char="●"/>
              <a:defRPr sz="2600">
                <a:solidFill>
                  <a:srgbClr val="000000"/>
                </a:solidFill>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 name="Google Shape;17;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 name="Google Shape;20;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a:off x="3785089" y="6631612"/>
            <a:ext cx="15738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800" b="0" i="0" u="none" strike="noStrike" cap="none">
                <a:solidFill>
                  <a:srgbClr val="D9D9D9"/>
                </a:solidFill>
                <a:latin typeface="Arial"/>
                <a:ea typeface="Arial"/>
                <a:cs typeface="Arial"/>
                <a:sym typeface="Arial"/>
              </a:rPr>
              <a:t>© Getting Down With Science</a:t>
            </a:r>
            <a:endParaRPr sz="800" b="0" i="0" u="none" strike="noStrike" cap="none">
              <a:solidFill>
                <a:srgbClr val="D9D9D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Cell Cycle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Cell Cycle</a:t>
            </a:r>
            <a:endParaRPr/>
          </a:p>
        </p:txBody>
      </p:sp>
      <p:sp>
        <p:nvSpPr>
          <p:cNvPr id="133" name="Google Shape;133;p23"/>
          <p:cNvSpPr txBox="1"/>
          <p:nvPr/>
        </p:nvSpPr>
        <p:spPr>
          <a:xfrm>
            <a:off x="204275" y="1206225"/>
            <a:ext cx="8443500" cy="13035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rgbClr val="000000"/>
              </a:buClr>
              <a:buSzPts val="2800"/>
              <a:buFont typeface="Arial"/>
              <a:buChar char="●"/>
            </a:pPr>
            <a:r>
              <a:rPr lang="en" sz="2800" b="0" i="0" u="none" strike="noStrike" cap="none">
                <a:solidFill>
                  <a:srgbClr val="000000"/>
                </a:solidFill>
                <a:latin typeface="Arial"/>
                <a:ea typeface="Arial"/>
                <a:cs typeface="Arial"/>
                <a:sym typeface="Arial"/>
              </a:rPr>
              <a:t>The cell cycle consists of alternating phases of interphase and mitosis</a:t>
            </a:r>
            <a:endParaRPr sz="2800" b="0" i="0" u="none" strike="noStrike" cap="none">
              <a:solidFill>
                <a:srgbClr val="000000"/>
              </a:solidFill>
              <a:latin typeface="Arial"/>
              <a:ea typeface="Arial"/>
              <a:cs typeface="Arial"/>
              <a:sym typeface="Arial"/>
            </a:endParaRPr>
          </a:p>
          <a:p>
            <a:pPr marL="914400" marR="0" lvl="1" indent="-406400" algn="l" rtl="0">
              <a:lnSpc>
                <a:spcPct val="100000"/>
              </a:lnSpc>
              <a:spcBef>
                <a:spcPts val="0"/>
              </a:spcBef>
              <a:spcAft>
                <a:spcPts val="0"/>
              </a:spcAft>
              <a:buClr>
                <a:srgbClr val="000000"/>
              </a:buClr>
              <a:buSzPts val="2800"/>
              <a:buFont typeface="Arial"/>
              <a:buChar char="○"/>
            </a:pPr>
            <a:r>
              <a:rPr lang="en" sz="2800" b="0" i="0" u="none" strike="noStrike" cap="none">
                <a:solidFill>
                  <a:srgbClr val="000000"/>
                </a:solidFill>
                <a:latin typeface="Arial"/>
                <a:ea typeface="Arial"/>
                <a:cs typeface="Arial"/>
                <a:sym typeface="Arial"/>
              </a:rPr>
              <a:t>G</a:t>
            </a:r>
            <a:r>
              <a:rPr lang="en" sz="2800" b="0" i="0" u="none" strike="noStrike" cap="none" baseline="-25000">
                <a:solidFill>
                  <a:srgbClr val="000000"/>
                </a:solidFill>
                <a:latin typeface="Arial"/>
                <a:ea typeface="Arial"/>
                <a:cs typeface="Arial"/>
                <a:sym typeface="Arial"/>
              </a:rPr>
              <a:t>1</a:t>
            </a:r>
            <a:r>
              <a:rPr lang="en" sz="2800" b="0" i="0" u="none" strike="noStrike" cap="none">
                <a:solidFill>
                  <a:srgbClr val="000000"/>
                </a:solidFill>
                <a:latin typeface="Arial"/>
                <a:ea typeface="Arial"/>
                <a:cs typeface="Arial"/>
                <a:sym typeface="Arial"/>
              </a:rPr>
              <a:t>→ S→ G</a:t>
            </a:r>
            <a:r>
              <a:rPr lang="en" sz="2800" b="0" i="0" u="none" strike="noStrike" cap="none" baseline="-25000">
                <a:solidFill>
                  <a:srgbClr val="000000"/>
                </a:solidFill>
                <a:latin typeface="Arial"/>
                <a:ea typeface="Arial"/>
                <a:cs typeface="Arial"/>
                <a:sym typeface="Arial"/>
              </a:rPr>
              <a:t>2</a:t>
            </a:r>
            <a:r>
              <a:rPr lang="en" sz="2800" b="0" i="0" u="none" strike="noStrike" cap="none">
                <a:solidFill>
                  <a:srgbClr val="000000"/>
                </a:solidFill>
                <a:latin typeface="Arial"/>
                <a:ea typeface="Arial"/>
                <a:cs typeface="Arial"/>
                <a:sym typeface="Arial"/>
              </a:rPr>
              <a:t> → mitosis → cytokinesis</a:t>
            </a:r>
            <a:endParaRPr sz="2800" b="0" i="0" u="none" strike="noStrike" cap="none">
              <a:solidFill>
                <a:srgbClr val="000000"/>
              </a:solidFill>
              <a:latin typeface="Arial"/>
              <a:ea typeface="Arial"/>
              <a:cs typeface="Arial"/>
              <a:sym typeface="Arial"/>
            </a:endParaRPr>
          </a:p>
        </p:txBody>
      </p:sp>
      <p:sp>
        <p:nvSpPr>
          <p:cNvPr id="134" name="Google Shape;134;p23"/>
          <p:cNvSpPr/>
          <p:nvPr/>
        </p:nvSpPr>
        <p:spPr>
          <a:xfrm rot="-5400000">
            <a:off x="1945550" y="2169600"/>
            <a:ext cx="291900" cy="1478700"/>
          </a:xfrm>
          <a:prstGeom prst="leftBrace">
            <a:avLst>
              <a:gd name="adj1" fmla="val 8333"/>
              <a:gd name="adj2"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3"/>
          <p:cNvSpPr txBox="1"/>
          <p:nvPr/>
        </p:nvSpPr>
        <p:spPr>
          <a:xfrm>
            <a:off x="1211150" y="2901375"/>
            <a:ext cx="1760700" cy="59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0" i="0" u="none" strike="noStrike" cap="none">
                <a:solidFill>
                  <a:srgbClr val="000000"/>
                </a:solidFill>
                <a:latin typeface="Arial"/>
                <a:ea typeface="Arial"/>
                <a:cs typeface="Arial"/>
                <a:sym typeface="Arial"/>
              </a:rPr>
              <a:t>Interphase</a:t>
            </a:r>
            <a:endParaRPr sz="2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370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Cell Cycle</a:t>
            </a:r>
            <a:endParaRPr/>
          </a:p>
        </p:txBody>
      </p:sp>
      <p:sp>
        <p:nvSpPr>
          <p:cNvPr id="141" name="Google Shape;141;p24"/>
          <p:cNvSpPr txBox="1"/>
          <p:nvPr/>
        </p:nvSpPr>
        <p:spPr>
          <a:xfrm>
            <a:off x="77800" y="800550"/>
            <a:ext cx="8832600" cy="584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800" b="0" i="0" u="sng" strike="noStrike" cap="none">
                <a:solidFill>
                  <a:srgbClr val="A64D79"/>
                </a:solidFill>
                <a:latin typeface="Arial"/>
                <a:ea typeface="Arial"/>
                <a:cs typeface="Arial"/>
                <a:sym typeface="Arial"/>
              </a:rPr>
              <a:t>Interphase</a:t>
            </a:r>
            <a:endParaRPr sz="2800" b="0" i="0" u="sng" strike="noStrike" cap="none">
              <a:solidFill>
                <a:srgbClr val="A64D79"/>
              </a:solidFill>
              <a:latin typeface="Arial"/>
              <a:ea typeface="Arial"/>
              <a:cs typeface="Arial"/>
              <a:sym typeface="Arial"/>
            </a:endParaRPr>
          </a:p>
          <a:p>
            <a:pPr marL="457200" marR="0" lvl="0" indent="-406400" algn="l" rtl="0">
              <a:lnSpc>
                <a:spcPct val="100000"/>
              </a:lnSpc>
              <a:spcBef>
                <a:spcPts val="0"/>
              </a:spcBef>
              <a:spcAft>
                <a:spcPts val="0"/>
              </a:spcAft>
              <a:buClr>
                <a:srgbClr val="000000"/>
              </a:buClr>
              <a:buSzPts val="2800"/>
              <a:buFont typeface="Arial"/>
              <a:buChar char="●"/>
            </a:pPr>
            <a:r>
              <a:rPr lang="en" sz="2800" b="0" i="0" u="none" strike="noStrike" cap="none">
                <a:solidFill>
                  <a:srgbClr val="000000"/>
                </a:solidFill>
                <a:latin typeface="Arial"/>
                <a:ea typeface="Arial"/>
                <a:cs typeface="Arial"/>
                <a:sym typeface="Arial"/>
              </a:rPr>
              <a:t>The longest portion of the cell cycle (90%)</a:t>
            </a:r>
            <a:endParaRPr sz="2800" b="0" i="0" u="none" strike="noStrike" cap="none">
              <a:solidFill>
                <a:srgbClr val="000000"/>
              </a:solidFill>
              <a:latin typeface="Arial"/>
              <a:ea typeface="Arial"/>
              <a:cs typeface="Arial"/>
              <a:sym typeface="Arial"/>
            </a:endParaRPr>
          </a:p>
          <a:p>
            <a:pPr marL="914400" marR="0" lvl="1" indent="-406400" algn="l" rtl="0">
              <a:lnSpc>
                <a:spcPct val="100000"/>
              </a:lnSpc>
              <a:spcBef>
                <a:spcPts val="0"/>
              </a:spcBef>
              <a:spcAft>
                <a:spcPts val="0"/>
              </a:spcAft>
              <a:buClr>
                <a:srgbClr val="000000"/>
              </a:buClr>
              <a:buSzPts val="2800"/>
              <a:buFont typeface="Arial"/>
              <a:buChar char="○"/>
            </a:pPr>
            <a:r>
              <a:rPr lang="en" sz="2800" b="0" i="0" strike="noStrike" cap="none">
                <a:solidFill>
                  <a:srgbClr val="000000"/>
                </a:solidFill>
                <a:latin typeface="Arial"/>
                <a:ea typeface="Arial"/>
                <a:cs typeface="Arial"/>
                <a:sym typeface="Arial"/>
              </a:rPr>
              <a:t>G1 “first gap” phase</a:t>
            </a:r>
            <a:endParaRPr sz="2800" b="0" i="0" strike="noStrike" cap="none">
              <a:solidFill>
                <a:srgbClr val="000000"/>
              </a:solidFill>
              <a:latin typeface="Arial"/>
              <a:ea typeface="Arial"/>
              <a:cs typeface="Arial"/>
              <a:sym typeface="Arial"/>
            </a:endParaRPr>
          </a:p>
          <a:p>
            <a:pPr marL="1371600" marR="0" lvl="2" indent="-393700" algn="l" rtl="0">
              <a:lnSpc>
                <a:spcPct val="100000"/>
              </a:lnSpc>
              <a:spcBef>
                <a:spcPts val="0"/>
              </a:spcBef>
              <a:spcAft>
                <a:spcPts val="0"/>
              </a:spcAft>
              <a:buClr>
                <a:srgbClr val="000000"/>
              </a:buClr>
              <a:buSzPts val="2600"/>
              <a:buFont typeface="Arial"/>
              <a:buChar char="■"/>
            </a:pPr>
            <a:r>
              <a:rPr lang="en" sz="2600" b="0" i="0" u="none" strike="noStrike" cap="none">
                <a:solidFill>
                  <a:srgbClr val="000000"/>
                </a:solidFill>
                <a:latin typeface="Arial"/>
                <a:ea typeface="Arial"/>
                <a:cs typeface="Arial"/>
                <a:sym typeface="Arial"/>
              </a:rPr>
              <a:t>The cell </a:t>
            </a:r>
            <a:r>
              <a:rPr lang="en" sz="2600" b="0" i="0" u="none" strike="noStrike" cap="none">
                <a:solidFill>
                  <a:srgbClr val="00B050"/>
                </a:solidFill>
                <a:latin typeface="Arial"/>
                <a:ea typeface="Arial"/>
                <a:cs typeface="Arial"/>
                <a:sym typeface="Arial"/>
              </a:rPr>
              <a:t>grows</a:t>
            </a:r>
            <a:r>
              <a:rPr lang="en" sz="2600" b="0" i="0" u="none" strike="noStrike" cap="none">
                <a:solidFill>
                  <a:srgbClr val="000000"/>
                </a:solidFill>
                <a:latin typeface="Arial"/>
                <a:ea typeface="Arial"/>
                <a:cs typeface="Arial"/>
                <a:sym typeface="Arial"/>
              </a:rPr>
              <a:t> and carries out normal functions</a:t>
            </a:r>
            <a:endParaRPr sz="2600" b="0" i="0" u="none" strike="noStrike" cap="none">
              <a:solidFill>
                <a:srgbClr val="000000"/>
              </a:solidFill>
              <a:latin typeface="Arial"/>
              <a:ea typeface="Arial"/>
              <a:cs typeface="Arial"/>
              <a:sym typeface="Arial"/>
            </a:endParaRPr>
          </a:p>
          <a:p>
            <a:pPr marL="914400" marR="0" lvl="1" indent="-406400" algn="l" rtl="0">
              <a:lnSpc>
                <a:spcPct val="100000"/>
              </a:lnSpc>
              <a:spcBef>
                <a:spcPts val="0"/>
              </a:spcBef>
              <a:spcAft>
                <a:spcPts val="0"/>
              </a:spcAft>
              <a:buClr>
                <a:srgbClr val="000000"/>
              </a:buClr>
              <a:buSzPts val="2800"/>
              <a:buFont typeface="Arial"/>
              <a:buChar char="○"/>
            </a:pPr>
            <a:r>
              <a:rPr lang="en" sz="2800" b="0" i="0" strike="noStrike" cap="none">
                <a:solidFill>
                  <a:srgbClr val="000000"/>
                </a:solidFill>
                <a:latin typeface="Arial"/>
                <a:ea typeface="Arial"/>
                <a:cs typeface="Arial"/>
                <a:sym typeface="Arial"/>
              </a:rPr>
              <a:t>S “synthesis” phase</a:t>
            </a:r>
            <a:endParaRPr sz="2800" b="0" i="0" strike="noStrike" cap="none">
              <a:solidFill>
                <a:srgbClr val="000000"/>
              </a:solidFill>
              <a:latin typeface="Arial"/>
              <a:ea typeface="Arial"/>
              <a:cs typeface="Arial"/>
              <a:sym typeface="Arial"/>
            </a:endParaRPr>
          </a:p>
          <a:p>
            <a:pPr marL="1371600" marR="0" lvl="2" indent="-393700" algn="l" rtl="0">
              <a:lnSpc>
                <a:spcPct val="100000"/>
              </a:lnSpc>
              <a:spcBef>
                <a:spcPts val="0"/>
              </a:spcBef>
              <a:spcAft>
                <a:spcPts val="0"/>
              </a:spcAft>
              <a:buClr>
                <a:srgbClr val="000000"/>
              </a:buClr>
              <a:buSzPts val="2600"/>
              <a:buFont typeface="Arial"/>
              <a:buChar char="■"/>
            </a:pPr>
            <a:r>
              <a:rPr lang="en" sz="2600" b="0" i="0" u="none" strike="noStrike" cap="none">
                <a:solidFill>
                  <a:srgbClr val="9F5900"/>
                </a:solidFill>
                <a:latin typeface="Arial"/>
                <a:ea typeface="Arial"/>
                <a:cs typeface="Arial"/>
                <a:sym typeface="Arial"/>
              </a:rPr>
              <a:t>DNA replication </a:t>
            </a:r>
            <a:r>
              <a:rPr lang="en" sz="2600" b="0" i="0" u="none" strike="noStrike" cap="none">
                <a:solidFill>
                  <a:srgbClr val="000000"/>
                </a:solidFill>
                <a:latin typeface="Arial"/>
                <a:ea typeface="Arial"/>
                <a:cs typeface="Arial"/>
                <a:sym typeface="Arial"/>
              </a:rPr>
              <a:t>and chromosome duplication occurs</a:t>
            </a:r>
            <a:endParaRPr sz="2600" b="0" i="0" u="none" strike="noStrike" cap="none">
              <a:solidFill>
                <a:srgbClr val="000000"/>
              </a:solidFill>
              <a:latin typeface="Arial"/>
              <a:ea typeface="Arial"/>
              <a:cs typeface="Arial"/>
              <a:sym typeface="Arial"/>
            </a:endParaRPr>
          </a:p>
          <a:p>
            <a:pPr marL="914400" marR="0" lvl="1" indent="-406400" algn="l" rtl="0">
              <a:lnSpc>
                <a:spcPct val="100000"/>
              </a:lnSpc>
              <a:spcBef>
                <a:spcPts val="0"/>
              </a:spcBef>
              <a:spcAft>
                <a:spcPts val="0"/>
              </a:spcAft>
              <a:buClr>
                <a:srgbClr val="000000"/>
              </a:buClr>
              <a:buSzPts val="2800"/>
              <a:buFont typeface="Arial"/>
              <a:buChar char="○"/>
            </a:pPr>
            <a:r>
              <a:rPr lang="en" sz="2800" b="0" i="0" strike="noStrike" cap="none">
                <a:solidFill>
                  <a:srgbClr val="000000"/>
                </a:solidFill>
                <a:latin typeface="Arial"/>
                <a:ea typeface="Arial"/>
                <a:cs typeface="Arial"/>
                <a:sym typeface="Arial"/>
              </a:rPr>
              <a:t>G2 “second gap” phase</a:t>
            </a:r>
            <a:endParaRPr sz="2800" b="0" i="0" strike="noStrike" cap="none">
              <a:solidFill>
                <a:srgbClr val="000000"/>
              </a:solidFill>
              <a:latin typeface="Arial"/>
              <a:ea typeface="Arial"/>
              <a:cs typeface="Arial"/>
              <a:sym typeface="Arial"/>
            </a:endParaRPr>
          </a:p>
          <a:p>
            <a:pPr marL="1371600" marR="0" lvl="2" indent="-393700" algn="l" rtl="0">
              <a:lnSpc>
                <a:spcPct val="100000"/>
              </a:lnSpc>
              <a:spcBef>
                <a:spcPts val="0"/>
              </a:spcBef>
              <a:spcAft>
                <a:spcPts val="0"/>
              </a:spcAft>
              <a:buClr>
                <a:srgbClr val="000000"/>
              </a:buClr>
              <a:buSzPts val="2600"/>
              <a:buFont typeface="Arial"/>
              <a:buChar char="■"/>
            </a:pPr>
            <a:r>
              <a:rPr lang="en" sz="2600" b="0" i="0" u="none" strike="noStrike" cap="none">
                <a:solidFill>
                  <a:srgbClr val="000000"/>
                </a:solidFill>
                <a:latin typeface="Arial"/>
                <a:ea typeface="Arial"/>
                <a:cs typeface="Arial"/>
                <a:sym typeface="Arial"/>
              </a:rPr>
              <a:t>Final </a:t>
            </a:r>
            <a:r>
              <a:rPr lang="en" sz="2600" b="0" i="0" u="none" strike="noStrike" cap="none">
                <a:solidFill>
                  <a:srgbClr val="00B050"/>
                </a:solidFill>
                <a:latin typeface="Arial"/>
                <a:ea typeface="Arial"/>
                <a:cs typeface="Arial"/>
                <a:sym typeface="Arial"/>
              </a:rPr>
              <a:t>growth</a:t>
            </a:r>
            <a:r>
              <a:rPr lang="en" sz="2600" b="0" i="0" u="none" strike="noStrike" cap="none">
                <a:solidFill>
                  <a:srgbClr val="000000"/>
                </a:solidFill>
                <a:latin typeface="Arial"/>
                <a:ea typeface="Arial"/>
                <a:cs typeface="Arial"/>
                <a:sym typeface="Arial"/>
              </a:rPr>
              <a:t> and preparation for mitosis</a:t>
            </a:r>
            <a:endParaRPr sz="2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2800" b="0" i="0" u="sng" strike="noStrike" cap="none">
                <a:solidFill>
                  <a:srgbClr val="B45F06"/>
                </a:solidFill>
                <a:latin typeface="Arial"/>
                <a:ea typeface="Arial"/>
                <a:cs typeface="Arial"/>
                <a:sym typeface="Arial"/>
              </a:rPr>
              <a:t>M Phase</a:t>
            </a:r>
            <a:endParaRPr sz="2800" b="0" i="0" u="sng" strike="noStrike" cap="none">
              <a:solidFill>
                <a:srgbClr val="B45F06"/>
              </a:solidFill>
              <a:latin typeface="Arial"/>
              <a:ea typeface="Arial"/>
              <a:cs typeface="Arial"/>
              <a:sym typeface="Arial"/>
            </a:endParaRPr>
          </a:p>
          <a:p>
            <a:pPr marL="457200" marR="0" lvl="0" indent="-393700" algn="l" rtl="0">
              <a:lnSpc>
                <a:spcPct val="100000"/>
              </a:lnSpc>
              <a:spcBef>
                <a:spcPts val="0"/>
              </a:spcBef>
              <a:spcAft>
                <a:spcPts val="0"/>
              </a:spcAft>
              <a:buClr>
                <a:schemeClr val="dk1"/>
              </a:buClr>
              <a:buSzPts val="2600"/>
              <a:buFont typeface="Arial"/>
              <a:buChar char="●"/>
            </a:pPr>
            <a:r>
              <a:rPr lang="en" sz="2600" b="1" i="0" strike="noStrike" cap="none">
                <a:solidFill>
                  <a:schemeClr val="dk1"/>
                </a:solidFill>
              </a:rPr>
              <a:t>Mitosis</a:t>
            </a:r>
            <a:r>
              <a:rPr lang="en" sz="2600" b="0" i="0" u="none" strike="noStrike" cap="none">
                <a:solidFill>
                  <a:schemeClr val="dk1"/>
                </a:solidFill>
                <a:latin typeface="Arial"/>
                <a:ea typeface="Arial"/>
                <a:cs typeface="Arial"/>
                <a:sym typeface="Arial"/>
              </a:rPr>
              <a:t>: nucleus divides</a:t>
            </a:r>
            <a:endParaRPr sz="2600" b="0" i="0" u="none" strike="noStrike" cap="none">
              <a:solidFill>
                <a:schemeClr val="dk1"/>
              </a:solidFill>
              <a:latin typeface="Arial"/>
              <a:ea typeface="Arial"/>
              <a:cs typeface="Arial"/>
              <a:sym typeface="Arial"/>
            </a:endParaRPr>
          </a:p>
          <a:p>
            <a:pPr marL="457200" marR="0" lvl="0" indent="-393700" algn="l" rtl="0">
              <a:lnSpc>
                <a:spcPct val="100000"/>
              </a:lnSpc>
              <a:spcBef>
                <a:spcPts val="0"/>
              </a:spcBef>
              <a:spcAft>
                <a:spcPts val="0"/>
              </a:spcAft>
              <a:buClr>
                <a:schemeClr val="dk1"/>
              </a:buClr>
              <a:buSzPts val="2600"/>
              <a:buFont typeface="Arial"/>
              <a:buChar char="●"/>
            </a:pPr>
            <a:r>
              <a:rPr lang="en" sz="2600" b="1" i="0" strike="noStrike" cap="none">
                <a:solidFill>
                  <a:schemeClr val="dk1"/>
                </a:solidFill>
              </a:rPr>
              <a:t>Cytokinesis</a:t>
            </a:r>
            <a:r>
              <a:rPr lang="en" sz="2600" b="0" i="0" u="none" strike="noStrike" cap="none">
                <a:solidFill>
                  <a:schemeClr val="dk1"/>
                </a:solidFill>
                <a:latin typeface="Arial"/>
                <a:ea typeface="Arial"/>
                <a:cs typeface="Arial"/>
                <a:sym typeface="Arial"/>
              </a:rPr>
              <a:t>: cytoplasm divides</a:t>
            </a:r>
            <a:endParaRPr sz="2600" b="0" i="0" u="none" strike="noStrike" cap="none">
              <a:solidFill>
                <a:schemeClr val="dk1"/>
              </a:solidFill>
              <a:latin typeface="Arial"/>
              <a:ea typeface="Arial"/>
              <a:cs typeface="Arial"/>
              <a:sym typeface="Arial"/>
            </a:endParaRPr>
          </a:p>
          <a:p>
            <a:pPr marL="457200" marR="0" lvl="0" indent="-393700" algn="l" rtl="0">
              <a:lnSpc>
                <a:spcPct val="100000"/>
              </a:lnSpc>
              <a:spcBef>
                <a:spcPts val="0"/>
              </a:spcBef>
              <a:spcAft>
                <a:spcPts val="0"/>
              </a:spcAft>
              <a:buClr>
                <a:schemeClr val="dk1"/>
              </a:buClr>
              <a:buSzPts val="2600"/>
              <a:buFont typeface="Arial"/>
              <a:buChar char="●"/>
            </a:pPr>
            <a:r>
              <a:rPr lang="en" sz="2600" b="0" i="0" u="none" strike="noStrike" cap="none">
                <a:solidFill>
                  <a:schemeClr val="dk1"/>
                </a:solidFill>
                <a:latin typeface="Arial"/>
                <a:ea typeface="Arial"/>
                <a:cs typeface="Arial"/>
                <a:sym typeface="Arial"/>
              </a:rPr>
              <a:t>Mitosis results in 2 </a:t>
            </a:r>
            <a:r>
              <a:rPr lang="en" sz="2600" b="0" i="0" u="none" strike="noStrike" cap="none">
                <a:solidFill>
                  <a:srgbClr val="FF0000"/>
                </a:solidFill>
                <a:latin typeface="Arial"/>
                <a:ea typeface="Arial"/>
                <a:cs typeface="Arial"/>
                <a:sym typeface="Arial"/>
              </a:rPr>
              <a:t>identical</a:t>
            </a:r>
            <a:r>
              <a:rPr lang="en" sz="2600" b="0" i="0" u="none" strike="noStrike" cap="none">
                <a:solidFill>
                  <a:schemeClr val="dk1"/>
                </a:solidFill>
                <a:latin typeface="Arial"/>
                <a:ea typeface="Arial"/>
                <a:cs typeface="Arial"/>
                <a:sym typeface="Arial"/>
              </a:rPr>
              <a:t> diploid daughter cells</a:t>
            </a:r>
            <a:endParaRPr sz="26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Phases of Mitosis</a:t>
            </a:r>
            <a:endParaRPr/>
          </a:p>
        </p:txBody>
      </p:sp>
      <p:sp>
        <p:nvSpPr>
          <p:cNvPr id="147" name="Google Shape;147;p25"/>
          <p:cNvSpPr txBox="1">
            <a:spLocks noGrp="1"/>
          </p:cNvSpPr>
          <p:nvPr>
            <p:ph type="body" idx="1"/>
          </p:nvPr>
        </p:nvSpPr>
        <p:spPr>
          <a:xfrm>
            <a:off x="311700" y="1097577"/>
            <a:ext cx="8520600" cy="336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Mitosis is broken down into 5 stages:</a:t>
            </a:r>
            <a:endParaRPr/>
          </a:p>
          <a:p>
            <a:pPr marL="457200" lvl="0" indent="-406400" algn="l" rtl="0">
              <a:lnSpc>
                <a:spcPct val="115000"/>
              </a:lnSpc>
              <a:spcBef>
                <a:spcPts val="1600"/>
              </a:spcBef>
              <a:spcAft>
                <a:spcPts val="0"/>
              </a:spcAft>
              <a:buSzPts val="2800"/>
              <a:buAutoNum type="arabicPeriod"/>
            </a:pPr>
            <a:r>
              <a:rPr lang="en"/>
              <a:t>Prophase</a:t>
            </a:r>
            <a:endParaRPr/>
          </a:p>
          <a:p>
            <a:pPr marL="457200" lvl="0" indent="-406400" algn="l" rtl="0">
              <a:lnSpc>
                <a:spcPct val="115000"/>
              </a:lnSpc>
              <a:spcBef>
                <a:spcPts val="0"/>
              </a:spcBef>
              <a:spcAft>
                <a:spcPts val="0"/>
              </a:spcAft>
              <a:buSzPts val="2800"/>
              <a:buAutoNum type="arabicPeriod"/>
            </a:pPr>
            <a:r>
              <a:rPr lang="en"/>
              <a:t>Prometaphase</a:t>
            </a:r>
            <a:endParaRPr/>
          </a:p>
          <a:p>
            <a:pPr marL="457200" lvl="0" indent="-406400" algn="l" rtl="0">
              <a:lnSpc>
                <a:spcPct val="115000"/>
              </a:lnSpc>
              <a:spcBef>
                <a:spcPts val="0"/>
              </a:spcBef>
              <a:spcAft>
                <a:spcPts val="0"/>
              </a:spcAft>
              <a:buSzPts val="2800"/>
              <a:buAutoNum type="arabicPeriod"/>
            </a:pPr>
            <a:r>
              <a:rPr lang="en"/>
              <a:t>Metaphase</a:t>
            </a:r>
            <a:endParaRPr/>
          </a:p>
          <a:p>
            <a:pPr marL="457200" lvl="0" indent="-406400" algn="l" rtl="0">
              <a:lnSpc>
                <a:spcPct val="115000"/>
              </a:lnSpc>
              <a:spcBef>
                <a:spcPts val="0"/>
              </a:spcBef>
              <a:spcAft>
                <a:spcPts val="0"/>
              </a:spcAft>
              <a:buSzPts val="2800"/>
              <a:buAutoNum type="arabicPeriod"/>
            </a:pPr>
            <a:r>
              <a:rPr lang="en"/>
              <a:t>Anaphase</a:t>
            </a:r>
            <a:endParaRPr/>
          </a:p>
          <a:p>
            <a:pPr marL="457200" lvl="0" indent="-406400" algn="l" rtl="0">
              <a:lnSpc>
                <a:spcPct val="115000"/>
              </a:lnSpc>
              <a:spcBef>
                <a:spcPts val="0"/>
              </a:spcBef>
              <a:spcAft>
                <a:spcPts val="0"/>
              </a:spcAft>
              <a:buSzPts val="2800"/>
              <a:buAutoNum type="arabicPeriod"/>
            </a:pPr>
            <a:r>
              <a:rPr lang="en"/>
              <a:t>Telophase and cytokinesis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Prophase</a:t>
            </a:r>
            <a:endParaRPr/>
          </a:p>
        </p:txBody>
      </p:sp>
      <p:sp>
        <p:nvSpPr>
          <p:cNvPr id="153" name="Google Shape;153;p26"/>
          <p:cNvSpPr txBox="1">
            <a:spLocks noGrp="1"/>
          </p:cNvSpPr>
          <p:nvPr>
            <p:ph type="body" idx="1"/>
          </p:nvPr>
        </p:nvSpPr>
        <p:spPr>
          <a:xfrm>
            <a:off x="183125" y="1097575"/>
            <a:ext cx="4503300" cy="496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b="1">
                <a:solidFill>
                  <a:srgbClr val="980000"/>
                </a:solidFill>
              </a:rPr>
              <a:t>Key events</a:t>
            </a:r>
            <a:r>
              <a:rPr lang="en"/>
              <a:t>:</a:t>
            </a:r>
            <a:endParaRPr/>
          </a:p>
          <a:p>
            <a:pPr marL="457200" lvl="0" indent="-406400" algn="l" rtl="0">
              <a:lnSpc>
                <a:spcPct val="115000"/>
              </a:lnSpc>
              <a:spcBef>
                <a:spcPts val="0"/>
              </a:spcBef>
              <a:spcAft>
                <a:spcPts val="0"/>
              </a:spcAft>
              <a:buSzPts val="2800"/>
              <a:buChar char="●"/>
            </a:pPr>
            <a:r>
              <a:rPr lang="en"/>
              <a:t>Chromatin condenses</a:t>
            </a:r>
            <a:endParaRPr/>
          </a:p>
          <a:p>
            <a:pPr marL="457200" lvl="0" indent="-406400" algn="l" rtl="0">
              <a:lnSpc>
                <a:spcPct val="115000"/>
              </a:lnSpc>
              <a:spcBef>
                <a:spcPts val="0"/>
              </a:spcBef>
              <a:spcAft>
                <a:spcPts val="0"/>
              </a:spcAft>
              <a:buSzPts val="2800"/>
              <a:buChar char="●"/>
            </a:pPr>
            <a:r>
              <a:rPr lang="en"/>
              <a:t>Nucleoli disappear</a:t>
            </a:r>
            <a:endParaRPr/>
          </a:p>
          <a:p>
            <a:pPr marL="457200" lvl="0" indent="-406400" algn="l" rtl="0">
              <a:lnSpc>
                <a:spcPct val="115000"/>
              </a:lnSpc>
              <a:spcBef>
                <a:spcPts val="0"/>
              </a:spcBef>
              <a:spcAft>
                <a:spcPts val="0"/>
              </a:spcAft>
              <a:buSzPts val="2800"/>
              <a:buChar char="●"/>
            </a:pPr>
            <a:r>
              <a:rPr lang="en"/>
              <a:t>Duplicated chromosomes appear as sister chromatids</a:t>
            </a:r>
            <a:endParaRPr/>
          </a:p>
          <a:p>
            <a:pPr marL="457200" lvl="0" indent="-406400" algn="l" rtl="0">
              <a:lnSpc>
                <a:spcPct val="115000"/>
              </a:lnSpc>
              <a:spcBef>
                <a:spcPts val="0"/>
              </a:spcBef>
              <a:spcAft>
                <a:spcPts val="0"/>
              </a:spcAft>
              <a:buSzPts val="2800"/>
              <a:buChar char="●"/>
            </a:pPr>
            <a:r>
              <a:rPr lang="en"/>
              <a:t>Mitotic spindle begins to form</a:t>
            </a:r>
            <a:endParaRPr/>
          </a:p>
          <a:p>
            <a:pPr marL="457200" lvl="0" indent="-406400" algn="l" rtl="0">
              <a:lnSpc>
                <a:spcPct val="115000"/>
              </a:lnSpc>
              <a:spcBef>
                <a:spcPts val="0"/>
              </a:spcBef>
              <a:spcAft>
                <a:spcPts val="0"/>
              </a:spcAft>
              <a:buSzPts val="2800"/>
              <a:buChar char="●"/>
            </a:pPr>
            <a:r>
              <a:rPr lang="en"/>
              <a:t>Centrosomes move away from each other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Prometaphase</a:t>
            </a:r>
            <a:endParaRPr/>
          </a:p>
        </p:txBody>
      </p:sp>
      <p:sp>
        <p:nvSpPr>
          <p:cNvPr id="159" name="Google Shape;159;p27"/>
          <p:cNvSpPr txBox="1">
            <a:spLocks noGrp="1"/>
          </p:cNvSpPr>
          <p:nvPr>
            <p:ph type="body" idx="1"/>
          </p:nvPr>
        </p:nvSpPr>
        <p:spPr>
          <a:xfrm>
            <a:off x="83100" y="1243825"/>
            <a:ext cx="36411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b="1">
                <a:solidFill>
                  <a:srgbClr val="980000"/>
                </a:solidFill>
              </a:rPr>
              <a:t>Key events</a:t>
            </a:r>
            <a:r>
              <a:rPr lang="en">
                <a:solidFill>
                  <a:schemeClr val="dk1"/>
                </a:solidFill>
              </a:rPr>
              <a:t>:</a:t>
            </a:r>
            <a:endParaRPr>
              <a:solidFill>
                <a:schemeClr val="dk1"/>
              </a:solidFill>
            </a:endParaRPr>
          </a:p>
          <a:p>
            <a:pPr marL="457200" lvl="0" indent="-406400" algn="l" rtl="0">
              <a:lnSpc>
                <a:spcPct val="115000"/>
              </a:lnSpc>
              <a:spcBef>
                <a:spcPts val="0"/>
              </a:spcBef>
              <a:spcAft>
                <a:spcPts val="0"/>
              </a:spcAft>
              <a:buClr>
                <a:schemeClr val="dk1"/>
              </a:buClr>
              <a:buSzPts val="2800"/>
              <a:buChar char="●"/>
            </a:pPr>
            <a:r>
              <a:rPr lang="en">
                <a:solidFill>
                  <a:schemeClr val="dk1"/>
                </a:solidFill>
              </a:rPr>
              <a:t>Nuclear envelope fragments</a:t>
            </a:r>
            <a:endParaRPr>
              <a:solidFill>
                <a:schemeClr val="dk1"/>
              </a:solidFill>
            </a:endParaRPr>
          </a:p>
          <a:p>
            <a:pPr marL="457200" lvl="0" indent="-406400" algn="l" rtl="0">
              <a:lnSpc>
                <a:spcPct val="115000"/>
              </a:lnSpc>
              <a:spcBef>
                <a:spcPts val="0"/>
              </a:spcBef>
              <a:spcAft>
                <a:spcPts val="0"/>
              </a:spcAft>
              <a:buClr>
                <a:schemeClr val="dk1"/>
              </a:buClr>
              <a:buSzPts val="2800"/>
              <a:buChar char="●"/>
            </a:pPr>
            <a:r>
              <a:rPr lang="en">
                <a:solidFill>
                  <a:schemeClr val="dk1"/>
                </a:solidFill>
              </a:rPr>
              <a:t>Microtubules enter nuclear area and some attach to kinetochores</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Metaphase</a:t>
            </a:r>
            <a:endParaRPr/>
          </a:p>
        </p:txBody>
      </p:sp>
      <p:sp>
        <p:nvSpPr>
          <p:cNvPr id="165" name="Google Shape;165;p28"/>
          <p:cNvSpPr txBox="1">
            <a:spLocks noGrp="1"/>
          </p:cNvSpPr>
          <p:nvPr>
            <p:ph type="body" idx="1"/>
          </p:nvPr>
        </p:nvSpPr>
        <p:spPr>
          <a:xfrm>
            <a:off x="311700" y="1097575"/>
            <a:ext cx="41604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b="1">
                <a:solidFill>
                  <a:srgbClr val="980000"/>
                </a:solidFill>
              </a:rPr>
              <a:t>Key events</a:t>
            </a:r>
            <a:r>
              <a:rPr lang="en">
                <a:solidFill>
                  <a:schemeClr val="dk1"/>
                </a:solidFill>
              </a:rPr>
              <a:t>:</a:t>
            </a:r>
            <a:endParaRPr>
              <a:solidFill>
                <a:schemeClr val="dk1"/>
              </a:solidFill>
            </a:endParaRPr>
          </a:p>
          <a:p>
            <a:pPr marL="457200" lvl="0" indent="-406400" algn="l" rtl="0">
              <a:lnSpc>
                <a:spcPct val="115000"/>
              </a:lnSpc>
              <a:spcBef>
                <a:spcPts val="0"/>
              </a:spcBef>
              <a:spcAft>
                <a:spcPts val="0"/>
              </a:spcAft>
              <a:buClr>
                <a:schemeClr val="dk1"/>
              </a:buClr>
              <a:buSzPts val="2800"/>
              <a:buChar char="●"/>
            </a:pPr>
            <a:r>
              <a:rPr lang="en">
                <a:solidFill>
                  <a:schemeClr val="dk1"/>
                </a:solidFill>
              </a:rPr>
              <a:t>Centrosomes are at opposite poles</a:t>
            </a:r>
            <a:endParaRPr>
              <a:solidFill>
                <a:schemeClr val="dk1"/>
              </a:solidFill>
            </a:endParaRPr>
          </a:p>
          <a:p>
            <a:pPr marL="457200" lvl="0" indent="-406400" algn="l" rtl="0">
              <a:lnSpc>
                <a:spcPct val="115000"/>
              </a:lnSpc>
              <a:spcBef>
                <a:spcPts val="0"/>
              </a:spcBef>
              <a:spcAft>
                <a:spcPts val="0"/>
              </a:spcAft>
              <a:buClr>
                <a:schemeClr val="dk1"/>
              </a:buClr>
              <a:buSzPts val="2800"/>
              <a:buChar char="●"/>
            </a:pPr>
            <a:r>
              <a:rPr lang="en">
                <a:solidFill>
                  <a:schemeClr val="dk1"/>
                </a:solidFill>
              </a:rPr>
              <a:t>Chromosomes line up at the metaphase plate</a:t>
            </a:r>
            <a:endParaRPr>
              <a:solidFill>
                <a:schemeClr val="dk1"/>
              </a:solidFill>
            </a:endParaRPr>
          </a:p>
          <a:p>
            <a:pPr marL="457200" lvl="0" indent="-406400" algn="l" rtl="0">
              <a:lnSpc>
                <a:spcPct val="115000"/>
              </a:lnSpc>
              <a:spcBef>
                <a:spcPts val="0"/>
              </a:spcBef>
              <a:spcAft>
                <a:spcPts val="0"/>
              </a:spcAft>
              <a:buClr>
                <a:schemeClr val="dk1"/>
              </a:buClr>
              <a:buSzPts val="2800"/>
              <a:buChar char="●"/>
            </a:pPr>
            <a:r>
              <a:rPr lang="en">
                <a:solidFill>
                  <a:schemeClr val="dk1"/>
                </a:solidFill>
              </a:rPr>
              <a:t>Microtubules are attached to each kinetochore</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Anaphase</a:t>
            </a:r>
            <a:endParaRPr/>
          </a:p>
        </p:txBody>
      </p:sp>
      <p:sp>
        <p:nvSpPr>
          <p:cNvPr id="171" name="Google Shape;171;p29"/>
          <p:cNvSpPr txBox="1">
            <a:spLocks noGrp="1"/>
          </p:cNvSpPr>
          <p:nvPr>
            <p:ph type="body" idx="1"/>
          </p:nvPr>
        </p:nvSpPr>
        <p:spPr>
          <a:xfrm>
            <a:off x="183125" y="1151400"/>
            <a:ext cx="37977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b="1">
                <a:solidFill>
                  <a:srgbClr val="980000"/>
                </a:solidFill>
              </a:rPr>
              <a:t>Key events</a:t>
            </a:r>
            <a:r>
              <a:rPr lang="en">
                <a:solidFill>
                  <a:schemeClr val="dk1"/>
                </a:solidFill>
              </a:rPr>
              <a:t>:</a:t>
            </a:r>
            <a:endParaRPr>
              <a:solidFill>
                <a:schemeClr val="dk1"/>
              </a:solidFill>
            </a:endParaRPr>
          </a:p>
          <a:p>
            <a:pPr marL="457200" lvl="0" indent="-406400" algn="l" rtl="0">
              <a:lnSpc>
                <a:spcPct val="115000"/>
              </a:lnSpc>
              <a:spcBef>
                <a:spcPts val="0"/>
              </a:spcBef>
              <a:spcAft>
                <a:spcPts val="0"/>
              </a:spcAft>
              <a:buClr>
                <a:schemeClr val="dk1"/>
              </a:buClr>
              <a:buSzPts val="2800"/>
              <a:buChar char="●"/>
            </a:pPr>
            <a:r>
              <a:rPr lang="en">
                <a:solidFill>
                  <a:schemeClr val="dk1"/>
                </a:solidFill>
              </a:rPr>
              <a:t>Sister chromatids separate and move to opposite ends of the cell due to the microtubules shortening</a:t>
            </a:r>
            <a:endParaRPr>
              <a:solidFill>
                <a:schemeClr val="dk1"/>
              </a:solidFill>
            </a:endParaRPr>
          </a:p>
          <a:p>
            <a:pPr marL="457200" lvl="0" indent="-406400" algn="l" rtl="0">
              <a:lnSpc>
                <a:spcPct val="115000"/>
              </a:lnSpc>
              <a:spcBef>
                <a:spcPts val="0"/>
              </a:spcBef>
              <a:spcAft>
                <a:spcPts val="0"/>
              </a:spcAft>
              <a:buClr>
                <a:schemeClr val="dk1"/>
              </a:buClr>
              <a:buSzPts val="2800"/>
              <a:buChar char="●"/>
            </a:pPr>
            <a:r>
              <a:rPr lang="en">
                <a:solidFill>
                  <a:schemeClr val="dk1"/>
                </a:solidFill>
              </a:rPr>
              <a:t>Cell elongates</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Telophase and Cytokinesis</a:t>
            </a:r>
            <a:endParaRPr/>
          </a:p>
        </p:txBody>
      </p:sp>
      <p:sp>
        <p:nvSpPr>
          <p:cNvPr id="177" name="Google Shape;177;p30"/>
          <p:cNvSpPr txBox="1">
            <a:spLocks noGrp="1"/>
          </p:cNvSpPr>
          <p:nvPr>
            <p:ph type="body" idx="1"/>
          </p:nvPr>
        </p:nvSpPr>
        <p:spPr>
          <a:xfrm>
            <a:off x="197400" y="1529775"/>
            <a:ext cx="40602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b="1">
                <a:solidFill>
                  <a:srgbClr val="980000"/>
                </a:solidFill>
              </a:rPr>
              <a:t>Key events</a:t>
            </a:r>
            <a:r>
              <a:rPr lang="en">
                <a:solidFill>
                  <a:schemeClr val="dk1"/>
                </a:solidFill>
              </a:rPr>
              <a:t>:</a:t>
            </a:r>
            <a:endParaRPr>
              <a:solidFill>
                <a:schemeClr val="dk1"/>
              </a:solidFill>
            </a:endParaRPr>
          </a:p>
          <a:p>
            <a:pPr marL="457200" lvl="0" indent="-406400" algn="l" rtl="0">
              <a:lnSpc>
                <a:spcPct val="115000"/>
              </a:lnSpc>
              <a:spcBef>
                <a:spcPts val="0"/>
              </a:spcBef>
              <a:spcAft>
                <a:spcPts val="0"/>
              </a:spcAft>
              <a:buClr>
                <a:schemeClr val="dk1"/>
              </a:buClr>
              <a:buSzPts val="2800"/>
              <a:buChar char="●"/>
            </a:pPr>
            <a:r>
              <a:rPr lang="en">
                <a:solidFill>
                  <a:schemeClr val="dk1"/>
                </a:solidFill>
              </a:rPr>
              <a:t>Two daughter nuclei form</a:t>
            </a:r>
            <a:endParaRPr>
              <a:solidFill>
                <a:schemeClr val="dk1"/>
              </a:solidFill>
            </a:endParaRPr>
          </a:p>
          <a:p>
            <a:pPr marL="457200" lvl="0" indent="-406400" algn="l" rtl="0">
              <a:lnSpc>
                <a:spcPct val="115000"/>
              </a:lnSpc>
              <a:spcBef>
                <a:spcPts val="0"/>
              </a:spcBef>
              <a:spcAft>
                <a:spcPts val="0"/>
              </a:spcAft>
              <a:buClr>
                <a:schemeClr val="dk1"/>
              </a:buClr>
              <a:buSzPts val="2800"/>
              <a:buChar char="●"/>
            </a:pPr>
            <a:r>
              <a:rPr lang="en">
                <a:solidFill>
                  <a:schemeClr val="dk1"/>
                </a:solidFill>
              </a:rPr>
              <a:t>Nucleoli reappear</a:t>
            </a:r>
            <a:endParaRPr>
              <a:solidFill>
                <a:schemeClr val="dk1"/>
              </a:solidFill>
            </a:endParaRPr>
          </a:p>
          <a:p>
            <a:pPr marL="457200" lvl="0" indent="-406400" algn="l" rtl="0">
              <a:lnSpc>
                <a:spcPct val="115000"/>
              </a:lnSpc>
              <a:spcBef>
                <a:spcPts val="0"/>
              </a:spcBef>
              <a:spcAft>
                <a:spcPts val="0"/>
              </a:spcAft>
              <a:buClr>
                <a:schemeClr val="dk1"/>
              </a:buClr>
              <a:buSzPts val="2800"/>
              <a:buChar char="●"/>
            </a:pPr>
            <a:r>
              <a:rPr lang="en">
                <a:solidFill>
                  <a:schemeClr val="dk1"/>
                </a:solidFill>
              </a:rPr>
              <a:t>Chromosomes become less condensed</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Telophase and Cytokinesis</a:t>
            </a:r>
            <a:endParaRPr/>
          </a:p>
        </p:txBody>
      </p:sp>
      <p:sp>
        <p:nvSpPr>
          <p:cNvPr id="183" name="Google Shape;183;p31"/>
          <p:cNvSpPr txBox="1">
            <a:spLocks noGrp="1"/>
          </p:cNvSpPr>
          <p:nvPr>
            <p:ph type="body" idx="1"/>
          </p:nvPr>
        </p:nvSpPr>
        <p:spPr>
          <a:xfrm>
            <a:off x="197400" y="1378825"/>
            <a:ext cx="4374600" cy="45552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Char char="●"/>
            </a:pPr>
            <a:r>
              <a:rPr lang="en" sz="2600"/>
              <a:t>Cytokinesis occurs</a:t>
            </a:r>
            <a:endParaRPr sz="2600"/>
          </a:p>
          <a:p>
            <a:pPr marL="914400" lvl="1" indent="-393700" algn="l" rtl="0">
              <a:lnSpc>
                <a:spcPct val="115000"/>
              </a:lnSpc>
              <a:spcBef>
                <a:spcPts val="0"/>
              </a:spcBef>
              <a:spcAft>
                <a:spcPts val="0"/>
              </a:spcAft>
              <a:buClr>
                <a:schemeClr val="dk1"/>
              </a:buClr>
              <a:buSzPts val="2600"/>
              <a:buChar char="○"/>
            </a:pPr>
            <a:r>
              <a:rPr lang="en" sz="2600" u="sng">
                <a:solidFill>
                  <a:srgbClr val="0000FF"/>
                </a:solidFill>
              </a:rPr>
              <a:t>Animals</a:t>
            </a:r>
            <a:r>
              <a:rPr lang="en" sz="2600">
                <a:solidFill>
                  <a:schemeClr val="dk1"/>
                </a:solidFill>
              </a:rPr>
              <a:t>: a cleavage furrow appears due to a contractile ring of actin filaments</a:t>
            </a:r>
            <a:endParaRPr sz="2600">
              <a:solidFill>
                <a:schemeClr val="dk1"/>
              </a:solidFill>
            </a:endParaRPr>
          </a:p>
          <a:p>
            <a:pPr marL="914400" lvl="1" indent="-393700" algn="l" rtl="0">
              <a:lnSpc>
                <a:spcPct val="115000"/>
              </a:lnSpc>
              <a:spcBef>
                <a:spcPts val="0"/>
              </a:spcBef>
              <a:spcAft>
                <a:spcPts val="0"/>
              </a:spcAft>
              <a:buClr>
                <a:schemeClr val="dk1"/>
              </a:buClr>
              <a:buSzPts val="2600"/>
              <a:buChar char="○"/>
            </a:pPr>
            <a:r>
              <a:rPr lang="en" sz="2600" u="sng">
                <a:solidFill>
                  <a:srgbClr val="38761D"/>
                </a:solidFill>
              </a:rPr>
              <a:t>Plants</a:t>
            </a:r>
            <a:r>
              <a:rPr lang="en" sz="2600">
                <a:solidFill>
                  <a:schemeClr val="dk1"/>
                </a:solidFill>
              </a:rPr>
              <a:t>: vesicles produced by the Golgi travel to the middle of the cell and form a cell plate</a:t>
            </a:r>
            <a:endParaRPr sz="26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solidFill>
                  <a:srgbClr val="8B1951"/>
                </a:solidFill>
              </a:rPr>
              <a:t>Cell Cycle</a:t>
            </a:r>
            <a:endParaRPr>
              <a:solidFill>
                <a:srgbClr val="8B1951"/>
              </a:solidFill>
            </a:endParaRPr>
          </a:p>
        </p:txBody>
      </p:sp>
      <p:sp>
        <p:nvSpPr>
          <p:cNvPr id="60" name="Google Shape;60;p14"/>
          <p:cNvSpPr txBox="1">
            <a:spLocks noGrp="1"/>
          </p:cNvSpPr>
          <p:nvPr>
            <p:ph type="body" idx="1"/>
          </p:nvPr>
        </p:nvSpPr>
        <p:spPr>
          <a:xfrm>
            <a:off x="311700" y="1097578"/>
            <a:ext cx="8520600" cy="27513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The cell division process is an integral part of life</a:t>
            </a:r>
            <a:endParaRPr/>
          </a:p>
          <a:p>
            <a:pPr marL="914400" lvl="1" indent="-406400" algn="l" rtl="0">
              <a:lnSpc>
                <a:spcPct val="115000"/>
              </a:lnSpc>
              <a:spcBef>
                <a:spcPts val="0"/>
              </a:spcBef>
              <a:spcAft>
                <a:spcPts val="0"/>
              </a:spcAft>
              <a:buSzPts val="2800"/>
              <a:buChar char="○"/>
            </a:pPr>
            <a:r>
              <a:rPr lang="en"/>
              <a:t>Allows for the reproduction of cells, growth of cells, and tissue repair</a:t>
            </a:r>
            <a:endParaRPr/>
          </a:p>
          <a:p>
            <a:pPr marL="457200" lvl="0" indent="-406400" algn="l" rtl="0">
              <a:lnSpc>
                <a:spcPct val="115000"/>
              </a:lnSpc>
              <a:spcBef>
                <a:spcPts val="0"/>
              </a:spcBef>
              <a:spcAft>
                <a:spcPts val="0"/>
              </a:spcAft>
              <a:buSzPts val="2800"/>
              <a:buChar char="●"/>
            </a:pPr>
            <a:r>
              <a:rPr lang="en" u="sng">
                <a:solidFill>
                  <a:srgbClr val="980000"/>
                </a:solidFill>
              </a:rPr>
              <a:t>Cell cycle</a:t>
            </a:r>
            <a:r>
              <a:rPr lang="en"/>
              <a:t>: the life of a cell from its formation until it divides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311700" y="370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Tracking Chromosomes</a:t>
            </a:r>
            <a:endParaRPr/>
          </a:p>
        </p:txBody>
      </p:sp>
      <p:sp>
        <p:nvSpPr>
          <p:cNvPr id="189" name="Google Shape;189;p32"/>
          <p:cNvSpPr txBox="1">
            <a:spLocks noGrp="1"/>
          </p:cNvSpPr>
          <p:nvPr>
            <p:ph type="body" idx="1"/>
          </p:nvPr>
        </p:nvSpPr>
        <p:spPr>
          <a:xfrm>
            <a:off x="226800" y="2270700"/>
            <a:ext cx="2584200" cy="929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400"/>
              <a:t>Parent cell 2n=2</a:t>
            </a:r>
            <a:endParaRPr sz="2400"/>
          </a:p>
          <a:p>
            <a:pPr marL="0" lvl="0" indent="0" algn="l" rtl="0">
              <a:lnSpc>
                <a:spcPct val="100000"/>
              </a:lnSpc>
              <a:spcBef>
                <a:spcPts val="0"/>
              </a:spcBef>
              <a:spcAft>
                <a:spcPts val="0"/>
              </a:spcAft>
              <a:buSzPts val="2800"/>
              <a:buNone/>
            </a:pPr>
            <a:r>
              <a:rPr lang="en" sz="2400"/>
              <a:t>2 chromosomes</a:t>
            </a:r>
            <a:endParaRPr sz="2400"/>
          </a:p>
        </p:txBody>
      </p:sp>
      <p:cxnSp>
        <p:nvCxnSpPr>
          <p:cNvPr id="190" name="Google Shape;190;p32"/>
          <p:cNvCxnSpPr/>
          <p:nvPr/>
        </p:nvCxnSpPr>
        <p:spPr>
          <a:xfrm flipH="1">
            <a:off x="1292350" y="3243700"/>
            <a:ext cx="339600" cy="481200"/>
          </a:xfrm>
          <a:prstGeom prst="straightConnector1">
            <a:avLst/>
          </a:prstGeom>
          <a:noFill/>
          <a:ln w="28575" cap="flat" cmpd="sng">
            <a:solidFill>
              <a:srgbClr val="000000"/>
            </a:solidFill>
            <a:prstDash val="solid"/>
            <a:round/>
            <a:headEnd type="none" w="sm" len="sm"/>
            <a:tailEnd type="triangle" w="med" len="med"/>
          </a:ln>
        </p:spPr>
      </p:cxnSp>
      <p:sp>
        <p:nvSpPr>
          <p:cNvPr id="191" name="Google Shape;191;p32"/>
          <p:cNvSpPr txBox="1">
            <a:spLocks noGrp="1"/>
          </p:cNvSpPr>
          <p:nvPr>
            <p:ph type="body" idx="1"/>
          </p:nvPr>
        </p:nvSpPr>
        <p:spPr>
          <a:xfrm>
            <a:off x="430625" y="943713"/>
            <a:ext cx="3764400" cy="56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800"/>
              <a:buNone/>
            </a:pPr>
            <a:r>
              <a:rPr lang="en" sz="2400"/>
              <a:t>Maternal chromosomes</a:t>
            </a:r>
            <a:endParaRPr sz="2400"/>
          </a:p>
        </p:txBody>
      </p:sp>
      <p:sp>
        <p:nvSpPr>
          <p:cNvPr id="192" name="Google Shape;192;p32"/>
          <p:cNvSpPr txBox="1">
            <a:spLocks noGrp="1"/>
          </p:cNvSpPr>
          <p:nvPr>
            <p:ph type="body" idx="1"/>
          </p:nvPr>
        </p:nvSpPr>
        <p:spPr>
          <a:xfrm>
            <a:off x="429900" y="1415288"/>
            <a:ext cx="3396300" cy="56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800"/>
              <a:buNone/>
            </a:pPr>
            <a:r>
              <a:rPr lang="en" sz="2400"/>
              <a:t>Paternal chromosomes</a:t>
            </a:r>
            <a:endParaRPr sz="2400"/>
          </a:p>
        </p:txBody>
      </p:sp>
      <p:sp>
        <p:nvSpPr>
          <p:cNvPr id="193" name="Google Shape;193;p32"/>
          <p:cNvSpPr/>
          <p:nvPr/>
        </p:nvSpPr>
        <p:spPr>
          <a:xfrm>
            <a:off x="91025" y="1043625"/>
            <a:ext cx="339600" cy="386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94" name="Google Shape;194;p32"/>
          <p:cNvSpPr/>
          <p:nvPr/>
        </p:nvSpPr>
        <p:spPr>
          <a:xfrm>
            <a:off x="91025" y="1515200"/>
            <a:ext cx="339600" cy="386700"/>
          </a:xfrm>
          <a:prstGeom prst="rect">
            <a:avLst/>
          </a:prstGeom>
          <a:solidFill>
            <a:srgbClr val="A5F3F4">
              <a:alpha val="58431"/>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95" name="Google Shape;195;p32"/>
          <p:cNvSpPr txBox="1">
            <a:spLocks noGrp="1"/>
          </p:cNvSpPr>
          <p:nvPr>
            <p:ph type="body" idx="1"/>
          </p:nvPr>
        </p:nvSpPr>
        <p:spPr>
          <a:xfrm>
            <a:off x="405600" y="5386800"/>
            <a:ext cx="2405400" cy="1191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After S phase </a:t>
            </a:r>
            <a:endParaRPr sz="2300"/>
          </a:p>
          <a:p>
            <a:pPr marL="0" lvl="0" indent="0" algn="l" rtl="0">
              <a:lnSpc>
                <a:spcPct val="100000"/>
              </a:lnSpc>
              <a:spcBef>
                <a:spcPts val="0"/>
              </a:spcBef>
              <a:spcAft>
                <a:spcPts val="0"/>
              </a:spcAft>
              <a:buSzPts val="2800"/>
              <a:buNone/>
            </a:pPr>
            <a:r>
              <a:rPr lang="en" sz="2300"/>
              <a:t>2 chromosomes</a:t>
            </a:r>
            <a:endParaRPr sz="2300"/>
          </a:p>
          <a:p>
            <a:pPr marL="0" lvl="0" indent="0" algn="l" rtl="0">
              <a:lnSpc>
                <a:spcPct val="100000"/>
              </a:lnSpc>
              <a:spcBef>
                <a:spcPts val="0"/>
              </a:spcBef>
              <a:spcAft>
                <a:spcPts val="0"/>
              </a:spcAft>
              <a:buSzPts val="2800"/>
              <a:buNone/>
            </a:pPr>
            <a:r>
              <a:rPr lang="en" sz="2300"/>
              <a:t>4 chromatids</a:t>
            </a:r>
            <a:endParaRPr sz="2300"/>
          </a:p>
        </p:txBody>
      </p:sp>
      <p:cxnSp>
        <p:nvCxnSpPr>
          <p:cNvPr id="196" name="Google Shape;196;p32"/>
          <p:cNvCxnSpPr/>
          <p:nvPr/>
        </p:nvCxnSpPr>
        <p:spPr>
          <a:xfrm>
            <a:off x="6924025" y="2984025"/>
            <a:ext cx="311400" cy="413700"/>
          </a:xfrm>
          <a:prstGeom prst="straightConnector1">
            <a:avLst/>
          </a:prstGeom>
          <a:noFill/>
          <a:ln w="28575" cap="flat" cmpd="sng">
            <a:solidFill>
              <a:srgbClr val="000000"/>
            </a:solidFill>
            <a:prstDash val="solid"/>
            <a:round/>
            <a:headEnd type="none" w="sm" len="sm"/>
            <a:tailEnd type="triangle" w="med" len="med"/>
          </a:ln>
        </p:spPr>
      </p:cxnSp>
      <p:sp>
        <p:nvSpPr>
          <p:cNvPr id="197" name="Google Shape;197;p32"/>
          <p:cNvSpPr txBox="1">
            <a:spLocks noGrp="1"/>
          </p:cNvSpPr>
          <p:nvPr>
            <p:ph type="body" idx="1"/>
          </p:nvPr>
        </p:nvSpPr>
        <p:spPr>
          <a:xfrm>
            <a:off x="5873275" y="2115275"/>
            <a:ext cx="2958900" cy="849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400"/>
              <a:t>2n=2 daughter cells</a:t>
            </a:r>
            <a:endParaRPr sz="2400"/>
          </a:p>
          <a:p>
            <a:pPr marL="0" lvl="0" indent="0" algn="l" rtl="0">
              <a:lnSpc>
                <a:spcPct val="100000"/>
              </a:lnSpc>
              <a:spcBef>
                <a:spcPts val="0"/>
              </a:spcBef>
              <a:spcAft>
                <a:spcPts val="0"/>
              </a:spcAft>
              <a:buSzPts val="2800"/>
              <a:buNone/>
            </a:pPr>
            <a:r>
              <a:rPr lang="en" sz="2400"/>
              <a:t>2 chromosomes </a:t>
            </a:r>
            <a:endParaRPr sz="2400"/>
          </a:p>
        </p:txBody>
      </p:sp>
      <p:grpSp>
        <p:nvGrpSpPr>
          <p:cNvPr id="198" name="Google Shape;198;p32"/>
          <p:cNvGrpSpPr/>
          <p:nvPr/>
        </p:nvGrpSpPr>
        <p:grpSpPr>
          <a:xfrm>
            <a:off x="1608300" y="4878600"/>
            <a:ext cx="2146200" cy="508200"/>
            <a:chOff x="1608300" y="5107200"/>
            <a:chExt cx="2146200" cy="508200"/>
          </a:xfrm>
        </p:grpSpPr>
        <p:cxnSp>
          <p:nvCxnSpPr>
            <p:cNvPr id="199" name="Google Shape;199;p32"/>
            <p:cNvCxnSpPr>
              <a:stCxn id="195" idx="0"/>
            </p:cNvCxnSpPr>
            <p:nvPr/>
          </p:nvCxnSpPr>
          <p:spPr>
            <a:xfrm rot="10800000" flipH="1">
              <a:off x="1608300" y="5107200"/>
              <a:ext cx="1032900" cy="508200"/>
            </a:xfrm>
            <a:prstGeom prst="straightConnector1">
              <a:avLst/>
            </a:prstGeom>
            <a:noFill/>
            <a:ln w="28575" cap="flat" cmpd="sng">
              <a:solidFill>
                <a:srgbClr val="000000"/>
              </a:solidFill>
              <a:prstDash val="solid"/>
              <a:round/>
              <a:headEnd type="none" w="sm" len="sm"/>
              <a:tailEnd type="triangle" w="med" len="med"/>
            </a:ln>
          </p:spPr>
        </p:cxnSp>
        <p:cxnSp>
          <p:nvCxnSpPr>
            <p:cNvPr id="200" name="Google Shape;200;p32"/>
            <p:cNvCxnSpPr>
              <a:stCxn id="195" idx="0"/>
            </p:cNvCxnSpPr>
            <p:nvPr/>
          </p:nvCxnSpPr>
          <p:spPr>
            <a:xfrm rot="10800000" flipH="1">
              <a:off x="1608300" y="5188200"/>
              <a:ext cx="2146200" cy="427200"/>
            </a:xfrm>
            <a:prstGeom prst="straightConnector1">
              <a:avLst/>
            </a:prstGeom>
            <a:noFill/>
            <a:ln w="28575" cap="flat" cmpd="sng">
              <a:solidFill>
                <a:srgbClr val="000000"/>
              </a:solidFill>
              <a:prstDash val="solid"/>
              <a:round/>
              <a:headEnd type="none" w="sm" len="sm"/>
              <a:tailEnd type="triangle" w="med" len="med"/>
            </a:ln>
          </p:spPr>
        </p:cxnSp>
      </p:grpSp>
      <p:sp>
        <p:nvSpPr>
          <p:cNvPr id="201" name="Google Shape;201;p32"/>
          <p:cNvSpPr txBox="1">
            <a:spLocks noGrp="1"/>
          </p:cNvSpPr>
          <p:nvPr>
            <p:ph type="body" idx="1"/>
          </p:nvPr>
        </p:nvSpPr>
        <p:spPr>
          <a:xfrm>
            <a:off x="4572000" y="5733600"/>
            <a:ext cx="2405400" cy="849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Anaphase</a:t>
            </a:r>
            <a:endParaRPr sz="2300"/>
          </a:p>
          <a:p>
            <a:pPr marL="0" lvl="0" indent="0" algn="l" rtl="0">
              <a:lnSpc>
                <a:spcPct val="100000"/>
              </a:lnSpc>
              <a:spcBef>
                <a:spcPts val="0"/>
              </a:spcBef>
              <a:spcAft>
                <a:spcPts val="0"/>
              </a:spcAft>
              <a:buSzPts val="2800"/>
              <a:buNone/>
            </a:pPr>
            <a:r>
              <a:rPr lang="en" sz="2300"/>
              <a:t>4 chromosomes </a:t>
            </a:r>
            <a:endParaRPr sz="2300"/>
          </a:p>
        </p:txBody>
      </p:sp>
      <p:cxnSp>
        <p:nvCxnSpPr>
          <p:cNvPr id="202" name="Google Shape;202;p32"/>
          <p:cNvCxnSpPr>
            <a:stCxn id="201" idx="0"/>
          </p:cNvCxnSpPr>
          <p:nvPr/>
        </p:nvCxnSpPr>
        <p:spPr>
          <a:xfrm rot="10800000" flipH="1">
            <a:off x="5774700" y="5439000"/>
            <a:ext cx="111600" cy="294600"/>
          </a:xfrm>
          <a:prstGeom prst="straightConnector1">
            <a:avLst/>
          </a:prstGeom>
          <a:noFill/>
          <a:ln w="28575" cap="flat" cmpd="sng">
            <a:solidFill>
              <a:srgbClr val="000000"/>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33"/>
          <p:cNvSpPr txBox="1"/>
          <p:nvPr/>
        </p:nvSpPr>
        <p:spPr>
          <a:xfrm>
            <a:off x="311700" y="37042"/>
            <a:ext cx="8520600" cy="76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741B47"/>
              </a:buClr>
              <a:buSzPts val="5400"/>
              <a:buFont typeface="Arial"/>
              <a:buNone/>
            </a:pPr>
            <a:r>
              <a:rPr lang="en" sz="4400" b="0" i="0" u="none" strike="noStrike" cap="none">
                <a:solidFill>
                  <a:srgbClr val="741B47"/>
                </a:solidFill>
                <a:latin typeface="Arial"/>
                <a:ea typeface="Arial"/>
                <a:cs typeface="Arial"/>
                <a:sym typeface="Arial"/>
              </a:rPr>
              <a:t>Human Cells: Tracking Chromosomes</a:t>
            </a:r>
            <a:endParaRPr sz="4400" b="0" i="0" u="none" strike="noStrike" cap="none">
              <a:solidFill>
                <a:srgbClr val="741B47"/>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311700" y="113251"/>
            <a:ext cx="8520600" cy="13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4000"/>
              <a:t>Can you identify stages of mitosis in the image below?</a:t>
            </a:r>
            <a:endParaRPr sz="4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b="1">
                <a:solidFill>
                  <a:srgbClr val="0000FF"/>
                </a:solidFill>
              </a:rPr>
              <a:t>Practice Multiple Choice</a:t>
            </a:r>
            <a:endParaRPr b="1">
              <a:solidFill>
                <a:srgbClr val="0000FF"/>
              </a:solidFill>
            </a:endParaRPr>
          </a:p>
        </p:txBody>
      </p:sp>
      <p:sp>
        <p:nvSpPr>
          <p:cNvPr id="218" name="Google Shape;218;p35"/>
          <p:cNvSpPr txBox="1">
            <a:spLocks noGrp="1"/>
          </p:cNvSpPr>
          <p:nvPr>
            <p:ph type="body" idx="1"/>
          </p:nvPr>
        </p:nvSpPr>
        <p:spPr>
          <a:xfrm>
            <a:off x="311700" y="1380575"/>
            <a:ext cx="8520600" cy="4445100"/>
          </a:xfrm>
          <a:prstGeom prst="rect">
            <a:avLst/>
          </a:prstGeom>
          <a:noFill/>
          <a:ln>
            <a:noFill/>
          </a:ln>
        </p:spPr>
        <p:txBody>
          <a:bodyPr spcFirstLastPara="1" wrap="square" lIns="91425" tIns="91425" rIns="91425" bIns="91425" anchor="t" anchorCtr="0">
            <a:noAutofit/>
          </a:bodyPr>
          <a:lstStyle/>
          <a:p>
            <a:pPr marL="457200" lvl="0" indent="-406400" algn="l" rtl="0">
              <a:lnSpc>
                <a:spcPct val="100000"/>
              </a:lnSpc>
              <a:spcBef>
                <a:spcPts val="0"/>
              </a:spcBef>
              <a:spcAft>
                <a:spcPts val="0"/>
              </a:spcAft>
              <a:buClr>
                <a:schemeClr val="dk1"/>
              </a:buClr>
              <a:buSzPts val="2800"/>
              <a:buAutoNum type="arabicPeriod"/>
            </a:pPr>
            <a:r>
              <a:rPr lang="en">
                <a:solidFill>
                  <a:schemeClr val="dk1"/>
                </a:solidFill>
              </a:rPr>
              <a:t>Movement of the chromosomes during anaphase would be most affected by a drug that prevents</a:t>
            </a:r>
            <a:endParaRPr>
              <a:solidFill>
                <a:schemeClr val="dk1"/>
              </a:solidFill>
            </a:endParaRPr>
          </a:p>
          <a:p>
            <a:pPr marL="800100" lvl="0" indent="114300" algn="l" rtl="0">
              <a:lnSpc>
                <a:spcPct val="100000"/>
              </a:lnSpc>
              <a:spcBef>
                <a:spcPts val="640"/>
              </a:spcBef>
              <a:spcAft>
                <a:spcPts val="0"/>
              </a:spcAft>
              <a:buClr>
                <a:schemeClr val="dk1"/>
              </a:buClr>
              <a:buSzPts val="1100"/>
              <a:buFont typeface="Arial"/>
              <a:buNone/>
            </a:pPr>
            <a:r>
              <a:rPr lang="en">
                <a:solidFill>
                  <a:schemeClr val="dk1"/>
                </a:solidFill>
              </a:rPr>
              <a:t>A) nuclear envelope breakdown.</a:t>
            </a:r>
            <a:endParaRPr>
              <a:solidFill>
                <a:schemeClr val="dk1"/>
              </a:solidFill>
            </a:endParaRPr>
          </a:p>
          <a:p>
            <a:pPr marL="800100" lvl="0" indent="114300" algn="l" rtl="0">
              <a:lnSpc>
                <a:spcPct val="100000"/>
              </a:lnSpc>
              <a:spcBef>
                <a:spcPts val="640"/>
              </a:spcBef>
              <a:spcAft>
                <a:spcPts val="0"/>
              </a:spcAft>
              <a:buClr>
                <a:schemeClr val="dk1"/>
              </a:buClr>
              <a:buSzPts val="1100"/>
              <a:buFont typeface="Arial"/>
              <a:buNone/>
            </a:pPr>
            <a:r>
              <a:rPr lang="en">
                <a:solidFill>
                  <a:schemeClr val="dk1"/>
                </a:solidFill>
              </a:rPr>
              <a:t>B) cell wall formation</a:t>
            </a:r>
            <a:endParaRPr>
              <a:solidFill>
                <a:schemeClr val="dk1"/>
              </a:solidFill>
            </a:endParaRPr>
          </a:p>
          <a:p>
            <a:pPr marL="800100" lvl="0" indent="114300" algn="l" rtl="0">
              <a:lnSpc>
                <a:spcPct val="100000"/>
              </a:lnSpc>
              <a:spcBef>
                <a:spcPts val="640"/>
              </a:spcBef>
              <a:spcAft>
                <a:spcPts val="0"/>
              </a:spcAft>
              <a:buClr>
                <a:schemeClr val="dk1"/>
              </a:buClr>
              <a:buSzPts val="1100"/>
              <a:buFont typeface="Arial"/>
              <a:buNone/>
            </a:pPr>
            <a:r>
              <a:rPr lang="en">
                <a:solidFill>
                  <a:schemeClr val="dk1"/>
                </a:solidFill>
              </a:rPr>
              <a:t>C) elongation of microtubules.</a:t>
            </a:r>
            <a:endParaRPr>
              <a:solidFill>
                <a:schemeClr val="dk1"/>
              </a:solidFill>
            </a:endParaRPr>
          </a:p>
          <a:p>
            <a:pPr marL="800100" lvl="0" indent="114300" algn="l" rtl="0">
              <a:lnSpc>
                <a:spcPct val="100000"/>
              </a:lnSpc>
              <a:spcBef>
                <a:spcPts val="640"/>
              </a:spcBef>
              <a:spcAft>
                <a:spcPts val="0"/>
              </a:spcAft>
              <a:buClr>
                <a:schemeClr val="dk1"/>
              </a:buClr>
              <a:buSzPts val="1100"/>
              <a:buFont typeface="Arial"/>
              <a:buNone/>
            </a:pPr>
            <a:r>
              <a:rPr lang="en">
                <a:solidFill>
                  <a:schemeClr val="dk1"/>
                </a:solidFill>
              </a:rPr>
              <a:t>D) shortening of microtubules.</a:t>
            </a:r>
            <a:endParaRPr>
              <a:solidFill>
                <a:schemeClr val="dk1"/>
              </a:solidFill>
            </a:endParaRPr>
          </a:p>
          <a:p>
            <a:pPr marL="800100" lvl="0" indent="114300" algn="l" rtl="0">
              <a:lnSpc>
                <a:spcPct val="100000"/>
              </a:lnSpc>
              <a:spcBef>
                <a:spcPts val="640"/>
              </a:spcBef>
              <a:spcAft>
                <a:spcPts val="0"/>
              </a:spcAft>
              <a:buClr>
                <a:schemeClr val="dk1"/>
              </a:buClr>
              <a:buSzPts val="1100"/>
              <a:buFont typeface="Arial"/>
              <a:buNone/>
            </a:pPr>
            <a:r>
              <a:rPr lang="en">
                <a:solidFill>
                  <a:schemeClr val="dk1"/>
                </a:solidFill>
              </a:rPr>
              <a:t>E) formation of a cleavage furrow</a:t>
            </a:r>
            <a:endParaRPr/>
          </a:p>
        </p:txBody>
      </p:sp>
      <p:sp>
        <p:nvSpPr>
          <p:cNvPr id="219" name="Google Shape;219;p35"/>
          <p:cNvSpPr/>
          <p:nvPr/>
        </p:nvSpPr>
        <p:spPr>
          <a:xfrm>
            <a:off x="1075400" y="3914825"/>
            <a:ext cx="5188200" cy="499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b="1">
                <a:solidFill>
                  <a:srgbClr val="0000FF"/>
                </a:solidFill>
              </a:rPr>
              <a:t>Practice Multiple Choice</a:t>
            </a:r>
            <a:endParaRPr b="1">
              <a:solidFill>
                <a:srgbClr val="0000FF"/>
              </a:solidFill>
            </a:endParaRPr>
          </a:p>
        </p:txBody>
      </p:sp>
      <p:sp>
        <p:nvSpPr>
          <p:cNvPr id="225" name="Google Shape;225;p36"/>
          <p:cNvSpPr txBox="1">
            <a:spLocks noGrp="1"/>
          </p:cNvSpPr>
          <p:nvPr>
            <p:ph type="body" idx="1"/>
          </p:nvPr>
        </p:nvSpPr>
        <p:spPr>
          <a:xfrm>
            <a:off x="311700" y="1380575"/>
            <a:ext cx="8520600" cy="4445100"/>
          </a:xfrm>
          <a:prstGeom prst="rect">
            <a:avLst/>
          </a:prstGeom>
          <a:noFill/>
          <a:ln>
            <a:noFill/>
          </a:ln>
        </p:spPr>
        <p:txBody>
          <a:bodyPr spcFirstLastPara="1" wrap="square" lIns="91425" tIns="91425" rIns="91425" bIns="91425" anchor="t" anchorCtr="0">
            <a:noAutofit/>
          </a:bodyPr>
          <a:lstStyle/>
          <a:p>
            <a:pPr marL="457200" lvl="0" indent="-406400" algn="l" rtl="0">
              <a:lnSpc>
                <a:spcPct val="100000"/>
              </a:lnSpc>
              <a:spcBef>
                <a:spcPts val="0"/>
              </a:spcBef>
              <a:spcAft>
                <a:spcPts val="0"/>
              </a:spcAft>
              <a:buClr>
                <a:schemeClr val="dk1"/>
              </a:buClr>
              <a:buSzPts val="2800"/>
              <a:buAutoNum type="arabicPeriod" startAt="2"/>
            </a:pPr>
            <a:r>
              <a:rPr lang="en">
                <a:solidFill>
                  <a:schemeClr val="dk1"/>
                </a:solidFill>
              </a:rPr>
              <a:t>Eukaryotic chromatin is composed of</a:t>
            </a:r>
            <a:endParaRPr>
              <a:solidFill>
                <a:schemeClr val="dk1"/>
              </a:solidFill>
            </a:endParaRPr>
          </a:p>
          <a:p>
            <a:pPr marL="1371600" lvl="0" indent="-406400" algn="l" rtl="0">
              <a:lnSpc>
                <a:spcPct val="100000"/>
              </a:lnSpc>
              <a:spcBef>
                <a:spcPts val="0"/>
              </a:spcBef>
              <a:spcAft>
                <a:spcPts val="0"/>
              </a:spcAft>
              <a:buClr>
                <a:schemeClr val="dk1"/>
              </a:buClr>
              <a:buSzPts val="2800"/>
              <a:buAutoNum type="alphaUcParenR"/>
            </a:pPr>
            <a:r>
              <a:rPr lang="en">
                <a:solidFill>
                  <a:schemeClr val="dk1"/>
                </a:solidFill>
              </a:rPr>
              <a:t>condensed DNA only</a:t>
            </a:r>
            <a:endParaRPr>
              <a:solidFill>
                <a:schemeClr val="dk1"/>
              </a:solidFill>
            </a:endParaRPr>
          </a:p>
          <a:p>
            <a:pPr marL="1371600" lvl="0" indent="-406400" algn="l" rtl="0">
              <a:lnSpc>
                <a:spcPct val="100000"/>
              </a:lnSpc>
              <a:spcBef>
                <a:spcPts val="0"/>
              </a:spcBef>
              <a:spcAft>
                <a:spcPts val="0"/>
              </a:spcAft>
              <a:buClr>
                <a:schemeClr val="dk1"/>
              </a:buClr>
              <a:buSzPts val="2800"/>
              <a:buAutoNum type="alphaUcParenR"/>
            </a:pPr>
            <a:r>
              <a:rPr lang="en">
                <a:solidFill>
                  <a:schemeClr val="dk1"/>
                </a:solidFill>
              </a:rPr>
              <a:t>DNA and RNA</a:t>
            </a:r>
            <a:endParaRPr>
              <a:solidFill>
                <a:schemeClr val="dk1"/>
              </a:solidFill>
            </a:endParaRPr>
          </a:p>
          <a:p>
            <a:pPr marL="1371600" lvl="0" indent="-406400" algn="l" rtl="0">
              <a:lnSpc>
                <a:spcPct val="100000"/>
              </a:lnSpc>
              <a:spcBef>
                <a:spcPts val="0"/>
              </a:spcBef>
              <a:spcAft>
                <a:spcPts val="0"/>
              </a:spcAft>
              <a:buClr>
                <a:schemeClr val="dk1"/>
              </a:buClr>
              <a:buSzPts val="2800"/>
              <a:buAutoNum type="alphaUcParenR"/>
            </a:pPr>
            <a:r>
              <a:rPr lang="en">
                <a:solidFill>
                  <a:schemeClr val="dk1"/>
                </a:solidFill>
              </a:rPr>
              <a:t>DNA and carbohydrates</a:t>
            </a:r>
            <a:endParaRPr>
              <a:solidFill>
                <a:schemeClr val="dk1"/>
              </a:solidFill>
            </a:endParaRPr>
          </a:p>
          <a:p>
            <a:pPr marL="1371600" lvl="0" indent="-406400" algn="l" rtl="0">
              <a:lnSpc>
                <a:spcPct val="100000"/>
              </a:lnSpc>
              <a:spcBef>
                <a:spcPts val="0"/>
              </a:spcBef>
              <a:spcAft>
                <a:spcPts val="0"/>
              </a:spcAft>
              <a:buClr>
                <a:schemeClr val="dk1"/>
              </a:buClr>
              <a:buSzPts val="2800"/>
              <a:buAutoNum type="alphaUcParenR"/>
            </a:pPr>
            <a:r>
              <a:rPr lang="en">
                <a:solidFill>
                  <a:schemeClr val="dk1"/>
                </a:solidFill>
              </a:rPr>
              <a:t>DNA and proteins</a:t>
            </a:r>
            <a:endParaRPr>
              <a:solidFill>
                <a:schemeClr val="dk1"/>
              </a:solidFill>
            </a:endParaRPr>
          </a:p>
          <a:p>
            <a:pPr marL="1371600" lvl="0" indent="-406400" algn="l" rtl="0">
              <a:lnSpc>
                <a:spcPct val="100000"/>
              </a:lnSpc>
              <a:spcBef>
                <a:spcPts val="0"/>
              </a:spcBef>
              <a:spcAft>
                <a:spcPts val="0"/>
              </a:spcAft>
              <a:buClr>
                <a:schemeClr val="dk1"/>
              </a:buClr>
              <a:buSzPts val="2800"/>
              <a:buAutoNum type="alphaUcParenR"/>
            </a:pPr>
            <a:r>
              <a:rPr lang="en">
                <a:solidFill>
                  <a:schemeClr val="dk1"/>
                </a:solidFill>
              </a:rPr>
              <a:t>DNA and ribosomes</a:t>
            </a:r>
            <a:endParaRPr>
              <a:solidFill>
                <a:schemeClr val="dk1"/>
              </a:solidFill>
            </a:endParaRPr>
          </a:p>
        </p:txBody>
      </p:sp>
      <p:sp>
        <p:nvSpPr>
          <p:cNvPr id="226" name="Google Shape;226;p36"/>
          <p:cNvSpPr/>
          <p:nvPr/>
        </p:nvSpPr>
        <p:spPr>
          <a:xfrm>
            <a:off x="764100" y="3179100"/>
            <a:ext cx="5188200" cy="499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b="1">
                <a:solidFill>
                  <a:srgbClr val="0000FF"/>
                </a:solidFill>
              </a:rPr>
              <a:t>Practice Multiple Choice</a:t>
            </a:r>
            <a:endParaRPr b="1">
              <a:solidFill>
                <a:srgbClr val="0000FF"/>
              </a:solidFill>
            </a:endParaRPr>
          </a:p>
        </p:txBody>
      </p:sp>
      <p:sp>
        <p:nvSpPr>
          <p:cNvPr id="232" name="Google Shape;232;p37"/>
          <p:cNvSpPr txBox="1">
            <a:spLocks noGrp="1"/>
          </p:cNvSpPr>
          <p:nvPr>
            <p:ph type="body" idx="1"/>
          </p:nvPr>
        </p:nvSpPr>
        <p:spPr>
          <a:xfrm>
            <a:off x="311700" y="1380575"/>
            <a:ext cx="8520600" cy="4445100"/>
          </a:xfrm>
          <a:prstGeom prst="rect">
            <a:avLst/>
          </a:prstGeom>
          <a:noFill/>
          <a:ln>
            <a:noFill/>
          </a:ln>
        </p:spPr>
        <p:txBody>
          <a:bodyPr spcFirstLastPara="1" wrap="square" lIns="91425" tIns="91425" rIns="91425" bIns="91425" anchor="t" anchorCtr="0">
            <a:noAutofit/>
          </a:bodyPr>
          <a:lstStyle/>
          <a:p>
            <a:pPr marL="457200" lvl="0" indent="-406400" algn="l" rtl="0">
              <a:lnSpc>
                <a:spcPct val="100000"/>
              </a:lnSpc>
              <a:spcBef>
                <a:spcPts val="0"/>
              </a:spcBef>
              <a:spcAft>
                <a:spcPts val="0"/>
              </a:spcAft>
              <a:buClr>
                <a:schemeClr val="dk1"/>
              </a:buClr>
              <a:buSzPts val="2800"/>
              <a:buAutoNum type="arabicPeriod" startAt="3"/>
            </a:pPr>
            <a:r>
              <a:rPr lang="en">
                <a:solidFill>
                  <a:schemeClr val="dk1"/>
                </a:solidFill>
              </a:rPr>
              <a:t>If a sperm cell contains 12 chromosomes, it comes from an animal that has ______ chromosomes.  </a:t>
            </a:r>
            <a:endParaRPr>
              <a:solidFill>
                <a:schemeClr val="dk1"/>
              </a:solidFill>
            </a:endParaRPr>
          </a:p>
          <a:p>
            <a:pPr marL="1371600" lvl="0" indent="-406400" algn="l" rtl="0">
              <a:lnSpc>
                <a:spcPct val="100000"/>
              </a:lnSpc>
              <a:spcBef>
                <a:spcPts val="0"/>
              </a:spcBef>
              <a:spcAft>
                <a:spcPts val="0"/>
              </a:spcAft>
              <a:buClr>
                <a:schemeClr val="dk1"/>
              </a:buClr>
              <a:buSzPts val="2800"/>
              <a:buAutoNum type="alphaUcParenR"/>
            </a:pPr>
            <a:r>
              <a:rPr lang="en">
                <a:solidFill>
                  <a:schemeClr val="dk1"/>
                </a:solidFill>
              </a:rPr>
              <a:t>4 </a:t>
            </a:r>
            <a:endParaRPr>
              <a:solidFill>
                <a:schemeClr val="dk1"/>
              </a:solidFill>
            </a:endParaRPr>
          </a:p>
          <a:p>
            <a:pPr marL="1371600" lvl="0" indent="-406400" algn="l" rtl="0">
              <a:lnSpc>
                <a:spcPct val="100000"/>
              </a:lnSpc>
              <a:spcBef>
                <a:spcPts val="0"/>
              </a:spcBef>
              <a:spcAft>
                <a:spcPts val="0"/>
              </a:spcAft>
              <a:buClr>
                <a:schemeClr val="dk1"/>
              </a:buClr>
              <a:buSzPts val="2800"/>
              <a:buAutoNum type="alphaUcParenR"/>
            </a:pPr>
            <a:r>
              <a:rPr lang="en">
                <a:solidFill>
                  <a:schemeClr val="dk1"/>
                </a:solidFill>
              </a:rPr>
              <a:t>8 </a:t>
            </a:r>
            <a:endParaRPr>
              <a:solidFill>
                <a:schemeClr val="dk1"/>
              </a:solidFill>
            </a:endParaRPr>
          </a:p>
          <a:p>
            <a:pPr marL="1371600" lvl="0" indent="-406400" algn="l" rtl="0">
              <a:lnSpc>
                <a:spcPct val="100000"/>
              </a:lnSpc>
              <a:spcBef>
                <a:spcPts val="0"/>
              </a:spcBef>
              <a:spcAft>
                <a:spcPts val="0"/>
              </a:spcAft>
              <a:buClr>
                <a:schemeClr val="dk1"/>
              </a:buClr>
              <a:buSzPts val="2800"/>
              <a:buAutoNum type="alphaUcParenR"/>
            </a:pPr>
            <a:r>
              <a:rPr lang="en">
                <a:solidFill>
                  <a:schemeClr val="dk1"/>
                </a:solidFill>
              </a:rPr>
              <a:t>12 </a:t>
            </a:r>
            <a:endParaRPr>
              <a:solidFill>
                <a:schemeClr val="dk1"/>
              </a:solidFill>
            </a:endParaRPr>
          </a:p>
          <a:p>
            <a:pPr marL="1371600" lvl="0" indent="-406400" algn="l" rtl="0">
              <a:lnSpc>
                <a:spcPct val="100000"/>
              </a:lnSpc>
              <a:spcBef>
                <a:spcPts val="0"/>
              </a:spcBef>
              <a:spcAft>
                <a:spcPts val="0"/>
              </a:spcAft>
              <a:buClr>
                <a:schemeClr val="dk1"/>
              </a:buClr>
              <a:buSzPts val="2800"/>
              <a:buAutoNum type="alphaUcParenR"/>
            </a:pPr>
            <a:r>
              <a:rPr lang="en">
                <a:solidFill>
                  <a:schemeClr val="dk1"/>
                </a:solidFill>
              </a:rPr>
              <a:t>16 </a:t>
            </a:r>
            <a:endParaRPr>
              <a:solidFill>
                <a:schemeClr val="dk1"/>
              </a:solidFill>
            </a:endParaRPr>
          </a:p>
          <a:p>
            <a:pPr marL="1371600" lvl="0" indent="-406400" algn="l" rtl="0">
              <a:lnSpc>
                <a:spcPct val="100000"/>
              </a:lnSpc>
              <a:spcBef>
                <a:spcPts val="0"/>
              </a:spcBef>
              <a:spcAft>
                <a:spcPts val="0"/>
              </a:spcAft>
              <a:buClr>
                <a:schemeClr val="dk1"/>
              </a:buClr>
              <a:buSzPts val="2800"/>
              <a:buAutoNum type="alphaUcParenR"/>
            </a:pPr>
            <a:r>
              <a:rPr lang="en">
                <a:solidFill>
                  <a:schemeClr val="dk1"/>
                </a:solidFill>
              </a:rPr>
              <a:t>24</a:t>
            </a:r>
            <a:endParaRPr>
              <a:solidFill>
                <a:schemeClr val="dk1"/>
              </a:solidFill>
            </a:endParaRPr>
          </a:p>
        </p:txBody>
      </p:sp>
      <p:sp>
        <p:nvSpPr>
          <p:cNvPr id="233" name="Google Shape;233;p37"/>
          <p:cNvSpPr/>
          <p:nvPr/>
        </p:nvSpPr>
        <p:spPr>
          <a:xfrm>
            <a:off x="933900" y="4509200"/>
            <a:ext cx="1471500" cy="4149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b="1">
                <a:solidFill>
                  <a:srgbClr val="0000FF"/>
                </a:solidFill>
              </a:rPr>
              <a:t>Practice FRQ</a:t>
            </a:r>
            <a:endParaRPr b="1">
              <a:solidFill>
                <a:srgbClr val="0000FF"/>
              </a:solidFill>
            </a:endParaRPr>
          </a:p>
        </p:txBody>
      </p:sp>
      <p:sp>
        <p:nvSpPr>
          <p:cNvPr id="239" name="Google Shape;239;p38"/>
          <p:cNvSpPr txBox="1">
            <a:spLocks noGrp="1"/>
          </p:cNvSpPr>
          <p:nvPr>
            <p:ph type="body" idx="1"/>
          </p:nvPr>
        </p:nvSpPr>
        <p:spPr>
          <a:xfrm>
            <a:off x="311700" y="1380575"/>
            <a:ext cx="8520600" cy="285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dk1"/>
                </a:solidFill>
              </a:rPr>
              <a:t>A cell has 50 chromosomes. After mitosis and cell division, you find that one daughter cell has 49 chromosomes and the other daughter cell has 51 chromosomes. </a:t>
            </a:r>
            <a:r>
              <a:rPr lang="en">
                <a:solidFill>
                  <a:srgbClr val="FF0000"/>
                </a:solidFill>
              </a:rPr>
              <a:t>Predict</a:t>
            </a:r>
            <a:r>
              <a:rPr lang="en">
                <a:solidFill>
                  <a:schemeClr val="dk1"/>
                </a:solidFill>
              </a:rPr>
              <a:t> one way that this could have happened. </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5200"/>
              <a:t>Regulation of the Cell Cycle</a:t>
            </a:r>
            <a:endParaRPr sz="5200"/>
          </a:p>
        </p:txBody>
      </p:sp>
      <p:sp>
        <p:nvSpPr>
          <p:cNvPr id="245" name="Google Shape;245;p39"/>
          <p:cNvSpPr txBox="1">
            <a:spLocks noGrp="1"/>
          </p:cNvSpPr>
          <p:nvPr>
            <p:ph type="body" idx="1"/>
          </p:nvPr>
        </p:nvSpPr>
        <p:spPr>
          <a:xfrm>
            <a:off x="311700" y="1021380"/>
            <a:ext cx="8520600" cy="16743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Throughout the cell cycle there are </a:t>
            </a:r>
            <a:r>
              <a:rPr lang="en" u="sng">
                <a:solidFill>
                  <a:srgbClr val="FF0000"/>
                </a:solidFill>
              </a:rPr>
              <a:t>checkpoints</a:t>
            </a:r>
            <a:endParaRPr u="sng">
              <a:solidFill>
                <a:srgbClr val="FF0000"/>
              </a:solidFill>
            </a:endParaRPr>
          </a:p>
          <a:p>
            <a:pPr marL="914400" lvl="1" indent="-393700" algn="l" rtl="0">
              <a:lnSpc>
                <a:spcPct val="115000"/>
              </a:lnSpc>
              <a:spcBef>
                <a:spcPts val="0"/>
              </a:spcBef>
              <a:spcAft>
                <a:spcPts val="0"/>
              </a:spcAft>
              <a:buSzPts val="2600"/>
              <a:buChar char="○"/>
            </a:pPr>
            <a:r>
              <a:rPr lang="en" sz="2600"/>
              <a:t>Control points that regulate the cell cycle</a:t>
            </a:r>
            <a:endParaRPr sz="2600"/>
          </a:p>
          <a:p>
            <a:pPr marL="1371600" lvl="2" indent="-393700" algn="l" rtl="0">
              <a:lnSpc>
                <a:spcPct val="115000"/>
              </a:lnSpc>
              <a:spcBef>
                <a:spcPts val="0"/>
              </a:spcBef>
              <a:spcAft>
                <a:spcPts val="0"/>
              </a:spcAft>
              <a:buSzPts val="2600"/>
              <a:buChar char="■"/>
            </a:pPr>
            <a:r>
              <a:rPr lang="en"/>
              <a:t>Cells receive stop/go signals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Major Checkpoints</a:t>
            </a:r>
            <a:endParaRPr/>
          </a:p>
        </p:txBody>
      </p:sp>
      <p:sp>
        <p:nvSpPr>
          <p:cNvPr id="251" name="Google Shape;251;p40"/>
          <p:cNvSpPr txBox="1">
            <a:spLocks noGrp="1"/>
          </p:cNvSpPr>
          <p:nvPr>
            <p:ph type="body" idx="1"/>
          </p:nvPr>
        </p:nvSpPr>
        <p:spPr>
          <a:xfrm>
            <a:off x="148800" y="1083275"/>
            <a:ext cx="5023200" cy="521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b="1">
                <a:solidFill>
                  <a:srgbClr val="FF0000"/>
                </a:solidFill>
              </a:rPr>
              <a:t>G</a:t>
            </a:r>
            <a:r>
              <a:rPr lang="en" b="1" baseline="-25000">
                <a:solidFill>
                  <a:srgbClr val="FF0000"/>
                </a:solidFill>
              </a:rPr>
              <a:t>1</a:t>
            </a:r>
            <a:r>
              <a:rPr lang="en" b="1">
                <a:solidFill>
                  <a:srgbClr val="FF0000"/>
                </a:solidFill>
              </a:rPr>
              <a:t> Checkpoint</a:t>
            </a:r>
            <a:endParaRPr b="1">
              <a:solidFill>
                <a:srgbClr val="FF0000"/>
              </a:solidFill>
            </a:endParaRPr>
          </a:p>
          <a:p>
            <a:pPr marL="457200" lvl="0" indent="-406400" algn="l" rtl="0">
              <a:lnSpc>
                <a:spcPct val="115000"/>
              </a:lnSpc>
              <a:spcBef>
                <a:spcPts val="0"/>
              </a:spcBef>
              <a:spcAft>
                <a:spcPts val="0"/>
              </a:spcAft>
              <a:buSzPts val="2800"/>
              <a:buChar char="●"/>
            </a:pPr>
            <a:r>
              <a:rPr lang="en"/>
              <a:t>Most important checkpoint</a:t>
            </a:r>
            <a:endParaRPr/>
          </a:p>
          <a:p>
            <a:pPr marL="457200" lvl="0" indent="-406400" algn="l" rtl="0">
              <a:lnSpc>
                <a:spcPct val="115000"/>
              </a:lnSpc>
              <a:spcBef>
                <a:spcPts val="0"/>
              </a:spcBef>
              <a:spcAft>
                <a:spcPts val="0"/>
              </a:spcAft>
              <a:buSzPts val="2800"/>
              <a:buChar char="●"/>
            </a:pPr>
            <a:r>
              <a:rPr lang="en"/>
              <a:t>Checks for cell size, growth factors, and DNA damage</a:t>
            </a:r>
            <a:endParaRPr/>
          </a:p>
          <a:p>
            <a:pPr marL="457200" lvl="0" indent="-406400" algn="l" rtl="0">
              <a:lnSpc>
                <a:spcPct val="115000"/>
              </a:lnSpc>
              <a:spcBef>
                <a:spcPts val="0"/>
              </a:spcBef>
              <a:spcAft>
                <a:spcPts val="0"/>
              </a:spcAft>
              <a:buSzPts val="2800"/>
              <a:buChar char="●"/>
            </a:pPr>
            <a:r>
              <a:rPr lang="en"/>
              <a:t>Stop/Go signals</a:t>
            </a:r>
            <a:endParaRPr/>
          </a:p>
          <a:p>
            <a:pPr marL="914400" lvl="1" indent="-406400" algn="l" rtl="0">
              <a:lnSpc>
                <a:spcPct val="115000"/>
              </a:lnSpc>
              <a:spcBef>
                <a:spcPts val="0"/>
              </a:spcBef>
              <a:spcAft>
                <a:spcPts val="0"/>
              </a:spcAft>
              <a:buSzPts val="2800"/>
              <a:buChar char="○"/>
            </a:pPr>
            <a:r>
              <a:rPr lang="en"/>
              <a:t>“</a:t>
            </a:r>
            <a:r>
              <a:rPr lang="en" b="1">
                <a:solidFill>
                  <a:srgbClr val="38761D"/>
                </a:solidFill>
              </a:rPr>
              <a:t>Go</a:t>
            </a:r>
            <a:r>
              <a:rPr lang="en"/>
              <a:t>”- cell completes the whole cell cycle</a:t>
            </a:r>
            <a:endParaRPr/>
          </a:p>
          <a:p>
            <a:pPr marL="914400" lvl="1" indent="-406400" algn="l" rtl="0">
              <a:lnSpc>
                <a:spcPct val="115000"/>
              </a:lnSpc>
              <a:spcBef>
                <a:spcPts val="0"/>
              </a:spcBef>
              <a:spcAft>
                <a:spcPts val="0"/>
              </a:spcAft>
              <a:buSzPts val="2800"/>
              <a:buChar char="○"/>
            </a:pPr>
            <a:r>
              <a:rPr lang="en"/>
              <a:t>“</a:t>
            </a:r>
            <a:r>
              <a:rPr lang="en" b="1">
                <a:solidFill>
                  <a:srgbClr val="CC0000"/>
                </a:solidFill>
              </a:rPr>
              <a:t>Stop</a:t>
            </a:r>
            <a:r>
              <a:rPr lang="en"/>
              <a:t>”- cell enters a nondividing (quiescent) state known as G</a:t>
            </a:r>
            <a:r>
              <a:rPr lang="en" baseline="-25000"/>
              <a:t>0</a:t>
            </a:r>
            <a:r>
              <a:rPr lang="en"/>
              <a:t> phase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Major Checkpoints</a:t>
            </a:r>
            <a:endParaRPr/>
          </a:p>
        </p:txBody>
      </p:sp>
      <p:sp>
        <p:nvSpPr>
          <p:cNvPr id="257" name="Google Shape;257;p41"/>
          <p:cNvSpPr txBox="1">
            <a:spLocks noGrp="1"/>
          </p:cNvSpPr>
          <p:nvPr>
            <p:ph type="body" idx="1"/>
          </p:nvPr>
        </p:nvSpPr>
        <p:spPr>
          <a:xfrm>
            <a:off x="210875" y="1083275"/>
            <a:ext cx="4746900" cy="521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00B0F0"/>
                </a:solidFill>
              </a:rPr>
              <a:t>G</a:t>
            </a:r>
            <a:r>
              <a:rPr lang="en" b="1" baseline="-25000">
                <a:solidFill>
                  <a:srgbClr val="00B0F0"/>
                </a:solidFill>
              </a:rPr>
              <a:t>0</a:t>
            </a:r>
            <a:endParaRPr b="1" baseline="-25000">
              <a:solidFill>
                <a:srgbClr val="00B0F0"/>
              </a:solidFill>
            </a:endParaRPr>
          </a:p>
          <a:p>
            <a:pPr marL="457200" lvl="0" indent="-393700" algn="l" rtl="0">
              <a:lnSpc>
                <a:spcPct val="115000"/>
              </a:lnSpc>
              <a:spcBef>
                <a:spcPts val="0"/>
              </a:spcBef>
              <a:spcAft>
                <a:spcPts val="0"/>
              </a:spcAft>
              <a:buSzPts val="2600"/>
              <a:buChar char="●"/>
            </a:pPr>
            <a:r>
              <a:rPr lang="en"/>
              <a:t>Some cells stay in G</a:t>
            </a:r>
            <a:r>
              <a:rPr lang="en" baseline="-25000"/>
              <a:t>0</a:t>
            </a:r>
            <a:r>
              <a:rPr lang="en"/>
              <a:t> forever (muscle/nerve cells)</a:t>
            </a:r>
            <a:endParaRPr/>
          </a:p>
          <a:p>
            <a:pPr marL="457200" lvl="0" indent="-393700" algn="l" rtl="0">
              <a:lnSpc>
                <a:spcPct val="115000"/>
              </a:lnSpc>
              <a:spcBef>
                <a:spcPts val="0"/>
              </a:spcBef>
              <a:spcAft>
                <a:spcPts val="0"/>
              </a:spcAft>
              <a:buSzPts val="2600"/>
              <a:buChar char="●"/>
            </a:pPr>
            <a:r>
              <a:rPr lang="en"/>
              <a:t>Some cells can be called back into the cell cycle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Organization of DNA</a:t>
            </a:r>
            <a:endParaRPr/>
          </a:p>
        </p:txBody>
      </p:sp>
      <p:sp>
        <p:nvSpPr>
          <p:cNvPr id="66" name="Google Shape;66;p15"/>
          <p:cNvSpPr txBox="1">
            <a:spLocks noGrp="1"/>
          </p:cNvSpPr>
          <p:nvPr>
            <p:ph type="body" idx="1"/>
          </p:nvPr>
        </p:nvSpPr>
        <p:spPr>
          <a:xfrm>
            <a:off x="204700" y="1151400"/>
            <a:ext cx="8627700" cy="503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Cells must organize and package their DNA before division</a:t>
            </a:r>
            <a:endParaRPr/>
          </a:p>
          <a:p>
            <a:pPr marL="457200" lvl="0" indent="-406400" algn="l" rtl="0">
              <a:lnSpc>
                <a:spcPct val="115000"/>
              </a:lnSpc>
              <a:spcBef>
                <a:spcPts val="0"/>
              </a:spcBef>
              <a:spcAft>
                <a:spcPts val="0"/>
              </a:spcAft>
              <a:buSzPts val="2800"/>
              <a:buChar char="●"/>
            </a:pPr>
            <a:r>
              <a:rPr lang="en">
                <a:solidFill>
                  <a:srgbClr val="FF0000"/>
                </a:solidFill>
              </a:rPr>
              <a:t>DNA</a:t>
            </a:r>
            <a:r>
              <a:rPr lang="en"/>
              <a:t> associates with and wraps around proteins known as </a:t>
            </a:r>
            <a:r>
              <a:rPr lang="en" b="1"/>
              <a:t>histones</a:t>
            </a:r>
            <a:r>
              <a:rPr lang="en"/>
              <a:t> to form </a:t>
            </a:r>
            <a:r>
              <a:rPr lang="en">
                <a:solidFill>
                  <a:srgbClr val="FF00FF"/>
                </a:solidFill>
              </a:rPr>
              <a:t>nucleosomes</a:t>
            </a:r>
            <a:endParaRPr>
              <a:solidFill>
                <a:srgbClr val="FF00FF"/>
              </a:solidFill>
            </a:endParaRPr>
          </a:p>
          <a:p>
            <a:pPr marL="914400" lvl="1" indent="-406400" algn="l" rtl="0">
              <a:lnSpc>
                <a:spcPct val="115000"/>
              </a:lnSpc>
              <a:spcBef>
                <a:spcPts val="0"/>
              </a:spcBef>
              <a:spcAft>
                <a:spcPts val="0"/>
              </a:spcAft>
              <a:buSzPts val="2800"/>
              <a:buChar char="○"/>
            </a:pPr>
            <a:r>
              <a:rPr lang="en"/>
              <a:t>Strings of nucleosomes form </a:t>
            </a:r>
            <a:r>
              <a:rPr lang="en">
                <a:solidFill>
                  <a:srgbClr val="9900FF"/>
                </a:solidFill>
              </a:rPr>
              <a:t>chromatin</a:t>
            </a:r>
            <a:endParaRPr>
              <a:solidFill>
                <a:srgbClr val="9900FF"/>
              </a:solidFill>
            </a:endParaRPr>
          </a:p>
          <a:p>
            <a:pPr marL="1371600" lvl="2" indent="-393700" algn="l" rtl="0">
              <a:lnSpc>
                <a:spcPct val="115000"/>
              </a:lnSpc>
              <a:spcBef>
                <a:spcPts val="0"/>
              </a:spcBef>
              <a:spcAft>
                <a:spcPts val="0"/>
              </a:spcAft>
              <a:buSzPts val="2600"/>
              <a:buChar char="■"/>
            </a:pPr>
            <a:r>
              <a:rPr lang="en"/>
              <a:t>When a cell is not actively dividing, chromatin is in a non-condensed form</a:t>
            </a:r>
            <a:endParaRPr/>
          </a:p>
          <a:p>
            <a:pPr marL="1371600" lvl="2" indent="-393700" algn="l" rtl="0">
              <a:lnSpc>
                <a:spcPct val="115000"/>
              </a:lnSpc>
              <a:spcBef>
                <a:spcPts val="0"/>
              </a:spcBef>
              <a:spcAft>
                <a:spcPts val="0"/>
              </a:spcAft>
              <a:buSzPts val="2600"/>
              <a:buChar char="■"/>
            </a:pPr>
            <a:r>
              <a:rPr lang="en"/>
              <a:t>After DNA replication, </a:t>
            </a:r>
            <a:r>
              <a:rPr lang="en">
                <a:solidFill>
                  <a:srgbClr val="9900FF"/>
                </a:solidFill>
              </a:rPr>
              <a:t>chromatin</a:t>
            </a:r>
            <a:r>
              <a:rPr lang="en"/>
              <a:t> condenses to form a </a:t>
            </a:r>
            <a:r>
              <a:rPr lang="en" u="sng">
                <a:solidFill>
                  <a:srgbClr val="1155CC"/>
                </a:solidFill>
              </a:rPr>
              <a:t>chromosome</a:t>
            </a:r>
            <a:endParaRPr u="sng">
              <a:solidFill>
                <a:srgbClr val="1155CC"/>
              </a:solidFill>
            </a:endParaRPr>
          </a:p>
          <a:p>
            <a:pPr marL="1828800" lvl="3" indent="-393700" algn="l" rtl="0">
              <a:lnSpc>
                <a:spcPct val="115000"/>
              </a:lnSpc>
              <a:spcBef>
                <a:spcPts val="0"/>
              </a:spcBef>
              <a:spcAft>
                <a:spcPts val="0"/>
              </a:spcAft>
              <a:buSzPts val="2600"/>
              <a:buChar char="●"/>
            </a:pPr>
            <a:r>
              <a:rPr lang="en"/>
              <a:t>Chromosomes are densely packed to allow for easier division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1"/>
        <p:cNvGrpSpPr/>
        <p:nvPr/>
      </p:nvGrpSpPr>
      <p:grpSpPr>
        <a:xfrm>
          <a:off x="0" y="0"/>
          <a:ext cx="0" cy="0"/>
          <a:chOff x="0" y="0"/>
          <a:chExt cx="0" cy="0"/>
        </a:xfrm>
      </p:grpSpPr>
      <p:sp>
        <p:nvSpPr>
          <p:cNvPr id="262" name="Google Shape;262;p42"/>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Major Checkpoints</a:t>
            </a:r>
            <a:endParaRPr/>
          </a:p>
        </p:txBody>
      </p:sp>
      <p:sp>
        <p:nvSpPr>
          <p:cNvPr id="263" name="Google Shape;263;p42"/>
          <p:cNvSpPr txBox="1">
            <a:spLocks noGrp="1"/>
          </p:cNvSpPr>
          <p:nvPr>
            <p:ph type="body" idx="1"/>
          </p:nvPr>
        </p:nvSpPr>
        <p:spPr>
          <a:xfrm>
            <a:off x="154550" y="1097575"/>
            <a:ext cx="5560500" cy="551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b="1">
                <a:solidFill>
                  <a:srgbClr val="FF0000"/>
                </a:solidFill>
              </a:rPr>
              <a:t>G</a:t>
            </a:r>
            <a:r>
              <a:rPr lang="en" b="1" baseline="-25000">
                <a:solidFill>
                  <a:srgbClr val="FF0000"/>
                </a:solidFill>
              </a:rPr>
              <a:t>2</a:t>
            </a:r>
            <a:r>
              <a:rPr lang="en" b="1">
                <a:solidFill>
                  <a:srgbClr val="FF0000"/>
                </a:solidFill>
              </a:rPr>
              <a:t> Checkpoint</a:t>
            </a:r>
            <a:endParaRPr b="1">
              <a:solidFill>
                <a:srgbClr val="FF0000"/>
              </a:solidFill>
            </a:endParaRPr>
          </a:p>
          <a:p>
            <a:pPr marL="457200" lvl="0" indent="-406400" algn="l" rtl="0">
              <a:lnSpc>
                <a:spcPct val="115000"/>
              </a:lnSpc>
              <a:spcBef>
                <a:spcPts val="0"/>
              </a:spcBef>
              <a:spcAft>
                <a:spcPts val="0"/>
              </a:spcAft>
              <a:buSzPts val="2800"/>
              <a:buChar char="●"/>
            </a:pPr>
            <a:r>
              <a:rPr lang="en"/>
              <a:t>Checks for completion of DNA replication and DNA damage</a:t>
            </a:r>
            <a:endParaRPr/>
          </a:p>
          <a:p>
            <a:pPr marL="457200" lvl="0" indent="-406400" algn="l" rtl="0">
              <a:lnSpc>
                <a:spcPct val="115000"/>
              </a:lnSpc>
              <a:spcBef>
                <a:spcPts val="0"/>
              </a:spcBef>
              <a:spcAft>
                <a:spcPts val="0"/>
              </a:spcAft>
              <a:buSzPts val="2800"/>
              <a:buChar char="●"/>
            </a:pPr>
            <a:r>
              <a:rPr lang="en"/>
              <a:t>“</a:t>
            </a:r>
            <a:r>
              <a:rPr lang="en" b="1">
                <a:solidFill>
                  <a:srgbClr val="38761D"/>
                </a:solidFill>
              </a:rPr>
              <a:t>Go</a:t>
            </a:r>
            <a:r>
              <a:rPr lang="en"/>
              <a:t>”--cell proceeds to mitosis</a:t>
            </a:r>
            <a:endParaRPr/>
          </a:p>
          <a:p>
            <a:pPr marL="457200" lvl="0" indent="-406400" algn="l" rtl="0">
              <a:lnSpc>
                <a:spcPct val="115000"/>
              </a:lnSpc>
              <a:spcBef>
                <a:spcPts val="0"/>
              </a:spcBef>
              <a:spcAft>
                <a:spcPts val="0"/>
              </a:spcAft>
              <a:buSzPts val="2800"/>
              <a:buChar char="●"/>
            </a:pPr>
            <a:r>
              <a:rPr lang="en"/>
              <a:t>“</a:t>
            </a:r>
            <a:r>
              <a:rPr lang="en" b="1">
                <a:solidFill>
                  <a:srgbClr val="CC0000"/>
                </a:solidFill>
              </a:rPr>
              <a:t>Stop</a:t>
            </a:r>
            <a:r>
              <a:rPr lang="en"/>
              <a:t>”-- cell cycle stops and the cell will attempt to repair damage</a:t>
            </a:r>
            <a:endParaRPr/>
          </a:p>
          <a:p>
            <a:pPr marL="914400" lvl="1" indent="-393700" algn="l" rtl="0">
              <a:lnSpc>
                <a:spcPct val="115000"/>
              </a:lnSpc>
              <a:spcBef>
                <a:spcPts val="0"/>
              </a:spcBef>
              <a:spcAft>
                <a:spcPts val="0"/>
              </a:spcAft>
              <a:buSzPts val="2600"/>
              <a:buChar char="○"/>
            </a:pPr>
            <a:r>
              <a:rPr lang="en" sz="2600"/>
              <a:t>If damage cannot be repaired the cell will undergo </a:t>
            </a:r>
            <a:r>
              <a:rPr lang="en" sz="2600" u="sng">
                <a:solidFill>
                  <a:srgbClr val="CC0000"/>
                </a:solidFill>
              </a:rPr>
              <a:t>apoptosis</a:t>
            </a:r>
            <a:endParaRPr sz="2600" u="sng">
              <a:solidFill>
                <a:srgbClr val="CC0000"/>
              </a:solidFill>
            </a:endParaRPr>
          </a:p>
          <a:p>
            <a:pPr marL="1371600" lvl="2" indent="-393700" algn="l" rtl="0">
              <a:lnSpc>
                <a:spcPct val="115000"/>
              </a:lnSpc>
              <a:spcBef>
                <a:spcPts val="0"/>
              </a:spcBef>
              <a:spcAft>
                <a:spcPts val="0"/>
              </a:spcAft>
              <a:buSzPts val="2600"/>
              <a:buChar char="■"/>
            </a:pPr>
            <a:r>
              <a:rPr lang="en"/>
              <a:t>Programmed cell death</a:t>
            </a: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Major Checkpoints</a:t>
            </a:r>
            <a:endParaRPr/>
          </a:p>
        </p:txBody>
      </p:sp>
      <p:sp>
        <p:nvSpPr>
          <p:cNvPr id="269" name="Google Shape;269;p43"/>
          <p:cNvSpPr txBox="1">
            <a:spLocks noGrp="1"/>
          </p:cNvSpPr>
          <p:nvPr>
            <p:ph type="body" idx="1"/>
          </p:nvPr>
        </p:nvSpPr>
        <p:spPr>
          <a:xfrm>
            <a:off x="154550" y="1097575"/>
            <a:ext cx="5560500" cy="551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b="1">
                <a:solidFill>
                  <a:srgbClr val="FF0000"/>
                </a:solidFill>
              </a:rPr>
              <a:t>M (Spindle) Checkpoint</a:t>
            </a:r>
            <a:endParaRPr b="1">
              <a:solidFill>
                <a:srgbClr val="FF0000"/>
              </a:solidFill>
            </a:endParaRPr>
          </a:p>
          <a:p>
            <a:pPr marL="457200" lvl="0" indent="-406400" algn="l" rtl="0">
              <a:lnSpc>
                <a:spcPct val="115000"/>
              </a:lnSpc>
              <a:spcBef>
                <a:spcPts val="0"/>
              </a:spcBef>
              <a:spcAft>
                <a:spcPts val="0"/>
              </a:spcAft>
              <a:buSzPts val="2800"/>
              <a:buChar char="●"/>
            </a:pPr>
            <a:r>
              <a:rPr lang="en"/>
              <a:t>Checks for microtubule attachment to chromosomes at the kinetochores at metaphase</a:t>
            </a:r>
            <a:endParaRPr/>
          </a:p>
          <a:p>
            <a:pPr marL="457200" lvl="0" indent="-406400" algn="l" rtl="0">
              <a:lnSpc>
                <a:spcPct val="115000"/>
              </a:lnSpc>
              <a:spcBef>
                <a:spcPts val="0"/>
              </a:spcBef>
              <a:spcAft>
                <a:spcPts val="0"/>
              </a:spcAft>
              <a:buSzPts val="2800"/>
              <a:buChar char="●"/>
            </a:pPr>
            <a:r>
              <a:rPr lang="en"/>
              <a:t>“</a:t>
            </a:r>
            <a:r>
              <a:rPr lang="en" b="1">
                <a:solidFill>
                  <a:srgbClr val="38761D"/>
                </a:solidFill>
              </a:rPr>
              <a:t>Go</a:t>
            </a:r>
            <a:r>
              <a:rPr lang="en"/>
              <a:t>”--cell proceeds to anaphase and completes mitosis</a:t>
            </a:r>
            <a:endParaRPr/>
          </a:p>
          <a:p>
            <a:pPr marL="457200" lvl="0" indent="-406400" algn="l" rtl="0">
              <a:lnSpc>
                <a:spcPct val="115000"/>
              </a:lnSpc>
              <a:spcBef>
                <a:spcPts val="0"/>
              </a:spcBef>
              <a:spcAft>
                <a:spcPts val="0"/>
              </a:spcAft>
              <a:buSzPts val="2800"/>
              <a:buChar char="●"/>
            </a:pPr>
            <a:r>
              <a:rPr lang="en"/>
              <a:t>“</a:t>
            </a:r>
            <a:r>
              <a:rPr lang="en" b="1">
                <a:solidFill>
                  <a:srgbClr val="CC0000"/>
                </a:solidFill>
              </a:rPr>
              <a:t>Stop</a:t>
            </a:r>
            <a:r>
              <a:rPr lang="en"/>
              <a:t>”-- cell will pause mitosis to allow for spindles to finish attaching to chromosomes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4"/>
          <p:cNvSpPr txBox="1">
            <a:spLocks noGrp="1"/>
          </p:cNvSpPr>
          <p:nvPr>
            <p:ph type="title"/>
          </p:nvPr>
        </p:nvSpPr>
        <p:spPr>
          <a:xfrm>
            <a:off x="311700" y="2656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4800"/>
              <a:t>Internal Cell Cycle Regulators</a:t>
            </a:r>
            <a:endParaRPr sz="4800"/>
          </a:p>
        </p:txBody>
      </p:sp>
      <p:sp>
        <p:nvSpPr>
          <p:cNvPr id="275" name="Google Shape;275;p44"/>
          <p:cNvSpPr txBox="1">
            <a:spLocks noGrp="1"/>
          </p:cNvSpPr>
          <p:nvPr>
            <p:ph type="body" idx="1"/>
          </p:nvPr>
        </p:nvSpPr>
        <p:spPr>
          <a:xfrm>
            <a:off x="183100" y="1202375"/>
            <a:ext cx="8746500" cy="53589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Regulation of the cell cycle involves an </a:t>
            </a:r>
            <a:r>
              <a:rPr lang="en" u="sng"/>
              <a:t>internal control system</a:t>
            </a:r>
            <a:r>
              <a:rPr lang="en"/>
              <a:t> that consists of:</a:t>
            </a:r>
            <a:endParaRPr/>
          </a:p>
          <a:p>
            <a:pPr marL="514350" lvl="0" indent="-406400" algn="l" rtl="0">
              <a:lnSpc>
                <a:spcPct val="115000"/>
              </a:lnSpc>
              <a:spcBef>
                <a:spcPts val="0"/>
              </a:spcBef>
              <a:spcAft>
                <a:spcPts val="0"/>
              </a:spcAft>
              <a:buSzPts val="2800"/>
              <a:buAutoNum type="arabicPeriod"/>
            </a:pPr>
            <a:r>
              <a:rPr lang="en"/>
              <a:t>Proteins known as </a:t>
            </a:r>
            <a:r>
              <a:rPr lang="en">
                <a:solidFill>
                  <a:srgbClr val="0000FF"/>
                </a:solidFill>
              </a:rPr>
              <a:t>cyclins</a:t>
            </a:r>
            <a:endParaRPr>
              <a:solidFill>
                <a:srgbClr val="0000FF"/>
              </a:solidFill>
            </a:endParaRPr>
          </a:p>
          <a:p>
            <a:pPr marL="914400" lvl="1" indent="-406400" algn="l" rtl="0">
              <a:lnSpc>
                <a:spcPct val="115000"/>
              </a:lnSpc>
              <a:spcBef>
                <a:spcPts val="0"/>
              </a:spcBef>
              <a:spcAft>
                <a:spcPts val="0"/>
              </a:spcAft>
              <a:buSzPts val="2800"/>
              <a:buChar char="○"/>
            </a:pPr>
            <a:r>
              <a:rPr lang="en"/>
              <a:t>Concentration of cyclins varies </a:t>
            </a:r>
            <a:endParaRPr/>
          </a:p>
          <a:p>
            <a:pPr marL="1371600" lvl="2" indent="-393700" algn="l" rtl="0">
              <a:lnSpc>
                <a:spcPct val="115000"/>
              </a:lnSpc>
              <a:spcBef>
                <a:spcPts val="0"/>
              </a:spcBef>
              <a:spcAft>
                <a:spcPts val="0"/>
              </a:spcAft>
              <a:buSzPts val="2600"/>
              <a:buChar char="■"/>
            </a:pPr>
            <a:r>
              <a:rPr lang="en"/>
              <a:t>Cyclins are synthesized and </a:t>
            </a:r>
            <a:r>
              <a:rPr lang="en">
                <a:solidFill>
                  <a:srgbClr val="FF0000"/>
                </a:solidFill>
              </a:rPr>
              <a:t>degraded</a:t>
            </a:r>
            <a:r>
              <a:rPr lang="en"/>
              <a:t> at specific stages of the cell cycle</a:t>
            </a:r>
            <a:endParaRPr/>
          </a:p>
          <a:p>
            <a:pPr marL="514350" lvl="0" indent="-406400" algn="l" rtl="0">
              <a:lnSpc>
                <a:spcPct val="115000"/>
              </a:lnSpc>
              <a:spcBef>
                <a:spcPts val="0"/>
              </a:spcBef>
              <a:spcAft>
                <a:spcPts val="0"/>
              </a:spcAft>
              <a:buSzPts val="2800"/>
              <a:buAutoNum type="arabicPeriod"/>
            </a:pPr>
            <a:r>
              <a:rPr lang="en"/>
              <a:t>Enzymes known as </a:t>
            </a:r>
            <a:r>
              <a:rPr lang="en">
                <a:solidFill>
                  <a:srgbClr val="9900FF"/>
                </a:solidFill>
              </a:rPr>
              <a:t>cyclin-dependent kinases</a:t>
            </a:r>
            <a:r>
              <a:rPr lang="en"/>
              <a:t> (CDKs)</a:t>
            </a:r>
            <a:endParaRPr/>
          </a:p>
          <a:p>
            <a:pPr marL="914400" lvl="1" indent="-406400" algn="l" rtl="0">
              <a:lnSpc>
                <a:spcPct val="115000"/>
              </a:lnSpc>
              <a:spcBef>
                <a:spcPts val="0"/>
              </a:spcBef>
              <a:spcAft>
                <a:spcPts val="0"/>
              </a:spcAft>
              <a:buSzPts val="2800"/>
              <a:buChar char="○"/>
            </a:pPr>
            <a:r>
              <a:rPr lang="en"/>
              <a:t>Concentration remains constant through each phase of the cell cycle</a:t>
            </a:r>
            <a:endParaRPr/>
          </a:p>
          <a:p>
            <a:pPr marL="1371600" lvl="2" indent="-393700" algn="l" rtl="0">
              <a:lnSpc>
                <a:spcPct val="115000"/>
              </a:lnSpc>
              <a:spcBef>
                <a:spcPts val="0"/>
              </a:spcBef>
              <a:spcAft>
                <a:spcPts val="0"/>
              </a:spcAft>
              <a:buClr>
                <a:schemeClr val="dk1"/>
              </a:buClr>
              <a:buSzPts val="2600"/>
              <a:buChar char="■"/>
            </a:pPr>
            <a:r>
              <a:rPr lang="en">
                <a:solidFill>
                  <a:srgbClr val="00B050"/>
                </a:solidFill>
              </a:rPr>
              <a:t>Active</a:t>
            </a:r>
            <a:r>
              <a:rPr lang="en">
                <a:solidFill>
                  <a:schemeClr val="dk1"/>
                </a:solidFill>
              </a:rPr>
              <a:t> </a:t>
            </a:r>
            <a:r>
              <a:rPr lang="en" u="sng">
                <a:solidFill>
                  <a:schemeClr val="dk1"/>
                </a:solidFill>
              </a:rPr>
              <a:t>only</a:t>
            </a:r>
            <a:r>
              <a:rPr lang="en">
                <a:solidFill>
                  <a:schemeClr val="dk1"/>
                </a:solidFill>
              </a:rPr>
              <a:t> when its specific cyclin is present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sp>
        <p:nvSpPr>
          <p:cNvPr id="280" name="Google Shape;280;p45"/>
          <p:cNvSpPr txBox="1">
            <a:spLocks noGrp="1"/>
          </p:cNvSpPr>
          <p:nvPr>
            <p:ph type="title"/>
          </p:nvPr>
        </p:nvSpPr>
        <p:spPr>
          <a:xfrm>
            <a:off x="311700" y="11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4800"/>
              <a:t>Internal Cell Cycle Regulators</a:t>
            </a:r>
            <a:endParaRPr/>
          </a:p>
        </p:txBody>
      </p:sp>
      <p:sp>
        <p:nvSpPr>
          <p:cNvPr id="281" name="Google Shape;281;p45"/>
          <p:cNvSpPr txBox="1">
            <a:spLocks noGrp="1"/>
          </p:cNvSpPr>
          <p:nvPr>
            <p:ph type="body" idx="1"/>
          </p:nvPr>
        </p:nvSpPr>
        <p:spPr>
          <a:xfrm>
            <a:off x="183100" y="973775"/>
            <a:ext cx="8746500" cy="26109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Each cyclin-CDK complex has a </a:t>
            </a:r>
            <a:r>
              <a:rPr lang="en" u="sng">
                <a:solidFill>
                  <a:srgbClr val="00B0F0"/>
                </a:solidFill>
              </a:rPr>
              <a:t>specific</a:t>
            </a:r>
            <a:r>
              <a:rPr lang="en"/>
              <a:t> regulatory effect</a:t>
            </a:r>
            <a:endParaRPr/>
          </a:p>
          <a:p>
            <a:pPr marL="914400" lvl="1" indent="-406400" algn="l" rtl="0">
              <a:lnSpc>
                <a:spcPct val="115000"/>
              </a:lnSpc>
              <a:spcBef>
                <a:spcPts val="0"/>
              </a:spcBef>
              <a:spcAft>
                <a:spcPts val="0"/>
              </a:spcAft>
              <a:buSzPts val="2800"/>
              <a:buChar char="○"/>
            </a:pPr>
            <a:r>
              <a:rPr lang="en"/>
              <a:t>Active CDK complexes phosphorylate target proteins, which help regulate key events in the cell cycle</a:t>
            </a:r>
            <a:endParaRPr/>
          </a:p>
        </p:txBody>
      </p:sp>
      <p:sp>
        <p:nvSpPr>
          <p:cNvPr id="282" name="Google Shape;282;p45"/>
          <p:cNvSpPr txBox="1"/>
          <p:nvPr/>
        </p:nvSpPr>
        <p:spPr>
          <a:xfrm>
            <a:off x="47175" y="4386475"/>
            <a:ext cx="2575500" cy="16320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Notice: varying levels of different cyclins in each stage</a:t>
            </a:r>
            <a:endParaRPr sz="2400" b="0" i="0" u="none" strike="noStrike" cap="none">
              <a:solidFill>
                <a:srgbClr val="000000"/>
              </a:solidFill>
              <a:latin typeface="Arial"/>
              <a:ea typeface="Arial"/>
              <a:cs typeface="Arial"/>
              <a:sym typeface="Arial"/>
            </a:endParaRPr>
          </a:p>
        </p:txBody>
      </p:sp>
      <p:cxnSp>
        <p:nvCxnSpPr>
          <p:cNvPr id="283" name="Google Shape;283;p45"/>
          <p:cNvCxnSpPr>
            <a:stCxn id="282" idx="3"/>
          </p:cNvCxnSpPr>
          <p:nvPr/>
        </p:nvCxnSpPr>
        <p:spPr>
          <a:xfrm rot="10800000" flipH="1">
            <a:off x="2622675" y="5197675"/>
            <a:ext cx="396000" cy="4800"/>
          </a:xfrm>
          <a:prstGeom prst="straightConnector1">
            <a:avLst/>
          </a:prstGeom>
          <a:noFill/>
          <a:ln w="28575" cap="flat" cmpd="sng">
            <a:solidFill>
              <a:srgbClr val="000000"/>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6"/>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4800"/>
              <a:t>External Cell Cycle Regulators</a:t>
            </a:r>
            <a:endParaRPr/>
          </a:p>
        </p:txBody>
      </p:sp>
      <p:sp>
        <p:nvSpPr>
          <p:cNvPr id="289" name="Google Shape;289;p46"/>
          <p:cNvSpPr txBox="1">
            <a:spLocks noGrp="1"/>
          </p:cNvSpPr>
          <p:nvPr>
            <p:ph type="body" idx="1"/>
          </p:nvPr>
        </p:nvSpPr>
        <p:spPr>
          <a:xfrm>
            <a:off x="311700" y="1151400"/>
            <a:ext cx="8589300" cy="52860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u="sng">
                <a:solidFill>
                  <a:srgbClr val="38761D"/>
                </a:solidFill>
              </a:rPr>
              <a:t>Growth factors</a:t>
            </a:r>
            <a:r>
              <a:rPr lang="en"/>
              <a:t>: hormones released by cells that stimulate cell growth</a:t>
            </a:r>
            <a:endParaRPr/>
          </a:p>
          <a:p>
            <a:pPr marL="914400" lvl="1" indent="-393700" algn="l" rtl="0">
              <a:lnSpc>
                <a:spcPct val="115000"/>
              </a:lnSpc>
              <a:spcBef>
                <a:spcPts val="0"/>
              </a:spcBef>
              <a:spcAft>
                <a:spcPts val="0"/>
              </a:spcAft>
              <a:buSzPts val="2600"/>
              <a:buChar char="○"/>
            </a:pPr>
            <a:r>
              <a:rPr lang="en" sz="2600"/>
              <a:t>Signal transduction pathway is initiated </a:t>
            </a:r>
            <a:endParaRPr sz="2600"/>
          </a:p>
          <a:p>
            <a:pPr marL="1371600" lvl="2" indent="-393700" algn="l" rtl="0">
              <a:lnSpc>
                <a:spcPct val="115000"/>
              </a:lnSpc>
              <a:spcBef>
                <a:spcPts val="0"/>
              </a:spcBef>
              <a:spcAft>
                <a:spcPts val="0"/>
              </a:spcAft>
              <a:buSzPts val="2600"/>
              <a:buChar char="■"/>
            </a:pPr>
            <a:r>
              <a:rPr lang="en"/>
              <a:t>CDKs are activated leading to progression through the cell cycle</a:t>
            </a:r>
            <a:endParaRPr/>
          </a:p>
          <a:p>
            <a:pPr marL="457200" lvl="0" indent="-406400" algn="l" rtl="0">
              <a:lnSpc>
                <a:spcPct val="115000"/>
              </a:lnSpc>
              <a:spcBef>
                <a:spcPts val="0"/>
              </a:spcBef>
              <a:spcAft>
                <a:spcPts val="0"/>
              </a:spcAft>
              <a:buSzPts val="2800"/>
              <a:buChar char="●"/>
            </a:pPr>
            <a:r>
              <a:rPr lang="en" u="sng">
                <a:solidFill>
                  <a:srgbClr val="674EA7"/>
                </a:solidFill>
              </a:rPr>
              <a:t>Contact (or density) inhibition</a:t>
            </a:r>
            <a:r>
              <a:rPr lang="en"/>
              <a:t>: Cell surface receptors recognize contact with other cells</a:t>
            </a:r>
            <a:endParaRPr/>
          </a:p>
          <a:p>
            <a:pPr marL="914400" lvl="1" indent="-393700" algn="l" rtl="0">
              <a:lnSpc>
                <a:spcPct val="115000"/>
              </a:lnSpc>
              <a:spcBef>
                <a:spcPts val="0"/>
              </a:spcBef>
              <a:spcAft>
                <a:spcPts val="0"/>
              </a:spcAft>
              <a:buSzPts val="2600"/>
              <a:buChar char="○"/>
            </a:pPr>
            <a:r>
              <a:rPr lang="en" sz="2600"/>
              <a:t>Initiates signal transduction pathway that stops the cell cycle in G</a:t>
            </a:r>
            <a:r>
              <a:rPr lang="en" sz="2600" baseline="-25000"/>
              <a:t>1</a:t>
            </a:r>
            <a:r>
              <a:rPr lang="en" sz="2600"/>
              <a:t> phase</a:t>
            </a:r>
            <a:endParaRPr sz="2600"/>
          </a:p>
          <a:p>
            <a:pPr marL="457200" lvl="0" indent="-406400" algn="l" rtl="0">
              <a:lnSpc>
                <a:spcPct val="115000"/>
              </a:lnSpc>
              <a:spcBef>
                <a:spcPts val="0"/>
              </a:spcBef>
              <a:spcAft>
                <a:spcPts val="0"/>
              </a:spcAft>
              <a:buSzPts val="2800"/>
              <a:buChar char="●"/>
            </a:pPr>
            <a:r>
              <a:rPr lang="en" u="sng">
                <a:solidFill>
                  <a:srgbClr val="CC0000"/>
                </a:solidFill>
              </a:rPr>
              <a:t>Anchorage dependence</a:t>
            </a:r>
            <a:r>
              <a:rPr lang="en"/>
              <a:t>: cells rely on attachment to other cells or the extracellular matrix to divide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p47"/>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4400"/>
              <a:t>Cancer: Evasion of the Cell Cycle</a:t>
            </a:r>
            <a:endParaRPr sz="4400"/>
          </a:p>
        </p:txBody>
      </p:sp>
      <p:sp>
        <p:nvSpPr>
          <p:cNvPr id="295" name="Google Shape;295;p47"/>
          <p:cNvSpPr txBox="1">
            <a:spLocks noGrp="1"/>
          </p:cNvSpPr>
          <p:nvPr>
            <p:ph type="body" idx="1"/>
          </p:nvPr>
        </p:nvSpPr>
        <p:spPr>
          <a:xfrm>
            <a:off x="311700" y="1097573"/>
            <a:ext cx="8520600" cy="28269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Normal cells become cancerous through </a:t>
            </a:r>
            <a:r>
              <a:rPr lang="en" u="sng">
                <a:solidFill>
                  <a:srgbClr val="FF0000"/>
                </a:solidFill>
              </a:rPr>
              <a:t>DNA mutations</a:t>
            </a:r>
            <a:endParaRPr u="sng">
              <a:solidFill>
                <a:srgbClr val="FF0000"/>
              </a:solidFill>
            </a:endParaRPr>
          </a:p>
          <a:p>
            <a:pPr marL="914400" lvl="1" indent="-393700" algn="l" rtl="0">
              <a:lnSpc>
                <a:spcPct val="115000"/>
              </a:lnSpc>
              <a:spcBef>
                <a:spcPts val="0"/>
              </a:spcBef>
              <a:spcAft>
                <a:spcPts val="0"/>
              </a:spcAft>
              <a:buSzPts val="2600"/>
              <a:buChar char="○"/>
            </a:pPr>
            <a:r>
              <a:rPr lang="en" sz="2600" u="sng"/>
              <a:t>DNA mutations</a:t>
            </a:r>
            <a:r>
              <a:rPr lang="en" sz="2600"/>
              <a:t>: changes in the DNA</a:t>
            </a:r>
            <a:endParaRPr sz="2600"/>
          </a:p>
          <a:p>
            <a:pPr marL="1371600" lvl="2" indent="-393700" algn="l" rtl="0">
              <a:lnSpc>
                <a:spcPct val="115000"/>
              </a:lnSpc>
              <a:spcBef>
                <a:spcPts val="0"/>
              </a:spcBef>
              <a:spcAft>
                <a:spcPts val="0"/>
              </a:spcAft>
              <a:buSzPts val="2600"/>
              <a:buChar char="■"/>
            </a:pPr>
            <a:r>
              <a:rPr lang="en"/>
              <a:t>Cancer cells on average have accumulated 60 or more mutations on genes that regulate cell growth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8"/>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5000"/>
              <a:t>Normal Cells vs Cancer Cells</a:t>
            </a:r>
            <a:endParaRPr sz="5000"/>
          </a:p>
        </p:txBody>
      </p:sp>
      <p:sp>
        <p:nvSpPr>
          <p:cNvPr id="301" name="Google Shape;301;p48"/>
          <p:cNvSpPr txBox="1">
            <a:spLocks noGrp="1"/>
          </p:cNvSpPr>
          <p:nvPr>
            <p:ph type="body" idx="1"/>
          </p:nvPr>
        </p:nvSpPr>
        <p:spPr>
          <a:xfrm>
            <a:off x="4777450" y="1935775"/>
            <a:ext cx="4156800" cy="45552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Do not follow checkpoints</a:t>
            </a:r>
            <a:endParaRPr/>
          </a:p>
          <a:p>
            <a:pPr marL="457200" lvl="0" indent="-406400" algn="l" rtl="0">
              <a:lnSpc>
                <a:spcPct val="115000"/>
              </a:lnSpc>
              <a:spcBef>
                <a:spcPts val="0"/>
              </a:spcBef>
              <a:spcAft>
                <a:spcPts val="0"/>
              </a:spcAft>
              <a:buSzPts val="2800"/>
              <a:buChar char="●"/>
            </a:pPr>
            <a:r>
              <a:rPr lang="en"/>
              <a:t>Divide infinitely when in culture</a:t>
            </a:r>
            <a:endParaRPr/>
          </a:p>
          <a:p>
            <a:pPr marL="914400" lvl="1" indent="-406400" algn="l" rtl="0">
              <a:lnSpc>
                <a:spcPct val="115000"/>
              </a:lnSpc>
              <a:spcBef>
                <a:spcPts val="0"/>
              </a:spcBef>
              <a:spcAft>
                <a:spcPts val="0"/>
              </a:spcAft>
              <a:buSzPts val="2800"/>
              <a:buChar char="○"/>
            </a:pPr>
            <a:r>
              <a:rPr lang="en"/>
              <a:t>Considered to be “immortal”</a:t>
            </a:r>
            <a:endParaRPr/>
          </a:p>
          <a:p>
            <a:pPr marL="457200" lvl="0" indent="-406400" algn="l" rtl="0">
              <a:lnSpc>
                <a:spcPct val="115000"/>
              </a:lnSpc>
              <a:spcBef>
                <a:spcPts val="0"/>
              </a:spcBef>
              <a:spcAft>
                <a:spcPts val="0"/>
              </a:spcAft>
              <a:buSzPts val="2800"/>
              <a:buChar char="●"/>
            </a:pPr>
            <a:r>
              <a:rPr lang="en"/>
              <a:t>Evade apoptosis and continue dividing even with errors </a:t>
            </a:r>
            <a:endParaRPr/>
          </a:p>
        </p:txBody>
      </p:sp>
      <p:sp>
        <p:nvSpPr>
          <p:cNvPr id="302" name="Google Shape;302;p48"/>
          <p:cNvSpPr txBox="1">
            <a:spLocks noGrp="1"/>
          </p:cNvSpPr>
          <p:nvPr>
            <p:ph type="body" idx="1"/>
          </p:nvPr>
        </p:nvSpPr>
        <p:spPr>
          <a:xfrm>
            <a:off x="311700" y="1935775"/>
            <a:ext cx="3813900" cy="45552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Follow checkpoints </a:t>
            </a:r>
            <a:endParaRPr/>
          </a:p>
          <a:p>
            <a:pPr marL="457200" lvl="0" indent="-406400" algn="l" rtl="0">
              <a:lnSpc>
                <a:spcPct val="115000"/>
              </a:lnSpc>
              <a:spcBef>
                <a:spcPts val="0"/>
              </a:spcBef>
              <a:spcAft>
                <a:spcPts val="0"/>
              </a:spcAft>
              <a:buSzPts val="2800"/>
              <a:buChar char="●"/>
            </a:pPr>
            <a:r>
              <a:rPr lang="en"/>
              <a:t>Divide on average 20-50 times in culture </a:t>
            </a:r>
            <a:r>
              <a:rPr lang="en">
                <a:solidFill>
                  <a:schemeClr val="dk1"/>
                </a:solidFill>
              </a:rPr>
              <a:t>(in petri dishes)</a:t>
            </a:r>
            <a:endParaRPr>
              <a:solidFill>
                <a:schemeClr val="dk1"/>
              </a:solidFill>
            </a:endParaRPr>
          </a:p>
          <a:p>
            <a:pPr marL="457200" lvl="0" indent="-406400" algn="l" rtl="0">
              <a:lnSpc>
                <a:spcPct val="115000"/>
              </a:lnSpc>
              <a:spcBef>
                <a:spcPts val="0"/>
              </a:spcBef>
              <a:spcAft>
                <a:spcPts val="0"/>
              </a:spcAft>
              <a:buClr>
                <a:schemeClr val="dk1"/>
              </a:buClr>
              <a:buSzPts val="2800"/>
              <a:buChar char="●"/>
            </a:pPr>
            <a:r>
              <a:rPr lang="en">
                <a:solidFill>
                  <a:schemeClr val="dk1"/>
                </a:solidFill>
              </a:rPr>
              <a:t>Go through apoptosis when there are significant errors</a:t>
            </a:r>
            <a:endParaRPr>
              <a:solidFill>
                <a:schemeClr val="dk1"/>
              </a:solidFill>
            </a:endParaRPr>
          </a:p>
        </p:txBody>
      </p:sp>
      <p:sp>
        <p:nvSpPr>
          <p:cNvPr id="303" name="Google Shape;303;p48"/>
          <p:cNvSpPr txBox="1"/>
          <p:nvPr/>
        </p:nvSpPr>
        <p:spPr>
          <a:xfrm>
            <a:off x="1205700" y="1203300"/>
            <a:ext cx="2464500" cy="4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38761D"/>
                </a:solidFill>
                <a:latin typeface="Arial"/>
                <a:ea typeface="Arial"/>
                <a:cs typeface="Arial"/>
                <a:sym typeface="Arial"/>
              </a:rPr>
              <a:t>Normal Cells</a:t>
            </a:r>
            <a:endParaRPr sz="2800" b="1" i="0" u="none" strike="noStrike" cap="none">
              <a:solidFill>
                <a:srgbClr val="38761D"/>
              </a:solidFill>
              <a:latin typeface="Arial"/>
              <a:ea typeface="Arial"/>
              <a:cs typeface="Arial"/>
              <a:sym typeface="Arial"/>
            </a:endParaRPr>
          </a:p>
        </p:txBody>
      </p:sp>
      <p:sp>
        <p:nvSpPr>
          <p:cNvPr id="304" name="Google Shape;304;p48"/>
          <p:cNvSpPr txBox="1"/>
          <p:nvPr/>
        </p:nvSpPr>
        <p:spPr>
          <a:xfrm>
            <a:off x="5558950" y="1203313"/>
            <a:ext cx="2384700" cy="4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FF0000"/>
                </a:solidFill>
                <a:latin typeface="Arial"/>
                <a:ea typeface="Arial"/>
                <a:cs typeface="Arial"/>
                <a:sym typeface="Arial"/>
              </a:rPr>
              <a:t>Cancer Cells</a:t>
            </a:r>
            <a:endParaRPr sz="2800" b="1"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9"/>
          <p:cNvSpPr txBox="1">
            <a:spLocks noGrp="1"/>
          </p:cNvSpPr>
          <p:nvPr>
            <p:ph type="title"/>
          </p:nvPr>
        </p:nvSpPr>
        <p:spPr>
          <a:xfrm>
            <a:off x="311700" y="370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Cancer Cells</a:t>
            </a:r>
            <a:endParaRPr/>
          </a:p>
        </p:txBody>
      </p:sp>
      <p:sp>
        <p:nvSpPr>
          <p:cNvPr id="310" name="Google Shape;310;p49"/>
          <p:cNvSpPr txBox="1">
            <a:spLocks noGrp="1"/>
          </p:cNvSpPr>
          <p:nvPr>
            <p:ph type="body" idx="1"/>
          </p:nvPr>
        </p:nvSpPr>
        <p:spPr>
          <a:xfrm>
            <a:off x="113200" y="945175"/>
            <a:ext cx="8857800" cy="52416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a:t>The uncontrollable growth of cancer cells can lead to a </a:t>
            </a:r>
            <a:r>
              <a:rPr lang="en" u="sng">
                <a:solidFill>
                  <a:srgbClr val="FF0000"/>
                </a:solidFill>
              </a:rPr>
              <a:t>tumor</a:t>
            </a:r>
            <a:endParaRPr u="sng">
              <a:solidFill>
                <a:srgbClr val="FF0000"/>
              </a:solidFill>
            </a:endParaRPr>
          </a:p>
          <a:p>
            <a:pPr marL="914400" lvl="1" indent="-406400" algn="l" rtl="0">
              <a:lnSpc>
                <a:spcPct val="115000"/>
              </a:lnSpc>
              <a:spcBef>
                <a:spcPts val="0"/>
              </a:spcBef>
              <a:spcAft>
                <a:spcPts val="0"/>
              </a:spcAft>
              <a:buSzPts val="2800"/>
              <a:buChar char="○"/>
            </a:pPr>
            <a:r>
              <a:rPr lang="en"/>
              <a:t>A mass of tissue formed by abnormal cells</a:t>
            </a:r>
            <a:endParaRPr/>
          </a:p>
          <a:p>
            <a:pPr marL="1371600" lvl="2" indent="-393700" algn="l" rtl="0">
              <a:lnSpc>
                <a:spcPct val="115000"/>
              </a:lnSpc>
              <a:spcBef>
                <a:spcPts val="0"/>
              </a:spcBef>
              <a:spcAft>
                <a:spcPts val="0"/>
              </a:spcAft>
              <a:buSzPts val="2600"/>
              <a:buChar char="■"/>
            </a:pPr>
            <a:r>
              <a:rPr lang="en" u="sng">
                <a:solidFill>
                  <a:srgbClr val="A64D79"/>
                </a:solidFill>
              </a:rPr>
              <a:t>Benign tumor</a:t>
            </a:r>
            <a:r>
              <a:rPr lang="en"/>
              <a:t>: cells are abnormal, but not considered to be cancerous (yet)</a:t>
            </a:r>
            <a:endParaRPr/>
          </a:p>
          <a:p>
            <a:pPr marL="1828800" lvl="3" indent="-393700" algn="l" rtl="0">
              <a:lnSpc>
                <a:spcPct val="115000"/>
              </a:lnSpc>
              <a:spcBef>
                <a:spcPts val="0"/>
              </a:spcBef>
              <a:spcAft>
                <a:spcPts val="0"/>
              </a:spcAft>
              <a:buSzPts val="2600"/>
              <a:buChar char="●"/>
            </a:pPr>
            <a:r>
              <a:rPr lang="en"/>
              <a:t>Cells remain at only the tumor site and are unable to spread elsewhere in the body</a:t>
            </a:r>
            <a:endParaRPr/>
          </a:p>
          <a:p>
            <a:pPr marL="1371600" lvl="2" indent="-393700" algn="l" rtl="0">
              <a:lnSpc>
                <a:spcPct val="115000"/>
              </a:lnSpc>
              <a:spcBef>
                <a:spcPts val="0"/>
              </a:spcBef>
              <a:spcAft>
                <a:spcPts val="0"/>
              </a:spcAft>
              <a:buSzPts val="2600"/>
              <a:buChar char="■"/>
            </a:pPr>
            <a:r>
              <a:rPr lang="en" u="sng">
                <a:solidFill>
                  <a:srgbClr val="85200C"/>
                </a:solidFill>
              </a:rPr>
              <a:t>Malignant tumor</a:t>
            </a:r>
            <a:r>
              <a:rPr lang="en"/>
              <a:t>: mass of </a:t>
            </a:r>
            <a:r>
              <a:rPr lang="en">
                <a:solidFill>
                  <a:srgbClr val="B45F06"/>
                </a:solidFill>
              </a:rPr>
              <a:t>cancerous</a:t>
            </a:r>
            <a:r>
              <a:rPr lang="en"/>
              <a:t> cells that lose their anchorage dependency and can leave the tumor site</a:t>
            </a:r>
            <a:endParaRPr/>
          </a:p>
          <a:p>
            <a:pPr marL="1828800" lvl="3" indent="-393700" algn="l" rtl="0">
              <a:lnSpc>
                <a:spcPct val="115000"/>
              </a:lnSpc>
              <a:spcBef>
                <a:spcPts val="0"/>
              </a:spcBef>
              <a:spcAft>
                <a:spcPts val="0"/>
              </a:spcAft>
              <a:buSzPts val="2600"/>
              <a:buChar char="●"/>
            </a:pPr>
            <a:r>
              <a:rPr lang="en" u="sng">
                <a:solidFill>
                  <a:srgbClr val="9900FF"/>
                </a:solidFill>
              </a:rPr>
              <a:t>Metastasis</a:t>
            </a:r>
            <a:r>
              <a:rPr lang="en"/>
              <a:t>: when cells separate from the tumor and spread elsewhere in the body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Cancer Prevention</a:t>
            </a:r>
            <a:endParaRPr/>
          </a:p>
        </p:txBody>
      </p:sp>
      <p:sp>
        <p:nvSpPr>
          <p:cNvPr id="316" name="Google Shape;316;p50"/>
          <p:cNvSpPr txBox="1">
            <a:spLocks noGrp="1"/>
          </p:cNvSpPr>
          <p:nvPr>
            <p:ph type="body" idx="1"/>
          </p:nvPr>
        </p:nvSpPr>
        <p:spPr>
          <a:xfrm>
            <a:off x="168825" y="1007100"/>
            <a:ext cx="8732400" cy="5603400"/>
          </a:xfrm>
          <a:prstGeom prst="rect">
            <a:avLst/>
          </a:prstGeom>
          <a:noFill/>
          <a:ln>
            <a:noFill/>
          </a:ln>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SzPts val="2500"/>
              <a:buChar char="●"/>
            </a:pPr>
            <a:r>
              <a:rPr lang="en" sz="2500"/>
              <a:t>Unfortunately, cancer can affect anyone. However, there are various things that you can do that will </a:t>
            </a:r>
            <a:r>
              <a:rPr lang="en" sz="2500" u="sng">
                <a:solidFill>
                  <a:srgbClr val="38761D"/>
                </a:solidFill>
              </a:rPr>
              <a:t>minimize</a:t>
            </a:r>
            <a:r>
              <a:rPr lang="en" sz="2500"/>
              <a:t> your risk of developing cancer:</a:t>
            </a:r>
            <a:endParaRPr sz="2500"/>
          </a:p>
          <a:p>
            <a:pPr marL="914400" lvl="1" indent="-381000" algn="l" rtl="0">
              <a:lnSpc>
                <a:spcPct val="115000"/>
              </a:lnSpc>
              <a:spcBef>
                <a:spcPts val="0"/>
              </a:spcBef>
              <a:spcAft>
                <a:spcPts val="0"/>
              </a:spcAft>
              <a:buSzPts val="2400"/>
              <a:buChar char="○"/>
            </a:pPr>
            <a:r>
              <a:rPr lang="en" sz="2400">
                <a:solidFill>
                  <a:srgbClr val="FF0000"/>
                </a:solidFill>
              </a:rPr>
              <a:t>Do not smoke</a:t>
            </a:r>
            <a:r>
              <a:rPr lang="en" sz="2400"/>
              <a:t> (cigarettes, vape products)</a:t>
            </a:r>
            <a:endParaRPr sz="2400"/>
          </a:p>
          <a:p>
            <a:pPr marL="1371600" lvl="2" indent="-381000" algn="l" rtl="0">
              <a:lnSpc>
                <a:spcPct val="115000"/>
              </a:lnSpc>
              <a:spcBef>
                <a:spcPts val="0"/>
              </a:spcBef>
              <a:spcAft>
                <a:spcPts val="0"/>
              </a:spcAft>
              <a:buSzPts val="2400"/>
              <a:buChar char="■"/>
            </a:pPr>
            <a:r>
              <a:rPr lang="en" sz="2400"/>
              <a:t>Nicotine causes mutations in cells at high rates</a:t>
            </a:r>
            <a:endParaRPr sz="2400"/>
          </a:p>
          <a:p>
            <a:pPr marL="914400" lvl="1" indent="-381000" algn="l" rtl="0">
              <a:lnSpc>
                <a:spcPct val="115000"/>
              </a:lnSpc>
              <a:spcBef>
                <a:spcPts val="0"/>
              </a:spcBef>
              <a:spcAft>
                <a:spcPts val="0"/>
              </a:spcAft>
              <a:buClr>
                <a:srgbClr val="38761D"/>
              </a:buClr>
              <a:buSzPts val="2400"/>
              <a:buChar char="○"/>
            </a:pPr>
            <a:r>
              <a:rPr lang="en" sz="2400">
                <a:solidFill>
                  <a:srgbClr val="38761D"/>
                </a:solidFill>
              </a:rPr>
              <a:t>Eat healthy and drink water</a:t>
            </a:r>
            <a:endParaRPr sz="2400">
              <a:solidFill>
                <a:srgbClr val="38761D"/>
              </a:solidFill>
            </a:endParaRPr>
          </a:p>
          <a:p>
            <a:pPr marL="1371600" lvl="2" indent="-381000" algn="l" rtl="0">
              <a:lnSpc>
                <a:spcPct val="115000"/>
              </a:lnSpc>
              <a:spcBef>
                <a:spcPts val="0"/>
              </a:spcBef>
              <a:spcAft>
                <a:spcPts val="0"/>
              </a:spcAft>
              <a:buSzPts val="2400"/>
              <a:buChar char="■"/>
            </a:pPr>
            <a:r>
              <a:rPr lang="en" sz="2400"/>
              <a:t>Fatty foods and dehydration can affect the functions of cells</a:t>
            </a:r>
            <a:endParaRPr sz="2400"/>
          </a:p>
          <a:p>
            <a:pPr marL="914400" lvl="1" indent="-381000" algn="l" rtl="0">
              <a:lnSpc>
                <a:spcPct val="115000"/>
              </a:lnSpc>
              <a:spcBef>
                <a:spcPts val="0"/>
              </a:spcBef>
              <a:spcAft>
                <a:spcPts val="0"/>
              </a:spcAft>
              <a:buSzPts val="2400"/>
              <a:buChar char="○"/>
            </a:pPr>
            <a:r>
              <a:rPr lang="en" sz="2400">
                <a:solidFill>
                  <a:srgbClr val="0000FF"/>
                </a:solidFill>
              </a:rPr>
              <a:t>Protect your skin</a:t>
            </a:r>
            <a:r>
              <a:rPr lang="en" sz="2400"/>
              <a:t> from the sun by using SPF </a:t>
            </a:r>
            <a:endParaRPr sz="2400"/>
          </a:p>
          <a:p>
            <a:pPr marL="1371600" lvl="2" indent="-381000" algn="l" rtl="0">
              <a:lnSpc>
                <a:spcPct val="115000"/>
              </a:lnSpc>
              <a:spcBef>
                <a:spcPts val="0"/>
              </a:spcBef>
              <a:spcAft>
                <a:spcPts val="0"/>
              </a:spcAft>
              <a:buSzPts val="2400"/>
              <a:buChar char="■"/>
            </a:pPr>
            <a:r>
              <a:rPr lang="en" sz="2400"/>
              <a:t>Sun is damaging to skin cells and can cause mutations to occur after exposure</a:t>
            </a:r>
            <a:endParaRPr sz="2400"/>
          </a:p>
          <a:p>
            <a:pPr marL="0" lvl="0" indent="0" algn="l" rtl="0">
              <a:lnSpc>
                <a:spcPct val="115000"/>
              </a:lnSpc>
              <a:spcBef>
                <a:spcPts val="0"/>
              </a:spcBef>
              <a:spcAft>
                <a:spcPts val="0"/>
              </a:spcAft>
              <a:buNone/>
            </a:pPr>
            <a:r>
              <a:rPr lang="en" sz="2400"/>
              <a:t>If possible, ask your family about any </a:t>
            </a:r>
            <a:r>
              <a:rPr lang="en" sz="2400">
                <a:solidFill>
                  <a:srgbClr val="741B47"/>
                </a:solidFill>
              </a:rPr>
              <a:t>history of cancer</a:t>
            </a:r>
            <a:r>
              <a:rPr lang="en" sz="2400"/>
              <a:t> and receive </a:t>
            </a:r>
            <a:r>
              <a:rPr lang="en" sz="2400">
                <a:solidFill>
                  <a:srgbClr val="A64D79"/>
                </a:solidFill>
              </a:rPr>
              <a:t>regular cancer screenings</a:t>
            </a:r>
            <a:endParaRPr sz="2400">
              <a:solidFill>
                <a:srgbClr val="A64D7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1"/>
          <p:cNvSpPr txBox="1">
            <a:spLocks noGrp="1"/>
          </p:cNvSpPr>
          <p:nvPr>
            <p:ph type="title"/>
          </p:nvPr>
        </p:nvSpPr>
        <p:spPr>
          <a:xfrm>
            <a:off x="311700" y="1132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b="1">
                <a:solidFill>
                  <a:srgbClr val="0000FF"/>
                </a:solidFill>
              </a:rPr>
              <a:t>Practice FRQ</a:t>
            </a:r>
            <a:endParaRPr/>
          </a:p>
        </p:txBody>
      </p:sp>
      <p:sp>
        <p:nvSpPr>
          <p:cNvPr id="322" name="Google Shape;322;p51"/>
          <p:cNvSpPr txBox="1">
            <a:spLocks noGrp="1"/>
          </p:cNvSpPr>
          <p:nvPr>
            <p:ph type="body" idx="1"/>
          </p:nvPr>
        </p:nvSpPr>
        <p:spPr>
          <a:xfrm>
            <a:off x="183125" y="1007100"/>
            <a:ext cx="8961000" cy="554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800"/>
              <a:buNone/>
            </a:pPr>
            <a:r>
              <a:rPr lang="en" sz="2700"/>
              <a:t>Vinblastine is a chemotherapeutic drug often administered to patients suffering from Hodgkin’s lymphoma, lung cancer, and bladder cancer. Vinblastine works by entering cancer cells and binding to tubulin, which is a protein that forms microtubules. Once Vinblastine has bound to tubulin, it inhibits the assembly of microtubules and proper formation of the mitotic spindle. This causes the cell cycle to arrest. a) </a:t>
            </a:r>
            <a:r>
              <a:rPr lang="en" sz="2700">
                <a:solidFill>
                  <a:srgbClr val="FF0000"/>
                </a:solidFill>
              </a:rPr>
              <a:t>Identify </a:t>
            </a:r>
            <a:r>
              <a:rPr lang="en" sz="2700">
                <a:solidFill>
                  <a:schemeClr val="dk1"/>
                </a:solidFill>
              </a:rPr>
              <a:t>and </a:t>
            </a:r>
            <a:r>
              <a:rPr lang="en" sz="2700">
                <a:solidFill>
                  <a:srgbClr val="FF0000"/>
                </a:solidFill>
              </a:rPr>
              <a:t>explain</a:t>
            </a:r>
            <a:r>
              <a:rPr lang="en" sz="2700">
                <a:solidFill>
                  <a:schemeClr val="dk1"/>
                </a:solidFill>
              </a:rPr>
              <a:t> two phases of the cell cycle most affected by Vinblastine. </a:t>
            </a:r>
            <a:r>
              <a:rPr lang="en" sz="2700"/>
              <a:t>b) </a:t>
            </a:r>
            <a:r>
              <a:rPr lang="en" sz="2700">
                <a:solidFill>
                  <a:srgbClr val="FF0000"/>
                </a:solidFill>
              </a:rPr>
              <a:t>Identify</a:t>
            </a:r>
            <a:r>
              <a:rPr lang="en" sz="2700">
                <a:solidFill>
                  <a:schemeClr val="dk1"/>
                </a:solidFill>
              </a:rPr>
              <a:t> the checkpoint that is most likely responsible for arresting the cell cycle. </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370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Organization of DNA</a:t>
            </a:r>
            <a:endParaRPr/>
          </a:p>
        </p:txBody>
      </p:sp>
      <p:sp>
        <p:nvSpPr>
          <p:cNvPr id="72" name="Google Shape;72;p16"/>
          <p:cNvSpPr txBox="1">
            <a:spLocks noGrp="1"/>
          </p:cNvSpPr>
          <p:nvPr>
            <p:ph type="body" idx="1"/>
          </p:nvPr>
        </p:nvSpPr>
        <p:spPr>
          <a:xfrm>
            <a:off x="3977725" y="1562350"/>
            <a:ext cx="5166000" cy="5143200"/>
          </a:xfrm>
          <a:prstGeom prst="rect">
            <a:avLst/>
          </a:prstGeom>
          <a:noFill/>
          <a:ln>
            <a:noFill/>
          </a:ln>
        </p:spPr>
        <p:txBody>
          <a:bodyPr spcFirstLastPara="1" wrap="square" lIns="91425" tIns="91425" rIns="91425" bIns="91425" anchor="t" anchorCtr="0">
            <a:noAutofit/>
          </a:bodyPr>
          <a:lstStyle/>
          <a:p>
            <a:pPr marL="285750" lvl="3" indent="-279400" algn="l" rtl="0">
              <a:lnSpc>
                <a:spcPct val="115000"/>
              </a:lnSpc>
              <a:spcBef>
                <a:spcPts val="0"/>
              </a:spcBef>
              <a:spcAft>
                <a:spcPts val="0"/>
              </a:spcAft>
              <a:buSzPts val="2600"/>
              <a:buChar char="●"/>
            </a:pPr>
            <a:r>
              <a:rPr lang="en"/>
              <a:t>The copies join together to form sister chromatids </a:t>
            </a:r>
            <a:endParaRPr/>
          </a:p>
          <a:p>
            <a:pPr marL="1028700" lvl="4" indent="-266700" algn="l" rtl="0">
              <a:lnSpc>
                <a:spcPct val="115000"/>
              </a:lnSpc>
              <a:spcBef>
                <a:spcPts val="0"/>
              </a:spcBef>
              <a:spcAft>
                <a:spcPts val="0"/>
              </a:spcAft>
              <a:buSzPts val="2400"/>
              <a:buChar char="○"/>
            </a:pPr>
            <a:r>
              <a:rPr lang="en" sz="2400" u="sng">
                <a:solidFill>
                  <a:srgbClr val="FF0000"/>
                </a:solidFill>
              </a:rPr>
              <a:t>Centromere</a:t>
            </a:r>
            <a:r>
              <a:rPr lang="en" sz="2400">
                <a:solidFill>
                  <a:schemeClr val="dk1"/>
                </a:solidFill>
              </a:rPr>
              <a:t>: the region on each sister chromatid where they are most closely attached </a:t>
            </a:r>
            <a:endParaRPr sz="2400">
              <a:solidFill>
                <a:schemeClr val="dk1"/>
              </a:solidFill>
            </a:endParaRPr>
          </a:p>
          <a:p>
            <a:pPr marL="1028700" lvl="4" indent="-266700" algn="l" rtl="0">
              <a:lnSpc>
                <a:spcPct val="115000"/>
              </a:lnSpc>
              <a:spcBef>
                <a:spcPts val="0"/>
              </a:spcBef>
              <a:spcAft>
                <a:spcPts val="0"/>
              </a:spcAft>
              <a:buClr>
                <a:schemeClr val="dk1"/>
              </a:buClr>
              <a:buSzPts val="2400"/>
              <a:buChar char="○"/>
            </a:pPr>
            <a:r>
              <a:rPr lang="en" sz="2400" u="sng">
                <a:solidFill>
                  <a:srgbClr val="9900FF"/>
                </a:solidFill>
              </a:rPr>
              <a:t>Kinetochore</a:t>
            </a:r>
            <a:r>
              <a:rPr lang="en" sz="2400">
                <a:solidFill>
                  <a:schemeClr val="dk1"/>
                </a:solidFill>
              </a:rPr>
              <a:t>: proteins attached to the centromere that link each sister chromatid to the mitotic spindle</a:t>
            </a:r>
            <a:endParaRPr sz="2400"/>
          </a:p>
        </p:txBody>
      </p:sp>
      <p:sp>
        <p:nvSpPr>
          <p:cNvPr id="73" name="Google Shape;73;p16"/>
          <p:cNvSpPr txBox="1"/>
          <p:nvPr/>
        </p:nvSpPr>
        <p:spPr>
          <a:xfrm>
            <a:off x="218200" y="952950"/>
            <a:ext cx="8925900" cy="1152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600" b="0" i="0" u="none" strike="noStrike" cap="none">
                <a:solidFill>
                  <a:schemeClr val="dk1"/>
                </a:solidFill>
                <a:latin typeface="Arial"/>
                <a:ea typeface="Arial"/>
                <a:cs typeface="Arial"/>
                <a:sym typeface="Arial"/>
              </a:rPr>
              <a:t>Since the DNA was replicated, each chromosome has a duplicated copy</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2731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Organization of DNA</a:t>
            </a:r>
            <a:endParaRPr/>
          </a:p>
        </p:txBody>
      </p:sp>
      <p:sp>
        <p:nvSpPr>
          <p:cNvPr id="79" name="Google Shape;79;p17"/>
          <p:cNvSpPr txBox="1"/>
          <p:nvPr/>
        </p:nvSpPr>
        <p:spPr>
          <a:xfrm>
            <a:off x="6278725" y="1806125"/>
            <a:ext cx="2388300" cy="672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2800"/>
              <a:buFont typeface="Arial"/>
              <a:buNone/>
            </a:pPr>
            <a:r>
              <a:rPr lang="en" sz="2800" b="0" i="0" u="none" strike="noStrike" cap="none">
                <a:solidFill>
                  <a:schemeClr val="dk1"/>
                </a:solidFill>
                <a:latin typeface="Arial"/>
                <a:ea typeface="Arial"/>
                <a:cs typeface="Arial"/>
                <a:sym typeface="Arial"/>
              </a:rPr>
              <a:t>Chromosome</a:t>
            </a:r>
            <a:endParaRPr sz="1400" b="0" i="0" u="none" strike="noStrike" cap="none">
              <a:solidFill>
                <a:srgbClr val="000000"/>
              </a:solidFill>
              <a:latin typeface="Arial"/>
              <a:ea typeface="Arial"/>
              <a:cs typeface="Arial"/>
              <a:sym typeface="Arial"/>
            </a:endParaRPr>
          </a:p>
        </p:txBody>
      </p:sp>
      <p:sp>
        <p:nvSpPr>
          <p:cNvPr id="80" name="Google Shape;80;p17"/>
          <p:cNvSpPr txBox="1">
            <a:spLocks noGrp="1"/>
          </p:cNvSpPr>
          <p:nvPr>
            <p:ph type="body" idx="1"/>
          </p:nvPr>
        </p:nvSpPr>
        <p:spPr>
          <a:xfrm>
            <a:off x="0" y="4007750"/>
            <a:ext cx="3248700" cy="67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800"/>
              <a:buNone/>
            </a:pPr>
            <a:r>
              <a:rPr lang="en"/>
              <a:t>DNA (double helix)</a:t>
            </a:r>
            <a:endParaRPr/>
          </a:p>
        </p:txBody>
      </p:sp>
      <p:cxnSp>
        <p:nvCxnSpPr>
          <p:cNvPr id="81" name="Google Shape;81;p17"/>
          <p:cNvCxnSpPr>
            <a:stCxn id="80" idx="2"/>
          </p:cNvCxnSpPr>
          <p:nvPr/>
        </p:nvCxnSpPr>
        <p:spPr>
          <a:xfrm>
            <a:off x="1624350" y="4680650"/>
            <a:ext cx="360000" cy="292500"/>
          </a:xfrm>
          <a:prstGeom prst="straightConnector1">
            <a:avLst/>
          </a:prstGeom>
          <a:noFill/>
          <a:ln w="28575" cap="flat" cmpd="sng">
            <a:solidFill>
              <a:srgbClr val="000000"/>
            </a:solidFill>
            <a:prstDash val="solid"/>
            <a:round/>
            <a:headEnd type="none" w="sm" len="sm"/>
            <a:tailEnd type="triangle" w="med" len="med"/>
          </a:ln>
        </p:spPr>
      </p:cxnSp>
      <p:sp>
        <p:nvSpPr>
          <p:cNvPr id="82" name="Google Shape;82;p17"/>
          <p:cNvSpPr txBox="1"/>
          <p:nvPr/>
        </p:nvSpPr>
        <p:spPr>
          <a:xfrm>
            <a:off x="5282125" y="4563925"/>
            <a:ext cx="1905000" cy="535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800"/>
              <a:buFont typeface="Arial"/>
              <a:buNone/>
            </a:pPr>
            <a:r>
              <a:rPr lang="en" sz="2800" b="0" i="0" u="none" strike="noStrike" cap="none">
                <a:solidFill>
                  <a:schemeClr val="dk1"/>
                </a:solidFill>
                <a:latin typeface="Arial"/>
                <a:ea typeface="Arial"/>
                <a:cs typeface="Arial"/>
                <a:sym typeface="Arial"/>
              </a:rPr>
              <a:t>Chromatin</a:t>
            </a:r>
            <a:endParaRPr sz="1400" b="0" i="0" u="none" strike="noStrike" cap="none">
              <a:solidFill>
                <a:srgbClr val="000000"/>
              </a:solidFill>
              <a:latin typeface="Arial"/>
              <a:ea typeface="Arial"/>
              <a:cs typeface="Arial"/>
              <a:sym typeface="Arial"/>
            </a:endParaRPr>
          </a:p>
        </p:txBody>
      </p:sp>
      <p:cxnSp>
        <p:nvCxnSpPr>
          <p:cNvPr id="83" name="Google Shape;83;p17"/>
          <p:cNvCxnSpPr/>
          <p:nvPr/>
        </p:nvCxnSpPr>
        <p:spPr>
          <a:xfrm flipH="1">
            <a:off x="5783125" y="2142575"/>
            <a:ext cx="571800" cy="9600"/>
          </a:xfrm>
          <a:prstGeom prst="straightConnector1">
            <a:avLst/>
          </a:prstGeom>
          <a:noFill/>
          <a:ln w="28575" cap="flat" cmpd="sng">
            <a:solidFill>
              <a:srgbClr val="000000"/>
            </a:solidFill>
            <a:prstDash val="solid"/>
            <a:round/>
            <a:headEnd type="none" w="sm" len="sm"/>
            <a:tailEnd type="triangle" w="med" len="med"/>
          </a:ln>
        </p:spPr>
      </p:cxnSp>
      <p:sp>
        <p:nvSpPr>
          <p:cNvPr id="84" name="Google Shape;84;p17"/>
          <p:cNvSpPr txBox="1"/>
          <p:nvPr/>
        </p:nvSpPr>
        <p:spPr>
          <a:xfrm>
            <a:off x="5948475" y="1086325"/>
            <a:ext cx="3034800" cy="60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2800"/>
              <a:buFont typeface="Arial"/>
              <a:buNone/>
            </a:pPr>
            <a:r>
              <a:rPr lang="en" sz="2800" b="0" i="0" u="none" strike="noStrike" cap="none">
                <a:solidFill>
                  <a:schemeClr val="dk1"/>
                </a:solidFill>
                <a:latin typeface="Arial"/>
                <a:ea typeface="Arial"/>
                <a:cs typeface="Arial"/>
                <a:sym typeface="Arial"/>
              </a:rPr>
              <a:t>Sister chromatids</a:t>
            </a:r>
            <a:endParaRPr sz="1400" b="0" i="0" u="none" strike="noStrike" cap="none">
              <a:solidFill>
                <a:srgbClr val="000000"/>
              </a:solidFill>
              <a:latin typeface="Arial"/>
              <a:ea typeface="Arial"/>
              <a:cs typeface="Arial"/>
              <a:sym typeface="Arial"/>
            </a:endParaRPr>
          </a:p>
        </p:txBody>
      </p:sp>
      <p:cxnSp>
        <p:nvCxnSpPr>
          <p:cNvPr id="85" name="Google Shape;85;p17"/>
          <p:cNvCxnSpPr>
            <a:stCxn id="82" idx="1"/>
          </p:cNvCxnSpPr>
          <p:nvPr/>
        </p:nvCxnSpPr>
        <p:spPr>
          <a:xfrm rot="10800000">
            <a:off x="4747225" y="4372675"/>
            <a:ext cx="534900" cy="459000"/>
          </a:xfrm>
          <a:prstGeom prst="straightConnector1">
            <a:avLst/>
          </a:prstGeom>
          <a:noFill/>
          <a:ln w="28575" cap="flat" cmpd="sng">
            <a:solidFill>
              <a:srgbClr val="000000"/>
            </a:solidFill>
            <a:prstDash val="solid"/>
            <a:round/>
            <a:headEnd type="none" w="sm" len="sm"/>
            <a:tailEnd type="triangle" w="med" len="med"/>
          </a:ln>
        </p:spPr>
      </p:cxnSp>
      <p:cxnSp>
        <p:nvCxnSpPr>
          <p:cNvPr id="86" name="Google Shape;86;p17"/>
          <p:cNvCxnSpPr/>
          <p:nvPr/>
        </p:nvCxnSpPr>
        <p:spPr>
          <a:xfrm rot="10800000">
            <a:off x="5351825" y="1193275"/>
            <a:ext cx="0" cy="389100"/>
          </a:xfrm>
          <a:prstGeom prst="straightConnector1">
            <a:avLst/>
          </a:prstGeom>
          <a:noFill/>
          <a:ln w="28575" cap="flat" cmpd="sng">
            <a:solidFill>
              <a:srgbClr val="000000"/>
            </a:solidFill>
            <a:prstDash val="solid"/>
            <a:round/>
            <a:headEnd type="none" w="sm" len="sm"/>
            <a:tailEnd type="none" w="sm" len="sm"/>
          </a:ln>
        </p:spPr>
      </p:cxnSp>
      <p:cxnSp>
        <p:nvCxnSpPr>
          <p:cNvPr id="87" name="Google Shape;87;p17"/>
          <p:cNvCxnSpPr/>
          <p:nvPr/>
        </p:nvCxnSpPr>
        <p:spPr>
          <a:xfrm rot="10800000">
            <a:off x="5650150" y="1193275"/>
            <a:ext cx="0" cy="389100"/>
          </a:xfrm>
          <a:prstGeom prst="straightConnector1">
            <a:avLst/>
          </a:prstGeom>
          <a:noFill/>
          <a:ln w="28575" cap="flat" cmpd="sng">
            <a:solidFill>
              <a:srgbClr val="000000"/>
            </a:solidFill>
            <a:prstDash val="solid"/>
            <a:round/>
            <a:headEnd type="none" w="sm" len="sm"/>
            <a:tailEnd type="none" w="sm" len="sm"/>
          </a:ln>
        </p:spPr>
      </p:cxnSp>
      <p:cxnSp>
        <p:nvCxnSpPr>
          <p:cNvPr id="88" name="Google Shape;88;p17"/>
          <p:cNvCxnSpPr/>
          <p:nvPr/>
        </p:nvCxnSpPr>
        <p:spPr>
          <a:xfrm>
            <a:off x="5351825" y="1193275"/>
            <a:ext cx="309600" cy="9600"/>
          </a:xfrm>
          <a:prstGeom prst="straightConnector1">
            <a:avLst/>
          </a:prstGeom>
          <a:noFill/>
          <a:ln w="28575" cap="flat" cmpd="sng">
            <a:solidFill>
              <a:srgbClr val="000000"/>
            </a:solidFill>
            <a:prstDash val="solid"/>
            <a:round/>
            <a:headEnd type="none" w="sm" len="sm"/>
            <a:tailEnd type="none" w="sm" len="sm"/>
          </a:ln>
        </p:spPr>
      </p:cxnSp>
      <p:cxnSp>
        <p:nvCxnSpPr>
          <p:cNvPr id="89" name="Google Shape;89;p17"/>
          <p:cNvCxnSpPr>
            <a:endCxn id="84" idx="1"/>
          </p:cNvCxnSpPr>
          <p:nvPr/>
        </p:nvCxnSpPr>
        <p:spPr>
          <a:xfrm>
            <a:off x="5680875" y="1206325"/>
            <a:ext cx="267600" cy="181500"/>
          </a:xfrm>
          <a:prstGeom prst="straightConnector1">
            <a:avLst/>
          </a:prstGeom>
          <a:noFill/>
          <a:ln w="28575" cap="flat" cmpd="sng">
            <a:solidFill>
              <a:srgbClr val="000000"/>
            </a:solidFill>
            <a:prstDash val="solid"/>
            <a:round/>
            <a:headEnd type="none" w="sm" len="sm"/>
            <a:tailEnd type="triangle" w="med" len="med"/>
          </a:ln>
        </p:spPr>
      </p:cxnSp>
      <p:sp>
        <p:nvSpPr>
          <p:cNvPr id="90" name="Google Shape;90;p17"/>
          <p:cNvSpPr txBox="1"/>
          <p:nvPr/>
        </p:nvSpPr>
        <p:spPr>
          <a:xfrm>
            <a:off x="3297600" y="896575"/>
            <a:ext cx="1603500" cy="60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2800"/>
              <a:buFont typeface="Arial"/>
              <a:buNone/>
            </a:pPr>
            <a:r>
              <a:rPr lang="en" sz="2800" b="0" i="0" u="none" strike="noStrike" cap="none">
                <a:solidFill>
                  <a:schemeClr val="dk1"/>
                </a:solidFill>
                <a:latin typeface="Arial"/>
                <a:ea typeface="Arial"/>
                <a:cs typeface="Arial"/>
                <a:sym typeface="Arial"/>
              </a:rPr>
              <a:t>Nucleus</a:t>
            </a:r>
            <a:endParaRPr sz="1400" b="0" i="0" u="none" strike="noStrike" cap="none">
              <a:solidFill>
                <a:srgbClr val="000000"/>
              </a:solidFill>
              <a:latin typeface="Arial"/>
              <a:ea typeface="Arial"/>
              <a:cs typeface="Arial"/>
              <a:sym typeface="Arial"/>
            </a:endParaRPr>
          </a:p>
        </p:txBody>
      </p:sp>
      <p:cxnSp>
        <p:nvCxnSpPr>
          <p:cNvPr id="91" name="Google Shape;91;p17"/>
          <p:cNvCxnSpPr/>
          <p:nvPr/>
        </p:nvCxnSpPr>
        <p:spPr>
          <a:xfrm flipH="1">
            <a:off x="3754725" y="1387825"/>
            <a:ext cx="515700" cy="486300"/>
          </a:xfrm>
          <a:prstGeom prst="straightConnector1">
            <a:avLst/>
          </a:prstGeom>
          <a:noFill/>
          <a:ln w="28575" cap="flat" cmpd="sng">
            <a:solidFill>
              <a:srgbClr val="000000"/>
            </a:solidFill>
            <a:prstDash val="solid"/>
            <a:round/>
            <a:headEnd type="none" w="sm" len="sm"/>
            <a:tailEnd type="triangle" w="med" len="med"/>
          </a:ln>
        </p:spPr>
      </p:cxnSp>
      <p:cxnSp>
        <p:nvCxnSpPr>
          <p:cNvPr id="92" name="Google Shape;92;p17"/>
          <p:cNvCxnSpPr/>
          <p:nvPr/>
        </p:nvCxnSpPr>
        <p:spPr>
          <a:xfrm>
            <a:off x="2057400" y="3386150"/>
            <a:ext cx="1542900" cy="828600"/>
          </a:xfrm>
          <a:prstGeom prst="straightConnector1">
            <a:avLst/>
          </a:prstGeom>
          <a:noFill/>
          <a:ln w="28575" cap="flat" cmpd="sng">
            <a:solidFill>
              <a:srgbClr val="000000"/>
            </a:solidFill>
            <a:prstDash val="solid"/>
            <a:round/>
            <a:headEnd type="none" w="sm" len="sm"/>
            <a:tailEnd type="triangle" w="med" len="med"/>
          </a:ln>
        </p:spPr>
      </p:cxnSp>
      <p:sp>
        <p:nvSpPr>
          <p:cNvPr id="93" name="Google Shape;93;p17"/>
          <p:cNvSpPr txBox="1">
            <a:spLocks noGrp="1"/>
          </p:cNvSpPr>
          <p:nvPr>
            <p:ph type="body" idx="1"/>
          </p:nvPr>
        </p:nvSpPr>
        <p:spPr>
          <a:xfrm>
            <a:off x="209550" y="2825125"/>
            <a:ext cx="2476500" cy="67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800"/>
              <a:buNone/>
            </a:pPr>
            <a:r>
              <a:rPr lang="en"/>
              <a:t>Nucleosomes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Genome</a:t>
            </a:r>
            <a:endParaRPr/>
          </a:p>
        </p:txBody>
      </p:sp>
      <p:sp>
        <p:nvSpPr>
          <p:cNvPr id="99" name="Google Shape;99;p18"/>
          <p:cNvSpPr txBox="1">
            <a:spLocks noGrp="1"/>
          </p:cNvSpPr>
          <p:nvPr>
            <p:ph type="body" idx="1"/>
          </p:nvPr>
        </p:nvSpPr>
        <p:spPr>
          <a:xfrm>
            <a:off x="311700" y="1097574"/>
            <a:ext cx="8520600" cy="442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u="sng">
                <a:solidFill>
                  <a:srgbClr val="FF0000"/>
                </a:solidFill>
              </a:rPr>
              <a:t>Genome</a:t>
            </a:r>
            <a:r>
              <a:rPr lang="en"/>
              <a:t>: all of a cell’s genetic information (DNA)</a:t>
            </a:r>
            <a:endParaRPr/>
          </a:p>
          <a:p>
            <a:pPr marL="457200" lvl="0" indent="-406400" algn="l" rtl="0">
              <a:lnSpc>
                <a:spcPct val="115000"/>
              </a:lnSpc>
              <a:spcBef>
                <a:spcPts val="0"/>
              </a:spcBef>
              <a:spcAft>
                <a:spcPts val="0"/>
              </a:spcAft>
              <a:buSzPts val="2800"/>
              <a:buChar char="●"/>
            </a:pPr>
            <a:r>
              <a:rPr lang="en">
                <a:solidFill>
                  <a:srgbClr val="38761D"/>
                </a:solidFill>
              </a:rPr>
              <a:t>Prokaryotes</a:t>
            </a:r>
            <a:r>
              <a:rPr lang="en"/>
              <a:t>: singular, circular DNA</a:t>
            </a:r>
            <a:endParaRPr/>
          </a:p>
          <a:p>
            <a:pPr marL="457200" lvl="0" indent="-406400" algn="l" rtl="0">
              <a:lnSpc>
                <a:spcPct val="115000"/>
              </a:lnSpc>
              <a:spcBef>
                <a:spcPts val="0"/>
              </a:spcBef>
              <a:spcAft>
                <a:spcPts val="0"/>
              </a:spcAft>
              <a:buSzPts val="2800"/>
              <a:buChar char="●"/>
            </a:pPr>
            <a:r>
              <a:rPr lang="en">
                <a:solidFill>
                  <a:srgbClr val="0B5394"/>
                </a:solidFill>
              </a:rPr>
              <a:t>Eukaryotes</a:t>
            </a:r>
            <a:r>
              <a:rPr lang="en"/>
              <a:t>: one or more linear chromosomes</a:t>
            </a:r>
            <a:endParaRPr/>
          </a:p>
          <a:p>
            <a:pPr marL="914400" lvl="1" indent="-406400" algn="l" rtl="0">
              <a:lnSpc>
                <a:spcPct val="115000"/>
              </a:lnSpc>
              <a:spcBef>
                <a:spcPts val="0"/>
              </a:spcBef>
              <a:spcAft>
                <a:spcPts val="0"/>
              </a:spcAft>
              <a:buSzPts val="2800"/>
              <a:buChar char="○"/>
            </a:pPr>
            <a:r>
              <a:rPr lang="en"/>
              <a:t>Every eukaryote has a specific number of chromosomes</a:t>
            </a:r>
            <a:endParaRPr/>
          </a:p>
          <a:p>
            <a:pPr marL="1371600" lvl="2" indent="-381000" algn="l" rtl="0">
              <a:lnSpc>
                <a:spcPct val="115000"/>
              </a:lnSpc>
              <a:spcBef>
                <a:spcPts val="0"/>
              </a:spcBef>
              <a:spcAft>
                <a:spcPts val="0"/>
              </a:spcAft>
              <a:buSzPts val="2400"/>
              <a:buChar char="■"/>
            </a:pPr>
            <a:r>
              <a:rPr lang="en" sz="2400"/>
              <a:t>Humans: 46</a:t>
            </a:r>
            <a:endParaRPr sz="2400"/>
          </a:p>
          <a:p>
            <a:pPr marL="1371600" lvl="2" indent="-381000" algn="l" rtl="0">
              <a:lnSpc>
                <a:spcPct val="115000"/>
              </a:lnSpc>
              <a:spcBef>
                <a:spcPts val="0"/>
              </a:spcBef>
              <a:spcAft>
                <a:spcPts val="0"/>
              </a:spcAft>
              <a:buSzPts val="2400"/>
              <a:buChar char="■"/>
            </a:pPr>
            <a:r>
              <a:rPr lang="en" sz="2400"/>
              <a:t>Chimps: 48 </a:t>
            </a:r>
            <a:endParaRPr sz="2400"/>
          </a:p>
          <a:p>
            <a:pPr marL="1371600" lvl="2" indent="-381000" algn="l" rtl="0">
              <a:lnSpc>
                <a:spcPct val="115000"/>
              </a:lnSpc>
              <a:spcBef>
                <a:spcPts val="0"/>
              </a:spcBef>
              <a:spcAft>
                <a:spcPts val="0"/>
              </a:spcAft>
              <a:buSzPts val="2400"/>
              <a:buChar char="■"/>
            </a:pPr>
            <a:r>
              <a:rPr lang="en" sz="2400"/>
              <a:t>Elephants: 56 </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Genome</a:t>
            </a:r>
            <a:endParaRPr/>
          </a:p>
        </p:txBody>
      </p:sp>
      <p:sp>
        <p:nvSpPr>
          <p:cNvPr id="105" name="Google Shape;105;p19"/>
          <p:cNvSpPr txBox="1">
            <a:spLocks noGrp="1"/>
          </p:cNvSpPr>
          <p:nvPr>
            <p:ph type="body" idx="1"/>
          </p:nvPr>
        </p:nvSpPr>
        <p:spPr>
          <a:xfrm>
            <a:off x="311700" y="1097575"/>
            <a:ext cx="8520600" cy="25830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u="sng">
                <a:solidFill>
                  <a:srgbClr val="FF0000"/>
                </a:solidFill>
              </a:rPr>
              <a:t>Homologous chromosomes</a:t>
            </a:r>
            <a:r>
              <a:rPr lang="en"/>
              <a:t>: two chromosomes (one from mom and one from dad) that are the same length, have the same centromere position, and carry genes controlling the same characteristics</a:t>
            </a:r>
            <a:endParaRPr/>
          </a:p>
        </p:txBody>
      </p:sp>
      <p:pic>
        <p:nvPicPr>
          <p:cNvPr id="106" name="Google Shape;106;p19"/>
          <p:cNvPicPr preferRelativeResize="0"/>
          <p:nvPr/>
        </p:nvPicPr>
        <p:blipFill rotWithShape="1">
          <a:blip r:embed="rId3">
            <a:alphaModFix/>
          </a:blip>
          <a:srcRect t="25390" b="5539"/>
          <a:stretch/>
        </p:blipFill>
        <p:spPr>
          <a:xfrm>
            <a:off x="4053450" y="3220525"/>
            <a:ext cx="4687975" cy="32389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1894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b="1">
                <a:solidFill>
                  <a:srgbClr val="0000FF"/>
                </a:solidFill>
              </a:rPr>
              <a:t>Practice FRQ</a:t>
            </a:r>
            <a:endParaRPr/>
          </a:p>
        </p:txBody>
      </p:sp>
      <p:sp>
        <p:nvSpPr>
          <p:cNvPr id="112" name="Google Shape;112;p20"/>
          <p:cNvSpPr txBox="1">
            <a:spLocks noGrp="1"/>
          </p:cNvSpPr>
          <p:nvPr>
            <p:ph type="body" idx="1"/>
          </p:nvPr>
        </p:nvSpPr>
        <p:spPr>
          <a:xfrm>
            <a:off x="311700" y="109758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800"/>
              <a:buNone/>
            </a:pPr>
            <a:r>
              <a:rPr lang="en"/>
              <a:t>Biological structures tend to be composed of smaller units that assemble into more complex structures. Using eukaryotic chromosomes as an example, a) </a:t>
            </a:r>
            <a:r>
              <a:rPr lang="en">
                <a:solidFill>
                  <a:srgbClr val="FF0000"/>
                </a:solidFill>
              </a:rPr>
              <a:t>describe</a:t>
            </a:r>
            <a:r>
              <a:rPr lang="en"/>
              <a:t> the smaller units and their assembly that leads to the larger, more complex structure of a chromosome. b) </a:t>
            </a:r>
            <a:r>
              <a:rPr lang="en">
                <a:solidFill>
                  <a:srgbClr val="FF0000"/>
                </a:solidFill>
              </a:rPr>
              <a:t>Identify</a:t>
            </a:r>
            <a:r>
              <a:rPr lang="en"/>
              <a:t> one major function of chromosomes.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3704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Types of Cells</a:t>
            </a:r>
            <a:endParaRPr/>
          </a:p>
        </p:txBody>
      </p:sp>
      <p:sp>
        <p:nvSpPr>
          <p:cNvPr id="118" name="Google Shape;118;p21"/>
          <p:cNvSpPr txBox="1">
            <a:spLocks noGrp="1"/>
          </p:cNvSpPr>
          <p:nvPr>
            <p:ph type="body" idx="1"/>
          </p:nvPr>
        </p:nvSpPr>
        <p:spPr>
          <a:xfrm>
            <a:off x="156050" y="1478550"/>
            <a:ext cx="4416000" cy="37419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Char char="●"/>
            </a:pPr>
            <a:r>
              <a:rPr lang="en" sz="2600"/>
              <a:t>Body cells</a:t>
            </a:r>
            <a:endParaRPr sz="2600"/>
          </a:p>
          <a:p>
            <a:pPr marL="457200" lvl="0" indent="-393700" algn="l" rtl="0">
              <a:lnSpc>
                <a:spcPct val="115000"/>
              </a:lnSpc>
              <a:spcBef>
                <a:spcPts val="0"/>
              </a:spcBef>
              <a:spcAft>
                <a:spcPts val="0"/>
              </a:spcAft>
              <a:buSzPts val="2600"/>
              <a:buChar char="●"/>
            </a:pPr>
            <a:r>
              <a:rPr lang="en" sz="2600"/>
              <a:t>Diploid (2n): two sets of chromosomes, one set from each parent</a:t>
            </a:r>
            <a:endParaRPr sz="2600"/>
          </a:p>
          <a:p>
            <a:pPr marL="457200" lvl="0" indent="-393700" algn="l" rtl="0">
              <a:lnSpc>
                <a:spcPct val="115000"/>
              </a:lnSpc>
              <a:spcBef>
                <a:spcPts val="0"/>
              </a:spcBef>
              <a:spcAft>
                <a:spcPts val="0"/>
              </a:spcAft>
              <a:buSzPts val="2600"/>
              <a:buChar char="●"/>
            </a:pPr>
            <a:r>
              <a:rPr lang="en" sz="2600"/>
              <a:t>Divide by mitosis</a:t>
            </a:r>
            <a:endParaRPr sz="2600"/>
          </a:p>
          <a:p>
            <a:pPr marL="457200" lvl="0" indent="-393700" algn="l" rtl="0">
              <a:lnSpc>
                <a:spcPct val="115000"/>
              </a:lnSpc>
              <a:spcBef>
                <a:spcPts val="0"/>
              </a:spcBef>
              <a:spcAft>
                <a:spcPts val="0"/>
              </a:spcAft>
              <a:buSzPts val="2600"/>
              <a:buChar char="●"/>
            </a:pPr>
            <a:r>
              <a:rPr lang="en" sz="2600">
                <a:solidFill>
                  <a:srgbClr val="FF0000"/>
                </a:solidFill>
              </a:rPr>
              <a:t>Humans: 2n=46</a:t>
            </a:r>
            <a:endParaRPr sz="2600">
              <a:solidFill>
                <a:srgbClr val="FF0000"/>
              </a:solidFill>
            </a:endParaRPr>
          </a:p>
          <a:p>
            <a:pPr marL="914400" lvl="1" indent="-393700" algn="l" rtl="0">
              <a:lnSpc>
                <a:spcPct val="115000"/>
              </a:lnSpc>
              <a:spcBef>
                <a:spcPts val="0"/>
              </a:spcBef>
              <a:spcAft>
                <a:spcPts val="0"/>
              </a:spcAft>
              <a:buSzPts val="2600"/>
              <a:buChar char="○"/>
            </a:pPr>
            <a:r>
              <a:rPr lang="en" sz="2600"/>
              <a:t>23 from mom</a:t>
            </a:r>
            <a:endParaRPr sz="2600"/>
          </a:p>
          <a:p>
            <a:pPr marL="914400" lvl="1" indent="-393700" algn="l" rtl="0">
              <a:lnSpc>
                <a:spcPct val="115000"/>
              </a:lnSpc>
              <a:spcBef>
                <a:spcPts val="0"/>
              </a:spcBef>
              <a:spcAft>
                <a:spcPts val="0"/>
              </a:spcAft>
              <a:buSzPts val="2600"/>
              <a:buChar char="○"/>
            </a:pPr>
            <a:r>
              <a:rPr lang="en" sz="2600"/>
              <a:t>23 from dad</a:t>
            </a:r>
            <a:endParaRPr sz="2600"/>
          </a:p>
        </p:txBody>
      </p:sp>
      <p:sp>
        <p:nvSpPr>
          <p:cNvPr id="119" name="Google Shape;119;p21"/>
          <p:cNvSpPr txBox="1">
            <a:spLocks noGrp="1"/>
          </p:cNvSpPr>
          <p:nvPr>
            <p:ph type="body" idx="1"/>
          </p:nvPr>
        </p:nvSpPr>
        <p:spPr>
          <a:xfrm>
            <a:off x="4747100" y="1478575"/>
            <a:ext cx="4310700" cy="31974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Char char="●"/>
            </a:pPr>
            <a:r>
              <a:rPr lang="en" sz="2600"/>
              <a:t>Reproductive cells (eggs/sperm)</a:t>
            </a:r>
            <a:endParaRPr sz="2600"/>
          </a:p>
          <a:p>
            <a:pPr marL="457200" lvl="0" indent="-393700" algn="l" rtl="0">
              <a:lnSpc>
                <a:spcPct val="115000"/>
              </a:lnSpc>
              <a:spcBef>
                <a:spcPts val="0"/>
              </a:spcBef>
              <a:spcAft>
                <a:spcPts val="0"/>
              </a:spcAft>
              <a:buSzPts val="2600"/>
              <a:buChar char="●"/>
            </a:pPr>
            <a:r>
              <a:rPr lang="en" sz="2600"/>
              <a:t>Haploid (n): one set of chromosomes</a:t>
            </a:r>
            <a:endParaRPr sz="2600"/>
          </a:p>
          <a:p>
            <a:pPr marL="457200" lvl="0" indent="-393700" algn="l" rtl="0">
              <a:lnSpc>
                <a:spcPct val="115000"/>
              </a:lnSpc>
              <a:spcBef>
                <a:spcPts val="0"/>
              </a:spcBef>
              <a:spcAft>
                <a:spcPts val="0"/>
              </a:spcAft>
              <a:buSzPts val="2600"/>
              <a:buChar char="●"/>
            </a:pPr>
            <a:r>
              <a:rPr lang="en" sz="2600"/>
              <a:t>Divide by meiosis</a:t>
            </a:r>
            <a:endParaRPr sz="2600"/>
          </a:p>
          <a:p>
            <a:pPr marL="457200" lvl="0" indent="-393700" algn="l" rtl="0">
              <a:lnSpc>
                <a:spcPct val="115000"/>
              </a:lnSpc>
              <a:spcBef>
                <a:spcPts val="0"/>
              </a:spcBef>
              <a:spcAft>
                <a:spcPts val="0"/>
              </a:spcAft>
              <a:buSzPts val="2600"/>
              <a:buChar char="●"/>
            </a:pPr>
            <a:r>
              <a:rPr lang="en" sz="2600"/>
              <a:t>Humans: n=23</a:t>
            </a:r>
            <a:endParaRPr sz="2600"/>
          </a:p>
        </p:txBody>
      </p:sp>
      <p:sp>
        <p:nvSpPr>
          <p:cNvPr id="120" name="Google Shape;120;p21"/>
          <p:cNvSpPr txBox="1"/>
          <p:nvPr/>
        </p:nvSpPr>
        <p:spPr>
          <a:xfrm>
            <a:off x="756600" y="980700"/>
            <a:ext cx="2738100" cy="47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980000"/>
                </a:solidFill>
                <a:latin typeface="Arial"/>
                <a:ea typeface="Arial"/>
                <a:cs typeface="Arial"/>
                <a:sym typeface="Arial"/>
              </a:rPr>
              <a:t>Somatic Cells</a:t>
            </a:r>
            <a:endParaRPr sz="2800" b="1" i="0" u="none" strike="noStrike" cap="none">
              <a:solidFill>
                <a:srgbClr val="980000"/>
              </a:solidFill>
              <a:latin typeface="Arial"/>
              <a:ea typeface="Arial"/>
              <a:cs typeface="Arial"/>
              <a:sym typeface="Arial"/>
            </a:endParaRPr>
          </a:p>
        </p:txBody>
      </p:sp>
      <p:sp>
        <p:nvSpPr>
          <p:cNvPr id="121" name="Google Shape;121;p21"/>
          <p:cNvSpPr txBox="1"/>
          <p:nvPr/>
        </p:nvSpPr>
        <p:spPr>
          <a:xfrm>
            <a:off x="5973625" y="980700"/>
            <a:ext cx="1690800" cy="47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FF"/>
                </a:solidFill>
                <a:latin typeface="Arial"/>
                <a:ea typeface="Arial"/>
                <a:cs typeface="Arial"/>
                <a:sym typeface="Arial"/>
              </a:rPr>
              <a:t>Gametes</a:t>
            </a:r>
            <a:endParaRPr sz="2800" b="1" i="0" u="none" strike="noStrike" cap="none">
              <a:solidFill>
                <a:srgbClr val="0000FF"/>
              </a:solidFill>
              <a:latin typeface="Arial"/>
              <a:ea typeface="Arial"/>
              <a:cs typeface="Arial"/>
              <a:sym typeface="Arial"/>
            </a:endParaRPr>
          </a:p>
        </p:txBody>
      </p:sp>
      <p:sp>
        <p:nvSpPr>
          <p:cNvPr id="122" name="Google Shape;122;p21"/>
          <p:cNvSpPr txBox="1"/>
          <p:nvPr/>
        </p:nvSpPr>
        <p:spPr>
          <a:xfrm>
            <a:off x="3599000" y="5625025"/>
            <a:ext cx="5408700" cy="671100"/>
          </a:xfrm>
          <a:prstGeom prst="rect">
            <a:avLst/>
          </a:prstGeom>
          <a:noFill/>
          <a:ln w="952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0" i="0" u="sng" strike="noStrike" cap="none">
                <a:solidFill>
                  <a:srgbClr val="FF0000"/>
                </a:solidFill>
                <a:latin typeface="Arial"/>
                <a:ea typeface="Arial"/>
                <a:cs typeface="Arial"/>
                <a:sym typeface="Arial"/>
              </a:rPr>
              <a:t>Note</a:t>
            </a:r>
            <a:r>
              <a:rPr lang="en" sz="2600" b="0" i="0" u="none" strike="noStrike" cap="none">
                <a:solidFill>
                  <a:srgbClr val="000000"/>
                </a:solidFill>
                <a:latin typeface="Arial"/>
                <a:ea typeface="Arial"/>
                <a:cs typeface="Arial"/>
                <a:sym typeface="Arial"/>
              </a:rPr>
              <a:t>: This unit will focus on mitosis</a:t>
            </a:r>
            <a:endParaRPr sz="2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1749</Words>
  <Application>Microsoft Office PowerPoint</Application>
  <PresentationFormat>On-screen Show (4:3)</PresentationFormat>
  <Paragraphs>230</Paragraphs>
  <Slides>39</Slides>
  <Notes>39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39</vt:i4>
      </vt:variant>
    </vt:vector>
  </HeadingPairs>
  <TitlesOfParts>
    <vt:vector size="41" baseType="lpstr">
      <vt:lpstr>Arial</vt:lpstr>
      <vt:lpstr>Simple Light</vt:lpstr>
      <vt:lpstr>PowerPoint Presentation</vt:lpstr>
      <vt:lpstr>Cell Cycle</vt:lpstr>
      <vt:lpstr>Organization of DNA</vt:lpstr>
      <vt:lpstr>Organization of DNA</vt:lpstr>
      <vt:lpstr>Organization of DNA</vt:lpstr>
      <vt:lpstr>Genome</vt:lpstr>
      <vt:lpstr>Genome</vt:lpstr>
      <vt:lpstr>Practice FRQ</vt:lpstr>
      <vt:lpstr>Types of Cells</vt:lpstr>
      <vt:lpstr>Cell Cycle</vt:lpstr>
      <vt:lpstr>Cell Cycle</vt:lpstr>
      <vt:lpstr>Cell Cycle</vt:lpstr>
      <vt:lpstr>Phases of Mitosis</vt:lpstr>
      <vt:lpstr>Prophase</vt:lpstr>
      <vt:lpstr>Prometaphase</vt:lpstr>
      <vt:lpstr>Metaphase</vt:lpstr>
      <vt:lpstr>Anaphase</vt:lpstr>
      <vt:lpstr>Telophase and Cytokinesis</vt:lpstr>
      <vt:lpstr>Telophase and Cytokinesis</vt:lpstr>
      <vt:lpstr>Tracking Chromosomes</vt:lpstr>
      <vt:lpstr>PowerPoint Presentation</vt:lpstr>
      <vt:lpstr>Can you identify stages of mitosis in the image below?</vt:lpstr>
      <vt:lpstr>Practice Multiple Choice</vt:lpstr>
      <vt:lpstr>Practice Multiple Choice</vt:lpstr>
      <vt:lpstr>Practice Multiple Choice</vt:lpstr>
      <vt:lpstr>Practice FRQ</vt:lpstr>
      <vt:lpstr>Regulation of the Cell Cycle</vt:lpstr>
      <vt:lpstr>Major Checkpoints</vt:lpstr>
      <vt:lpstr>Major Checkpoints</vt:lpstr>
      <vt:lpstr>Major Checkpoints</vt:lpstr>
      <vt:lpstr>Major Checkpoints</vt:lpstr>
      <vt:lpstr>Internal Cell Cycle Regulators</vt:lpstr>
      <vt:lpstr>Internal Cell Cycle Regulators</vt:lpstr>
      <vt:lpstr>External Cell Cycle Regulators</vt:lpstr>
      <vt:lpstr>Cancer: Evasion of the Cell Cycle</vt:lpstr>
      <vt:lpstr>Normal Cells vs Cancer Cells</vt:lpstr>
      <vt:lpstr>Cancer Cells</vt:lpstr>
      <vt:lpstr>Cancer Prevention</vt:lpstr>
      <vt:lpstr>Practice FRQ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 Moeller</cp:lastModifiedBy>
  <cp:revision>1</cp:revision>
  <dcterms:modified xsi:type="dcterms:W3CDTF">2020-10-24T04:57:22Z</dcterms:modified>
</cp:coreProperties>
</file>