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38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16360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0515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4126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90370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7574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4248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930971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79803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14247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8784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06562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CFE23A-1967-415C-8531-9219511E891C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83146D-2F29-4DA5-AE78-BD368E929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856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007275-CAFF-6A2A-8D94-62D9FA6219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DBQ: Student Planning Pages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017DBC5-02D4-6E86-E70A-D6C17E0575D3}"/>
              </a:ext>
            </a:extLst>
          </p:cNvPr>
          <p:cNvSpPr txBox="1">
            <a:spLocks/>
          </p:cNvSpPr>
          <p:nvPr/>
        </p:nvSpPr>
        <p:spPr>
          <a:xfrm>
            <a:off x="1966912" y="5645150"/>
            <a:ext cx="8258176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i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Dr. Robert E. Sawyer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8016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2FD62-5F05-80FB-2EA1-C1C9F0899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9B60E-A6BB-BFCD-5927-2F0B44041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159"/>
          </a:xfrm>
        </p:spPr>
        <p:txBody>
          <a:bodyPr>
            <a:normAutofit/>
          </a:bodyPr>
          <a:lstStyle/>
          <a:p>
            <a:r>
              <a:rPr lang="en-US" dirty="0"/>
              <a:t>8. Organize - Write your thesis first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4DFB3-20FE-E07E-4F37-AEC16B91D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978" y="1251284"/>
            <a:ext cx="7845879" cy="5422231"/>
          </a:xfrm>
        </p:spPr>
        <p:txBody>
          <a:bodyPr>
            <a:normAutofit fontScale="62500" lnSpcReduction="20000"/>
          </a:bodyPr>
          <a:lstStyle/>
          <a:p>
            <a:pPr marL="0" marR="0">
              <a:buNone/>
            </a:pPr>
            <a:r>
              <a:rPr lang="en-US" sz="3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3 sentences – each sentence becomes a topic sentence for your body paragraphs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. </a:t>
            </a:r>
          </a:p>
          <a:p>
            <a:pPr marL="0" marR="0"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Body Paragraph 1 — Group 1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lnSpc>
                <a:spcPct val="115000"/>
              </a:lnSpc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Topic Sentence: ____________________________________________</a:t>
            </a:r>
            <a:b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Documents Used: ____________________________________________</a:t>
            </a:r>
            <a:b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Sourcing/HIPP Used: ____________________________________________</a:t>
            </a:r>
            <a:b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Explanation: ________________________________________________</a:t>
            </a:r>
          </a:p>
          <a:p>
            <a:pPr marL="0" marR="0"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</a:p>
          <a:p>
            <a:pPr marL="0" marR="0"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Body Paragraph 2 — Group 2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lnSpc>
                <a:spcPct val="115000"/>
              </a:lnSpc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Topic Sentence: ____________________________________________</a:t>
            </a:r>
            <a:b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Documents Used: ____________________________________________</a:t>
            </a:r>
            <a:b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Sourcing/HIPP Used: ____________________________________________</a:t>
            </a:r>
            <a:b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Explanation: ________________________________________________</a:t>
            </a:r>
          </a:p>
          <a:p>
            <a:pPr marL="0" marR="0"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</a:p>
          <a:p>
            <a:pPr marL="0" marR="0"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Body Paragraph 3 — Group 3 (Optional)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>
              <a:buNone/>
            </a:pPr>
            <a:r>
              <a:rPr lang="en-US" sz="2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Topic Sentence: ____________________________________________</a:t>
            </a:r>
          </a:p>
          <a:p>
            <a:pPr>
              <a:buNone/>
            </a:pPr>
            <a:r>
              <a:rPr lang="en-US" sz="2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Documents Used: ____________________________________________</a:t>
            </a:r>
          </a:p>
          <a:p>
            <a:pPr>
              <a:buNone/>
            </a:pPr>
            <a:r>
              <a:rPr lang="en-US" sz="2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Sourcing/HIPP Used: ____________________________________________</a:t>
            </a:r>
          </a:p>
          <a:p>
            <a:pPr>
              <a:buNone/>
            </a:pPr>
            <a:r>
              <a:rPr lang="en-US" sz="24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Explanation: ________________________________________________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978650-5C09-21D1-8657-FFD1C55C9EF9}"/>
              </a:ext>
            </a:extLst>
          </p:cNvPr>
          <p:cNvSpPr txBox="1"/>
          <p:nvPr/>
        </p:nvSpPr>
        <p:spPr>
          <a:xfrm>
            <a:off x="7693478" y="2690336"/>
            <a:ext cx="385354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US" sz="1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Conclusion</a:t>
            </a:r>
            <a:endParaRPr lang="en-US" sz="18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Tie your argument together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Add optional complexity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Reconnect to broader historical developments</a:t>
            </a:r>
          </a:p>
        </p:txBody>
      </p:sp>
    </p:spTree>
    <p:extLst>
      <p:ext uri="{BB962C8B-B14F-4D97-AF65-F5344CB8AC3E}">
        <p14:creationId xmlns:p14="http://schemas.microsoft.com/office/powerpoint/2010/main" val="70926873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A2E0D8-39CB-ADA2-702B-9EA931108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AA28F4-32D9-3D99-A9CD-A75C9B056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9. Quick Reference: What You MUST Include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5FA011-EF92-5D63-C532-72C245C4B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342900" marR="0" lvl="0" indent="-342900">
              <a:buFont typeface="Symbol" panose="05050102010706020507" pitchFamily="18" charset="2"/>
              <a:buChar char=""/>
            </a:pPr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Thesis (1 point)</a:t>
            </a:r>
          </a:p>
          <a:p>
            <a:pPr marL="342900" marR="0" lvl="0" indent="-342900">
              <a:buFont typeface="Symbol" panose="05050102010706020507" pitchFamily="18" charset="2"/>
              <a:buChar char=""/>
            </a:pPr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Contextualization (1 point)</a:t>
            </a:r>
          </a:p>
          <a:p>
            <a:pPr marL="342900" marR="0" lvl="0" indent="-342900">
              <a:buFont typeface="Symbol" panose="05050102010706020507" pitchFamily="18" charset="2"/>
              <a:buChar char=""/>
            </a:pPr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Use 6–7 documents (1 point)</a:t>
            </a:r>
          </a:p>
          <a:p>
            <a:pPr marL="342900" marR="0" lvl="0" indent="-342900">
              <a:buFont typeface="Symbol" panose="05050102010706020507" pitchFamily="18" charset="2"/>
              <a:buChar char=""/>
            </a:pPr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Support argument with documents (1 point)</a:t>
            </a:r>
          </a:p>
          <a:p>
            <a:pPr marL="342900" marR="0" lvl="0" indent="-342900">
              <a:buFont typeface="Symbol" panose="05050102010706020507" pitchFamily="18" charset="2"/>
              <a:buChar char=""/>
            </a:pPr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Source 3 documents (POV / Purpose / Situation / Audience) (1 point)</a:t>
            </a:r>
          </a:p>
          <a:p>
            <a:pPr marL="342900" marR="0" lvl="0" indent="-342900">
              <a:buFont typeface="Symbol" panose="05050102010706020507" pitchFamily="18" charset="2"/>
              <a:buChar char=""/>
            </a:pPr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Outside evidence (1 point)</a:t>
            </a:r>
          </a:p>
          <a:p>
            <a:pPr marL="342900" marR="0" lvl="0" indent="-342900">
              <a:buFont typeface="Symbol" panose="05050102010706020507" pitchFamily="18" charset="2"/>
              <a:buChar char=""/>
            </a:pPr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Demonstrate complexity (1 point)</a:t>
            </a:r>
          </a:p>
        </p:txBody>
      </p:sp>
    </p:spTree>
    <p:extLst>
      <p:ext uri="{BB962C8B-B14F-4D97-AF65-F5344CB8AC3E}">
        <p14:creationId xmlns:p14="http://schemas.microsoft.com/office/powerpoint/2010/main" val="18262707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88768D-3287-D19D-BD47-086F76F97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09731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87B6A5-5D64-3AF4-A64E-2DB15EF8C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8AF2EE-5974-333F-A50F-A670086BE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1. Understanding the Prompt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297A5-A2E5-B9D5-73EC-272808B9E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sz="17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DBQ Prompt</a:t>
            </a:r>
          </a:p>
          <a:p>
            <a:pPr marL="0" marR="0">
              <a:buNone/>
            </a:pPr>
            <a:r>
              <a:rPr lang="en-US" sz="17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Evaluate the extent to which the Mongol Empire transformed Afro-Eurasian trade, communication, and cultural exchange in the period 1200–1350.</a:t>
            </a:r>
          </a:p>
          <a:p>
            <a:pPr marL="0" marR="0">
              <a:buNone/>
            </a:pPr>
            <a:r>
              <a:rPr lang="en-US" sz="17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the Prompt Is Asking You To Do</a:t>
            </a:r>
            <a:endParaRPr lang="en-US" sz="1700" kern="10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17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You must evaluate </a:t>
            </a:r>
            <a:r>
              <a:rPr lang="en-US" sz="17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extent</a:t>
            </a:r>
            <a:r>
              <a:rPr lang="en-US" sz="17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(how much? in what ways? how significantly?), and you must address </a:t>
            </a:r>
            <a:r>
              <a:rPr lang="en-US" sz="17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three required categories</a:t>
            </a:r>
            <a:r>
              <a:rPr lang="en-US" sz="17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:</a:t>
            </a: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7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Trade</a:t>
            </a:r>
            <a:endParaRPr lang="en-US" sz="1700" kern="10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7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Communication</a:t>
            </a:r>
            <a:endParaRPr lang="en-US" sz="1700" kern="10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7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Cultural Exchange</a:t>
            </a:r>
            <a:endParaRPr lang="en-US" sz="1700" kern="10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0" marR="0">
              <a:buNone/>
            </a:pPr>
            <a:r>
              <a:rPr lang="en-US" sz="17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Your essay must make a </a:t>
            </a:r>
            <a:r>
              <a:rPr lang="en-US" sz="17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claim</a:t>
            </a:r>
            <a:r>
              <a:rPr lang="en-US" sz="17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, supported by the documents and outside evidence, about how the Mongols </a:t>
            </a:r>
            <a:r>
              <a:rPr lang="en-US" sz="17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transformed</a:t>
            </a:r>
            <a:r>
              <a:rPr lang="en-US" sz="17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these systems.</a:t>
            </a:r>
          </a:p>
        </p:txBody>
      </p:sp>
    </p:spTree>
    <p:extLst>
      <p:ext uri="{BB962C8B-B14F-4D97-AF65-F5344CB8AC3E}">
        <p14:creationId xmlns:p14="http://schemas.microsoft.com/office/powerpoint/2010/main" val="325364616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9777B-8E04-5CE1-AB42-39DC19618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FD2889-FA82-4F5B-9BD3-0592C40CD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2. Contextualization Planning Space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8E33E-8F4E-BB09-4161-180C1BF8E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(Write 3–4 sentences connecting the Mongol Empire to broader developments in Afro-Eurasia. Use the space below.)</a:t>
            </a:r>
          </a:p>
          <a:p>
            <a:pPr lvl="1" indent="-457200"/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was Afro-Eurasia like before the rise of the Mongols?</a:t>
            </a:r>
          </a:p>
          <a:p>
            <a:pPr lvl="1" indent="-457200"/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long-distance networks existed?</a:t>
            </a:r>
          </a:p>
          <a:p>
            <a:pPr lvl="1" indent="-457200"/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political or cultural conditions shaped Silk Road traffic?</a:t>
            </a:r>
          </a:p>
          <a:p>
            <a:pPr lvl="1" indent="-457200"/>
            <a:r>
              <a:rPr lang="en-US" sz="22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new opportunities or dangers did travelers face before Mongol expansion?</a:t>
            </a:r>
          </a:p>
        </p:txBody>
      </p:sp>
    </p:spTree>
    <p:extLst>
      <p:ext uri="{BB962C8B-B14F-4D97-AF65-F5344CB8AC3E}">
        <p14:creationId xmlns:p14="http://schemas.microsoft.com/office/powerpoint/2010/main" val="336922728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E88700-824D-A4FB-3AE6-E3B1AC78C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1452FE-6209-EFBB-860B-9F5DCABC3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/>
              <a:t>3. Grouping the Documents (Organize Into 2–3 Buckets)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7F1A5-4ECA-267B-CC99-EC5C5374B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sz="20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You should sort the seven documents into </a:t>
            </a:r>
            <a:r>
              <a:rPr lang="en-US" sz="20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analytical groups</a:t>
            </a:r>
            <a:r>
              <a:rPr lang="en-US" sz="20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, which will shape your body paragraphs.</a:t>
            </a:r>
          </a:p>
          <a:p>
            <a:pPr marL="0" marR="0">
              <a:buNone/>
            </a:pPr>
            <a:r>
              <a:rPr lang="en-US" sz="20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Write which documents fit each category.</a:t>
            </a:r>
          </a:p>
          <a:p>
            <a:pPr marL="0" marR="0">
              <a:buNone/>
            </a:pPr>
            <a:r>
              <a:rPr lang="en-US" sz="20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Possible Grouping Frame A — By Theme</a:t>
            </a:r>
            <a:endParaRPr lang="en-US" sz="2000" kern="10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457200" marR="0">
              <a:buNone/>
            </a:pPr>
            <a:r>
              <a:rPr lang="en-US" sz="20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Trade:</a:t>
            </a:r>
            <a:br>
              <a:rPr lang="en-US" sz="20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0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Docs: ______________________________________________________</a:t>
            </a:r>
          </a:p>
          <a:p>
            <a:pPr marL="457200" marR="0">
              <a:buNone/>
            </a:pPr>
            <a:r>
              <a:rPr lang="en-US" sz="20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Communication / Governance:</a:t>
            </a:r>
            <a:br>
              <a:rPr lang="en-US" sz="20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0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Docs: ______________________________________________________</a:t>
            </a:r>
          </a:p>
          <a:p>
            <a:pPr marL="457200" marR="0">
              <a:buNone/>
            </a:pPr>
            <a:r>
              <a:rPr lang="en-US" sz="20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Cultural Exchange:</a:t>
            </a:r>
            <a:br>
              <a:rPr lang="en-US" sz="20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0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Docs: 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95522021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3B7AFB-2A56-A382-B180-F516858EA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46E659-6064-0B7F-A39C-AABD84F07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3700"/>
              <a:t>3. Grouping the Documents (Organize Into 2–3 Buckets)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9D5BB-2433-9B76-BB9C-F7C6D65EA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76" y="2199705"/>
            <a:ext cx="4980432" cy="3695020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Possible Grouping Frame B — By Point of View</a:t>
            </a:r>
            <a:endParaRPr lang="en-US" sz="24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457200" marR="0"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Positive depictions of Mongol governance:</a:t>
            </a:r>
            <a:b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Docs:</a:t>
            </a:r>
          </a:p>
          <a:p>
            <a:pPr marL="457200" marR="0"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Mixed/analytical depictions:</a:t>
            </a:r>
            <a:b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Docs:</a:t>
            </a:r>
          </a:p>
          <a:p>
            <a:pPr marL="457200" marR="0"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Critical or negative depictions:</a:t>
            </a:r>
            <a:b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</a:b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Docs: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0631D4-D276-38A1-2F91-A4C428D8D046}"/>
              </a:ext>
            </a:extLst>
          </p:cNvPr>
          <p:cNvSpPr txBox="1"/>
          <p:nvPr/>
        </p:nvSpPr>
        <p:spPr>
          <a:xfrm>
            <a:off x="6096000" y="2199705"/>
            <a:ext cx="5626608" cy="31362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Possible Grouping Frame C — By Geographic Region</a:t>
            </a:r>
            <a:endParaRPr kumimoji="0" lang="en-US" sz="24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+mn-cs"/>
            </a:endParaRPr>
          </a:p>
          <a:p>
            <a:pPr marL="4572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East Asia / China:</a:t>
            </a:r>
            <a:b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</a:b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Docs: </a:t>
            </a:r>
          </a:p>
          <a:p>
            <a:pPr marL="4572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Central Asia / Persia:</a:t>
            </a:r>
            <a:b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</a:b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Docs:</a:t>
            </a:r>
          </a:p>
          <a:p>
            <a:pPr marL="4572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Europe / the Mediterranean:</a:t>
            </a:r>
            <a:b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</a:b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Docs: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870272-5CC6-86A5-8A97-A2225A12A4D9}"/>
              </a:ext>
            </a:extLst>
          </p:cNvPr>
          <p:cNvSpPr txBox="1"/>
          <p:nvPr/>
        </p:nvSpPr>
        <p:spPr>
          <a:xfrm>
            <a:off x="1096789" y="6018653"/>
            <a:ext cx="9059638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Aptos" panose="020B0004020202020204" pitchFamily="34" charset="0"/>
                <a:cs typeface="+mn-cs"/>
              </a:rPr>
              <a:t>Use whichever grouping system best supports your argument.</a:t>
            </a:r>
          </a:p>
        </p:txBody>
      </p:sp>
    </p:spTree>
    <p:extLst>
      <p:ext uri="{BB962C8B-B14F-4D97-AF65-F5344CB8AC3E}">
        <p14:creationId xmlns:p14="http://schemas.microsoft.com/office/powerpoint/2010/main" val="203542002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1F51B3-E0D9-3434-8335-65B323D58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D8D1F9-D4BB-0705-0C0D-243DE517A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/>
              <a:t>4. HIPP / Sourcing Planning Table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7BE60-DB06-1C8A-F39E-259F9907E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anchor="ctr">
            <a:normAutofit/>
          </a:bodyPr>
          <a:lstStyle/>
          <a:p>
            <a:r>
              <a:rPr lang="en-US" sz="1800"/>
              <a:t>You must explain </a:t>
            </a:r>
            <a:r>
              <a:rPr lang="en-US" sz="1800" b="1"/>
              <a:t>three</a:t>
            </a:r>
            <a:r>
              <a:rPr lang="en-US" sz="1800"/>
              <a:t> documents using POV, Purpose, Historical Situation, or Audience.</a:t>
            </a:r>
          </a:p>
          <a:p>
            <a:r>
              <a:rPr lang="en-US" sz="1800"/>
              <a:t>Use this organizer to plan which documents you will source.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EEC5BC-4555-AF04-C674-ADA7D8FD2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970363"/>
              </p:ext>
            </p:extLst>
          </p:nvPr>
        </p:nvGraphicFramePr>
        <p:xfrm>
          <a:off x="1377638" y="2734056"/>
          <a:ext cx="9525117" cy="3483865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2689491">
                  <a:extLst>
                    <a:ext uri="{9D8B030D-6E8A-4147-A177-3AD203B41FA5}">
                      <a16:colId xmlns:a16="http://schemas.microsoft.com/office/drawing/2014/main" val="3350871897"/>
                    </a:ext>
                  </a:extLst>
                </a:gridCol>
                <a:gridCol w="3213603">
                  <a:extLst>
                    <a:ext uri="{9D8B030D-6E8A-4147-A177-3AD203B41FA5}">
                      <a16:colId xmlns:a16="http://schemas.microsoft.com/office/drawing/2014/main" val="4148581928"/>
                    </a:ext>
                  </a:extLst>
                </a:gridCol>
                <a:gridCol w="3622023">
                  <a:extLst>
                    <a:ext uri="{9D8B030D-6E8A-4147-A177-3AD203B41FA5}">
                      <a16:colId xmlns:a16="http://schemas.microsoft.com/office/drawing/2014/main" val="1012810450"/>
                    </a:ext>
                  </a:extLst>
                </a:gridCol>
              </a:tblGrid>
              <a:tr h="882346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1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Document #</a:t>
                      </a:r>
                    </a:p>
                  </a:txBody>
                  <a:tcPr marL="210082" marR="157562" marT="105041" marB="1050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1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HIPP Category to Use</a:t>
                      </a:r>
                    </a:p>
                  </a:txBody>
                  <a:tcPr marL="210082" marR="157562" marT="105041" marB="1050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1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Notes on How It Supports Your Argument</a:t>
                      </a:r>
                    </a:p>
                  </a:txBody>
                  <a:tcPr marL="210082" marR="157562" marT="105041" marB="1050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88791"/>
                  </a:ext>
                </a:extLst>
              </a:tr>
              <a:tr h="707277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5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Doc ___</a:t>
                      </a:r>
                    </a:p>
                  </a:txBody>
                  <a:tcPr marL="210082" marR="157562" marT="105041" marB="105041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5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POV / Purpose / Situation / Audience</a:t>
                      </a:r>
                    </a:p>
                  </a:txBody>
                  <a:tcPr marL="210082" marR="157562" marT="105041" marB="105041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5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0082" marR="157562" marT="105041" marB="1050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6933276"/>
                  </a:ext>
                </a:extLst>
              </a:tr>
              <a:tr h="707277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5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Doc ___</a:t>
                      </a:r>
                    </a:p>
                  </a:txBody>
                  <a:tcPr marL="210082" marR="157562" marT="105041" marB="105041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5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POV / Purpose / Situation / Audience</a:t>
                      </a:r>
                    </a:p>
                  </a:txBody>
                  <a:tcPr marL="210082" marR="157562" marT="105041" marB="105041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5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0082" marR="157562" marT="105041" marB="1050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473310"/>
                  </a:ext>
                </a:extLst>
              </a:tr>
              <a:tr h="707277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5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Doc ___</a:t>
                      </a:r>
                    </a:p>
                  </a:txBody>
                  <a:tcPr marL="210082" marR="157562" marT="105041" marB="105041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500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POV / Purpose / Situation / Audience</a:t>
                      </a:r>
                    </a:p>
                  </a:txBody>
                  <a:tcPr marL="210082" marR="157562" marT="105041" marB="105041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5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0082" marR="157562" marT="105041" marB="1050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207542"/>
                  </a:ext>
                </a:extLst>
              </a:tr>
              <a:tr h="479688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5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(Optional extra) Doc ___</a:t>
                      </a:r>
                    </a:p>
                  </a:txBody>
                  <a:tcPr marL="210082" marR="157562" marT="105041" marB="105041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5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0082" marR="157562" marT="105041" marB="105041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500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10082" marR="157562" marT="105041" marB="10504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1631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21566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B8EB79-EB03-DBB0-AE5F-E8AA571F1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152DFE-8506-C542-11BB-97D4CA6C5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/>
              <a:t>5. Using Evidence From the Documents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5AF7B-9FAA-2FBB-AA6E-FB956D7D4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anchor="ctr">
            <a:normAutofit/>
          </a:bodyPr>
          <a:lstStyle/>
          <a:p>
            <a:pPr marL="0" marR="0">
              <a:buNone/>
            </a:pPr>
            <a:r>
              <a:rPr lang="en-US" sz="1700" b="1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Minimum Requirement:</a:t>
            </a:r>
            <a:endParaRPr lang="en-US" sz="1700" kern="10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Use at least 6 documents.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7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Explain how each supports your argument (do NOT summarize only).</a:t>
            </a:r>
          </a:p>
          <a:p>
            <a:pPr marL="0" marR="0">
              <a:buNone/>
            </a:pPr>
            <a:r>
              <a:rPr lang="en-US" sz="1700" kern="10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Below is a simple tracker: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5B9ADF7-6A69-2B87-0422-807D8365E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927910"/>
              </p:ext>
            </p:extLst>
          </p:nvPr>
        </p:nvGraphicFramePr>
        <p:xfrm>
          <a:off x="1029936" y="2734056"/>
          <a:ext cx="10220520" cy="3483865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242383">
                  <a:extLst>
                    <a:ext uri="{9D8B030D-6E8A-4147-A177-3AD203B41FA5}">
                      <a16:colId xmlns:a16="http://schemas.microsoft.com/office/drawing/2014/main" val="485627635"/>
                    </a:ext>
                  </a:extLst>
                </a:gridCol>
                <a:gridCol w="7978137">
                  <a:extLst>
                    <a:ext uri="{9D8B030D-6E8A-4147-A177-3AD203B41FA5}">
                      <a16:colId xmlns:a16="http://schemas.microsoft.com/office/drawing/2014/main" val="3015871248"/>
                    </a:ext>
                  </a:extLst>
                </a:gridCol>
              </a:tblGrid>
              <a:tr h="391046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Document #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How you will use it as evidence (1–2 sentences)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extLst>
                  <a:ext uri="{0D108BD9-81ED-4DB2-BD59-A6C34878D82A}">
                    <a16:rowId xmlns:a16="http://schemas.microsoft.com/office/drawing/2014/main" val="3491114551"/>
                  </a:ext>
                </a:extLst>
              </a:tr>
              <a:tr h="391046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Doc 1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 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extLst>
                  <a:ext uri="{0D108BD9-81ED-4DB2-BD59-A6C34878D82A}">
                    <a16:rowId xmlns:a16="http://schemas.microsoft.com/office/drawing/2014/main" val="2636392770"/>
                  </a:ext>
                </a:extLst>
              </a:tr>
              <a:tr h="391046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Doc 2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 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extLst>
                  <a:ext uri="{0D108BD9-81ED-4DB2-BD59-A6C34878D82A}">
                    <a16:rowId xmlns:a16="http://schemas.microsoft.com/office/drawing/2014/main" val="1187091589"/>
                  </a:ext>
                </a:extLst>
              </a:tr>
              <a:tr h="391046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Doc 3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 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extLst>
                  <a:ext uri="{0D108BD9-81ED-4DB2-BD59-A6C34878D82A}">
                    <a16:rowId xmlns:a16="http://schemas.microsoft.com/office/drawing/2014/main" val="2143486802"/>
                  </a:ext>
                </a:extLst>
              </a:tr>
              <a:tr h="391046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Doc 4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 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extLst>
                  <a:ext uri="{0D108BD9-81ED-4DB2-BD59-A6C34878D82A}">
                    <a16:rowId xmlns:a16="http://schemas.microsoft.com/office/drawing/2014/main" val="3568550098"/>
                  </a:ext>
                </a:extLst>
              </a:tr>
              <a:tr h="391046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Doc 5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 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extLst>
                  <a:ext uri="{0D108BD9-81ED-4DB2-BD59-A6C34878D82A}">
                    <a16:rowId xmlns:a16="http://schemas.microsoft.com/office/drawing/2014/main" val="98356305"/>
                  </a:ext>
                </a:extLst>
              </a:tr>
              <a:tr h="391046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Doc 6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 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extLst>
                  <a:ext uri="{0D108BD9-81ED-4DB2-BD59-A6C34878D82A}">
                    <a16:rowId xmlns:a16="http://schemas.microsoft.com/office/drawing/2014/main" val="2820476714"/>
                  </a:ext>
                </a:extLst>
              </a:tr>
              <a:tr h="74654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Doc 7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 </a:t>
                      </a:r>
                    </a:p>
                    <a:p>
                      <a:pPr marL="0" marR="0">
                        <a:buNone/>
                      </a:pPr>
                      <a:r>
                        <a:rPr lang="en-US" sz="2300" kern="100">
                          <a:effectLst/>
                        </a:rPr>
                        <a:t> </a:t>
                      </a:r>
                      <a:endParaRPr lang="en-US" sz="23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6656" marR="66656" marT="0" marB="0"/>
                </a:tc>
                <a:extLst>
                  <a:ext uri="{0D108BD9-81ED-4DB2-BD59-A6C34878D82A}">
                    <a16:rowId xmlns:a16="http://schemas.microsoft.com/office/drawing/2014/main" val="1581035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4870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5A9E21-FF10-75E8-73B7-0CFCBCD36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4E72670-54E6-7BC8-8FA5-547A931F2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/>
              <a:t>6. Outside Evidence (1 Required Minimum)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F55B8-54D0-3260-360D-7E0A00106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anchor="ctr">
            <a:normAutofit/>
          </a:bodyPr>
          <a:lstStyle/>
          <a:p>
            <a:pPr marL="0" marR="0">
              <a:buNone/>
            </a:pP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Choose a 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specific historical detail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from the period 1200–1450 that does </a:t>
            </a:r>
            <a:r>
              <a:rPr lang="en-US" sz="24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not</a:t>
            </a:r>
            <a:r>
              <a:rPr lang="en-US" sz="24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appear in the documents but supports your argument.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703D059-3EBB-499E-7B52-5F68F80C8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770772"/>
              </p:ext>
            </p:extLst>
          </p:nvPr>
        </p:nvGraphicFramePr>
        <p:xfrm>
          <a:off x="557784" y="3182557"/>
          <a:ext cx="11164825" cy="258686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541244">
                  <a:extLst>
                    <a:ext uri="{9D8B030D-6E8A-4147-A177-3AD203B41FA5}">
                      <a16:colId xmlns:a16="http://schemas.microsoft.com/office/drawing/2014/main" val="2247210154"/>
                    </a:ext>
                  </a:extLst>
                </a:gridCol>
                <a:gridCol w="5623581">
                  <a:extLst>
                    <a:ext uri="{9D8B030D-6E8A-4147-A177-3AD203B41FA5}">
                      <a16:colId xmlns:a16="http://schemas.microsoft.com/office/drawing/2014/main" val="547279258"/>
                    </a:ext>
                  </a:extLst>
                </a:gridCol>
              </a:tblGrid>
              <a:tr h="51737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kern="100" dirty="0">
                          <a:effectLst/>
                        </a:rPr>
                        <a:t>Yam system</a:t>
                      </a:r>
                      <a:endParaRPr lang="en-US" sz="2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161679" marR="161679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kern="100">
                          <a:effectLst/>
                        </a:rPr>
                        <a:t>Paizi passport tablets</a:t>
                      </a:r>
                      <a:endParaRPr lang="en-US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161679" marR="161679" marT="0" marB="0"/>
                </a:tc>
                <a:extLst>
                  <a:ext uri="{0D108BD9-81ED-4DB2-BD59-A6C34878D82A}">
                    <a16:rowId xmlns:a16="http://schemas.microsoft.com/office/drawing/2014/main" val="1734458869"/>
                  </a:ext>
                </a:extLst>
              </a:tr>
              <a:tr h="51737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kern="100">
                          <a:effectLst/>
                        </a:rPr>
                        <a:t>Relay communication networks</a:t>
                      </a:r>
                      <a:endParaRPr lang="en-US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161679" marR="161679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kern="100">
                          <a:effectLst/>
                        </a:rPr>
                        <a:t>Mongol promotion of merchants</a:t>
                      </a:r>
                      <a:endParaRPr lang="en-US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161679" marR="161679" marT="0" marB="0"/>
                </a:tc>
                <a:extLst>
                  <a:ext uri="{0D108BD9-81ED-4DB2-BD59-A6C34878D82A}">
                    <a16:rowId xmlns:a16="http://schemas.microsoft.com/office/drawing/2014/main" val="1709954578"/>
                  </a:ext>
                </a:extLst>
              </a:tr>
              <a:tr h="51737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kern="100">
                          <a:effectLst/>
                        </a:rPr>
                        <a:t>Spread of printing/gunpowder</a:t>
                      </a:r>
                      <a:endParaRPr lang="en-US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161679" marR="161679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kern="100">
                          <a:effectLst/>
                        </a:rPr>
                        <a:t>Ilkhanate translation academies</a:t>
                      </a:r>
                      <a:endParaRPr lang="en-US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161679" marR="161679" marT="0" marB="0"/>
                </a:tc>
                <a:extLst>
                  <a:ext uri="{0D108BD9-81ED-4DB2-BD59-A6C34878D82A}">
                    <a16:rowId xmlns:a16="http://schemas.microsoft.com/office/drawing/2014/main" val="3584414759"/>
                  </a:ext>
                </a:extLst>
              </a:tr>
              <a:tr h="51737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kern="100">
                          <a:effectLst/>
                        </a:rPr>
                        <a:t>Mongol postal relays</a:t>
                      </a:r>
                      <a:endParaRPr lang="en-US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161679" marR="161679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kern="100">
                          <a:effectLst/>
                        </a:rPr>
                        <a:t>Marco Polo’s return journey</a:t>
                      </a:r>
                      <a:endParaRPr lang="en-US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161679" marR="161679" marT="0" marB="0"/>
                </a:tc>
                <a:extLst>
                  <a:ext uri="{0D108BD9-81ED-4DB2-BD59-A6C34878D82A}">
                    <a16:rowId xmlns:a16="http://schemas.microsoft.com/office/drawing/2014/main" val="36191210"/>
                  </a:ext>
                </a:extLst>
              </a:tr>
              <a:tr h="517373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kern="100">
                          <a:effectLst/>
                        </a:rPr>
                        <a:t>Spread of the Black Death</a:t>
                      </a:r>
                      <a:endParaRPr lang="en-US" sz="2800" kern="10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161679" marR="161679" marT="0" marB="0"/>
                </a:tc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2800" kern="100" dirty="0">
                          <a:effectLst/>
                        </a:rPr>
                        <a:t>Mongol tax farming reforms</a:t>
                      </a:r>
                      <a:endParaRPr lang="en-US" sz="2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161679" marR="161679" marT="0" marB="0"/>
                </a:tc>
                <a:extLst>
                  <a:ext uri="{0D108BD9-81ED-4DB2-BD59-A6C34878D82A}">
                    <a16:rowId xmlns:a16="http://schemas.microsoft.com/office/drawing/2014/main" val="146474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6213564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BEA8FC-A54D-00CF-EFC4-1493322AF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778EB8-2DCE-4460-A966-FE1CA5903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en-US" sz="4000"/>
              <a:t>7. Complexity Planning (Choose ONE Method)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BAE2F-0882-7B2A-0BE0-072EDACBB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276856"/>
            <a:ext cx="10168128" cy="4032504"/>
          </a:xfrm>
        </p:spPr>
        <p:txBody>
          <a:bodyPr>
            <a:normAutofit/>
          </a:bodyPr>
          <a:lstStyle/>
          <a:p>
            <a:pPr marL="0" marR="0">
              <a:buNone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AP requires you to show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nuance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,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multiple perspectives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, or </a:t>
            </a:r>
            <a:r>
              <a:rPr lang="en-U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historical connections</a:t>
            </a: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.</a:t>
            </a:r>
          </a:p>
          <a:p>
            <a:pPr marL="0" marR="0">
              <a:buNone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Choose one of the following:</a:t>
            </a: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Continuity vs. Change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457200" marR="0">
              <a:buNone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Were some parts of exchange networks stable even as others changed?</a:t>
            </a: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Multiple perspectives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457200" marR="0">
              <a:buNone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How did Muslims, Europeans, Chinese, and Mongols see events differently?</a:t>
            </a: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Unintended consequences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457200" marR="0">
              <a:buNone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How did the opening of trade routes contribute to the spread of plague?</a:t>
            </a:r>
          </a:p>
          <a:p>
            <a:pPr marL="342900" marR="0" lvl="0" indent="-342900">
              <a:buFont typeface="Symbol" panose="05050102010706020507" pitchFamily="18" charset="2"/>
              <a:buChar char=""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Comparison</a:t>
            </a:r>
            <a:endParaRPr lang="en-US" sz="2000" kern="1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457200" marR="0">
              <a:buNone/>
            </a:pPr>
            <a:r>
              <a:rPr lang="en-US" sz="2000" kern="1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Compare Mongol-era Silk Roads with earlier Silk Road periods (Han, Tang, Abbasid).</a:t>
            </a:r>
          </a:p>
        </p:txBody>
      </p:sp>
    </p:spTree>
    <p:extLst>
      <p:ext uri="{BB962C8B-B14F-4D97-AF65-F5344CB8AC3E}">
        <p14:creationId xmlns:p14="http://schemas.microsoft.com/office/powerpoint/2010/main" val="152855008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797</Words>
  <Application>Microsoft Office PowerPoint</Application>
  <PresentationFormat>Widescreen</PresentationFormat>
  <Paragraphs>118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Symbol</vt:lpstr>
      <vt:lpstr>Office Theme</vt:lpstr>
      <vt:lpstr>DBQ: Student Planning Pages </vt:lpstr>
      <vt:lpstr>1. Understanding the Prompt</vt:lpstr>
      <vt:lpstr>2. Contextualization Planning Space</vt:lpstr>
      <vt:lpstr>3. Grouping the Documents (Organize Into 2–3 Buckets)</vt:lpstr>
      <vt:lpstr>3. Grouping the Documents (Organize Into 2–3 Buckets)</vt:lpstr>
      <vt:lpstr>4. HIPP / Sourcing Planning Table</vt:lpstr>
      <vt:lpstr>5. Using Evidence From the Documents</vt:lpstr>
      <vt:lpstr>6. Outside Evidence (1 Required Minimum)</vt:lpstr>
      <vt:lpstr>7. Complexity Planning (Choose ONE Method)</vt:lpstr>
      <vt:lpstr>8. Organize - Write your thesis first</vt:lpstr>
      <vt:lpstr>9. Quick Reference: What You MUST Include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Robert Sawyer</dc:creator>
  <cp:lastModifiedBy>Dr. Robert Sawyer</cp:lastModifiedBy>
  <cp:revision>5</cp:revision>
  <dcterms:created xsi:type="dcterms:W3CDTF">2025-11-26T06:03:22Z</dcterms:created>
  <dcterms:modified xsi:type="dcterms:W3CDTF">2025-12-01T02:33:53Z</dcterms:modified>
</cp:coreProperties>
</file>