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handoutMasterIdLst>
    <p:handoutMasterId r:id="rId25"/>
  </p:handoutMasterIdLst>
  <p:sldIdLst>
    <p:sldId id="269" r:id="rId2"/>
    <p:sldId id="270" r:id="rId3"/>
    <p:sldId id="300" r:id="rId4"/>
    <p:sldId id="275" r:id="rId5"/>
    <p:sldId id="276" r:id="rId6"/>
    <p:sldId id="359" r:id="rId7"/>
    <p:sldId id="401" r:id="rId8"/>
    <p:sldId id="322" r:id="rId9"/>
    <p:sldId id="409" r:id="rId10"/>
    <p:sldId id="410" r:id="rId11"/>
    <p:sldId id="347" r:id="rId12"/>
    <p:sldId id="352" r:id="rId13"/>
    <p:sldId id="411" r:id="rId14"/>
    <p:sldId id="412" r:id="rId15"/>
    <p:sldId id="353" r:id="rId16"/>
    <p:sldId id="396" r:id="rId17"/>
    <p:sldId id="382" r:id="rId18"/>
    <p:sldId id="413" r:id="rId19"/>
    <p:sldId id="414" r:id="rId20"/>
    <p:sldId id="350" r:id="rId21"/>
    <p:sldId id="342" r:id="rId22"/>
    <p:sldId id="299" r:id="rId2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A046B-476E-09B6-AFBA-B45B878D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7129CC-2D76-94D1-5391-0638E196B6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7F52127-3DC4-ADB8-928F-B4E6F2DF715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5A88BEF-3286-C7D2-1D08-DD67AA1A0B85}"/>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2102842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EBEAD-AFEE-F670-680E-5DFE8240A8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26CB3A-761D-384B-794F-AEC08F48550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94FB1D8-AA4D-E33B-4F03-62D672F7F1D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C8B4015-8B78-BE06-DCA0-85A62789E2AF}"/>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4109313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79C84-93FD-69BE-1EDA-4C57ACC80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41DFEC-DE71-DF85-0A3D-C143EE01AE9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9F26368-3F29-8914-2F7F-32B65CF98EA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BA353C3-D6F1-092F-6E77-60CA8284C183}"/>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821018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A4818-A147-9A67-B021-A6BDAE3B29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28E96D-FA8A-7D88-602F-2E1647CA67D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EA0F047-6F69-9CEE-94B8-3029BF60C9C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E29EA48-60E3-E0D4-1335-E2AB45E6C0D3}"/>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332628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mun-trade.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1620silver.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1620silver.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mod/1620silver.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mun-trade.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mun-trade.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4.5 — Maritime Empires Maintained and Developed </a:t>
            </a:r>
            <a:r>
              <a:rPr lang="en-US" sz="2800" dirty="0">
                <a:latin typeface="Abadi" panose="020B0604020104020204" pitchFamily="34" charset="0"/>
              </a:rPr>
              <a:t>(Parts 1 &amp; 2)</a:t>
            </a:r>
            <a:endParaRPr lang="en-US" dirty="0">
              <a:latin typeface="Abadi" panose="020B0604020104020204" pitchFamily="34" charset="0"/>
            </a:endParaRP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1C83D37-D84B-F0EB-597C-E64E684EC28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2348650-6B7A-0127-BB32-42FF4028B7F7}"/>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Thomas Mun, </a:t>
            </a:r>
            <a:r>
              <a:rPr lang="en-US" sz="2000" b="1" i="1" kern="100" cap="none" dirty="0">
                <a:effectLst/>
                <a:latin typeface="Arial" panose="020B0604020202020204" pitchFamily="34" charset="0"/>
                <a:ea typeface="Aptos" panose="020B0004020202020204" pitchFamily="34" charset="0"/>
              </a:rPr>
              <a:t>England’s Treasure By </a:t>
            </a:r>
            <a:r>
              <a:rPr lang="en-US" sz="2000" b="1" i="1" kern="100" cap="none" dirty="0" err="1">
                <a:effectLst/>
                <a:latin typeface="Arial" panose="020B0604020202020204" pitchFamily="34" charset="0"/>
                <a:ea typeface="Aptos" panose="020B0004020202020204" pitchFamily="34" charset="0"/>
              </a:rPr>
              <a:t>Forraign</a:t>
            </a:r>
            <a:r>
              <a:rPr lang="en-US" sz="2000" b="1" i="1" kern="100" cap="none" dirty="0">
                <a:effectLst/>
                <a:latin typeface="Arial" panose="020B0604020202020204" pitchFamily="34" charset="0"/>
                <a:ea typeface="Aptos" panose="020B0004020202020204" pitchFamily="34" charset="0"/>
              </a:rPr>
              <a:t> Trade</a:t>
            </a:r>
            <a:r>
              <a:rPr lang="en-US" sz="2000" b="1" kern="100" cap="none" dirty="0">
                <a:effectLst/>
                <a:latin typeface="Arial" panose="020B0604020202020204" pitchFamily="34" charset="0"/>
                <a:ea typeface="Aptos" panose="020B0004020202020204" pitchFamily="34" charset="0"/>
              </a:rPr>
              <a:t> (1664)</a:t>
            </a:r>
            <a:br>
              <a:rPr lang="en-US" sz="2000" kern="100" cap="none" dirty="0">
                <a:effectLst/>
                <a:latin typeface="Arial" panose="020B0604020202020204" pitchFamily="34" charset="0"/>
                <a:ea typeface="Aptos" panose="020B0004020202020204" pitchFamily="34" charset="0"/>
              </a:rPr>
            </a:br>
            <a:r>
              <a:rPr lang="en-US" sz="2000" kern="100" cap="none" dirty="0">
                <a:effectLst/>
                <a:latin typeface="Arial" panose="020B0604020202020204" pitchFamily="34" charset="0"/>
                <a:ea typeface="Aptos" panose="020B0004020202020204" pitchFamily="34" charset="0"/>
              </a:rPr>
              <a:t>Full Text: </a:t>
            </a:r>
            <a:r>
              <a:rPr lang="en-US" sz="2000" u="sng" kern="100" cap="none" dirty="0">
                <a:solidFill>
                  <a:srgbClr val="0563C1"/>
                </a:solidFill>
                <a:effectLst/>
                <a:latin typeface="Arial" panose="020B0604020202020204" pitchFamily="34" charset="0"/>
                <a:ea typeface="Aptos" panose="020B0004020202020204" pitchFamily="34" charset="0"/>
                <a:hlinkClick r:id="rId3"/>
              </a:rPr>
              <a:t>Https://Sourcebooks.Fordham.Edu/Mod/Mun-trade.Asp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5E390F83-311A-E568-6DB2-A739FFC75C65}"/>
              </a:ext>
            </a:extLst>
          </p:cNvPr>
          <p:cNvSpPr txBox="1"/>
          <p:nvPr/>
        </p:nvSpPr>
        <p:spPr>
          <a:xfrm>
            <a:off x="760412" y="1600200"/>
            <a:ext cx="106680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Colonies and foreign plantations are likewise of great advantage, for they supply us with raw materials and provide markets for our finished goods. Thus, by prudent governance, careful regulation of trade, and the strengthening of navigation and shipping, the kingdom may preserve and increase its treasure, which is the sinews of war and the foundation of power.</a:t>
            </a:r>
          </a:p>
        </p:txBody>
      </p:sp>
    </p:spTree>
    <p:extLst>
      <p:ext uri="{BB962C8B-B14F-4D97-AF65-F5344CB8AC3E}">
        <p14:creationId xmlns:p14="http://schemas.microsoft.com/office/powerpoint/2010/main" val="3009626132"/>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31724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295400"/>
            <a:ext cx="9982200" cy="501675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specific economic policy Thomas Mun advocates in this excerpt.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Explain how Mun links economic policy to state power and military strength.</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Explain how this document reflects broader mercantilist principles used by European rulers between 1450 and 1750.</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Explain ONE way economic competition described by Mun could contribute to rivalry or conflict between European states.</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Antonio Vázquez De Espinosa, Account Of American Silver (1620s)</a:t>
            </a:r>
            <a:br>
              <a:rPr lang="en-US" sz="2400" kern="100" cap="none" dirty="0">
                <a:effectLst/>
                <a:latin typeface="Arial" panose="020B0604020202020204" pitchFamily="34" charset="0"/>
                <a:ea typeface="Aptos" panose="020B0004020202020204" pitchFamily="34" charset="0"/>
              </a:rPr>
            </a:br>
            <a:r>
              <a:rPr lang="en-US" sz="2400" kern="100" cap="none" dirty="0">
                <a:effectLst/>
                <a:latin typeface="Arial" panose="020B0604020202020204" pitchFamily="34" charset="0"/>
                <a:ea typeface="Aptos" panose="020B0004020202020204" pitchFamily="34" charset="0"/>
              </a:rPr>
              <a:t>Full Text: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Https://Sourcebooks.Fordham.Edu/Mod/1620silver.Asp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905000"/>
            <a:ext cx="102108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From the rich mines of Potosí in Peru and from many other provinces of the Indies, there is drawn each year a most abundant quantity of silver, beyond what was ever known in former ages. The labor of countless workers in these high mountains produces great bars and coins, which are sent down to the ports and transported across the ocean to Spain.</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22BF4CB-60BC-1EA0-5825-34AD343BA9E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D880F37-D1F9-36C8-D0C1-8937F6FBC5A9}"/>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Antonio Vázquez De Espinosa, Account Of American Silver (1620s)</a:t>
            </a:r>
            <a:br>
              <a:rPr lang="en-US" sz="2400" kern="100" cap="none" dirty="0">
                <a:effectLst/>
                <a:latin typeface="Arial" panose="020B0604020202020204" pitchFamily="34" charset="0"/>
                <a:ea typeface="Aptos" panose="020B0004020202020204" pitchFamily="34" charset="0"/>
              </a:rPr>
            </a:br>
            <a:r>
              <a:rPr lang="en-US" sz="2400" kern="100" cap="none" dirty="0">
                <a:effectLst/>
                <a:latin typeface="Arial" panose="020B0604020202020204" pitchFamily="34" charset="0"/>
                <a:ea typeface="Aptos" panose="020B0004020202020204" pitchFamily="34" charset="0"/>
              </a:rPr>
              <a:t>Full Text: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Https://Sourcebooks.Fordham.Edu/Mod/1620silver.Asp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12E87A6A-C356-8A0F-9E67-4BDEB1270A05}"/>
              </a:ext>
            </a:extLst>
          </p:cNvPr>
          <p:cNvSpPr txBox="1"/>
          <p:nvPr/>
        </p:nvSpPr>
        <p:spPr>
          <a:xfrm>
            <a:off x="989012" y="1905000"/>
            <a:ext cx="102108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From Spain this silver is dispersed throughout all Christendom and beyond. Much of it passes into the hands of merchants who trade with the kingdoms of Italy, France, Flanders, and Germany. Yet a very great portion continues onward by trade to the East Indies and to China, for in those lands silver is held in highest esteem and is the principal means of exchange. Thus, by commerce, the silver of the Indies circles the globe, purchasing spices, silks, porcelain, and other rich commodities which are brought back into Europe.</a:t>
            </a:r>
          </a:p>
        </p:txBody>
      </p:sp>
    </p:spTree>
    <p:extLst>
      <p:ext uri="{BB962C8B-B14F-4D97-AF65-F5344CB8AC3E}">
        <p14:creationId xmlns:p14="http://schemas.microsoft.com/office/powerpoint/2010/main" val="1703152142"/>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36CFAC0-97F6-E1D8-0DD2-EEE989C85C0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D4F9BCC-D5E3-EE81-86D5-54918AF96DD1}"/>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Antonio Vázquez De Espinosa, Account Of American Silver (1620s)</a:t>
            </a:r>
            <a:br>
              <a:rPr lang="en-US" sz="2400" kern="100" cap="none" dirty="0">
                <a:effectLst/>
                <a:latin typeface="Arial" panose="020B0604020202020204" pitchFamily="34" charset="0"/>
                <a:ea typeface="Aptos" panose="020B0004020202020204" pitchFamily="34" charset="0"/>
              </a:rPr>
            </a:br>
            <a:r>
              <a:rPr lang="en-US" sz="2400" kern="100" cap="none" dirty="0">
                <a:effectLst/>
                <a:latin typeface="Arial" panose="020B0604020202020204" pitchFamily="34" charset="0"/>
                <a:ea typeface="Aptos" panose="020B0004020202020204" pitchFamily="34" charset="0"/>
              </a:rPr>
              <a:t>Full Text: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Https://Sourcebooks.Fordham.Edu/Mod/1620silver.Asp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9299076B-5354-D19D-8DFA-58A03DAAC0CF}"/>
              </a:ext>
            </a:extLst>
          </p:cNvPr>
          <p:cNvSpPr txBox="1"/>
          <p:nvPr/>
        </p:nvSpPr>
        <p:spPr>
          <a:xfrm>
            <a:off x="989012" y="1905000"/>
            <a:ext cx="102108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this manner, the mines of the New World sustain not only the Crown of Spain but many kingdoms and peoples, for the silver passes from nation to nation in exchange for goods and merchandise. The commerce that arises from these mines supports fleets, merchants, and laborers across the seas, binding distant regions together through trade and navigation.</a:t>
            </a:r>
          </a:p>
        </p:txBody>
      </p:sp>
    </p:spTree>
    <p:extLst>
      <p:ext uri="{BB962C8B-B14F-4D97-AF65-F5344CB8AC3E}">
        <p14:creationId xmlns:p14="http://schemas.microsoft.com/office/powerpoint/2010/main" val="3434479095"/>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4031873"/>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way the excerpt describes the global impact of American silver.</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the silver trade represents a change in global exchange networks between 1450 and 1750.</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continuity in Afro-Eurasian trade that continued despite the influx of American silver.</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the silver trade strengthened the power of European maritime states.</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381000"/>
            <a:ext cx="10668000" cy="807720"/>
          </a:xfrm>
        </p:spPr>
        <p:txBody>
          <a:bodyPr>
            <a:normAutofit/>
          </a:bodyPr>
          <a:lstStyle/>
          <a:p>
            <a:r>
              <a:rPr lang="en-US" sz="2800" dirty="0"/>
              <a:t>Mercantilist System</a:t>
            </a:r>
          </a:p>
        </p:txBody>
      </p:sp>
      <p:graphicFrame>
        <p:nvGraphicFramePr>
          <p:cNvPr id="3" name="Table 2">
            <a:extLst>
              <a:ext uri="{FF2B5EF4-FFF2-40B4-BE49-F238E27FC236}">
                <a16:creationId xmlns:a16="http://schemas.microsoft.com/office/drawing/2014/main" id="{20C758CB-4EE2-B470-5DA1-9667DC08B4FB}"/>
              </a:ext>
            </a:extLst>
          </p:cNvPr>
          <p:cNvGraphicFramePr>
            <a:graphicFrameLocks noGrp="1"/>
          </p:cNvGraphicFramePr>
          <p:nvPr>
            <p:extLst>
              <p:ext uri="{D42A27DB-BD31-4B8C-83A1-F6EECF244321}">
                <p14:modId xmlns:p14="http://schemas.microsoft.com/office/powerpoint/2010/main" val="3953795859"/>
              </p:ext>
            </p:extLst>
          </p:nvPr>
        </p:nvGraphicFramePr>
        <p:xfrm>
          <a:off x="1217612" y="1935480"/>
          <a:ext cx="9753600" cy="2987040"/>
        </p:xfrm>
        <a:graphic>
          <a:graphicData uri="http://schemas.openxmlformats.org/drawingml/2006/table">
            <a:tbl>
              <a:tblPr firstRow="1" firstCol="1" bandRow="1">
                <a:tableStyleId>{3B4B98B0-60AC-42C2-AFA5-B58CD77FA1E5}</a:tableStyleId>
              </a:tblPr>
              <a:tblGrid>
                <a:gridCol w="3019715">
                  <a:extLst>
                    <a:ext uri="{9D8B030D-6E8A-4147-A177-3AD203B41FA5}">
                      <a16:colId xmlns:a16="http://schemas.microsoft.com/office/drawing/2014/main" val="1996651831"/>
                    </a:ext>
                  </a:extLst>
                </a:gridCol>
                <a:gridCol w="3035320">
                  <a:extLst>
                    <a:ext uri="{9D8B030D-6E8A-4147-A177-3AD203B41FA5}">
                      <a16:colId xmlns:a16="http://schemas.microsoft.com/office/drawing/2014/main" val="2294673889"/>
                    </a:ext>
                  </a:extLst>
                </a:gridCol>
                <a:gridCol w="3698565">
                  <a:extLst>
                    <a:ext uri="{9D8B030D-6E8A-4147-A177-3AD203B41FA5}">
                      <a16:colId xmlns:a16="http://schemas.microsoft.com/office/drawing/2014/main" val="532754362"/>
                    </a:ext>
                  </a:extLst>
                </a:gridCol>
              </a:tblGrid>
              <a:tr h="0">
                <a:tc>
                  <a:txBody>
                    <a:bodyPr/>
                    <a:lstStyle/>
                    <a:p>
                      <a:pPr marL="0" marR="0">
                        <a:buNone/>
                      </a:pPr>
                      <a:r>
                        <a:rPr lang="en-US" sz="2800" kern="100">
                          <a:effectLst/>
                        </a:rPr>
                        <a:t>Policy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Purpose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26885637"/>
                  </a:ext>
                </a:extLst>
              </a:tr>
              <a:tr h="0">
                <a:tc>
                  <a:txBody>
                    <a:bodyPr/>
                    <a:lstStyle/>
                    <a:p>
                      <a:pPr marL="0" marR="0">
                        <a:buNone/>
                      </a:pPr>
                      <a:r>
                        <a:rPr lang="en-US" sz="2800" b="0" kern="100" dirty="0">
                          <a:effectLst/>
                        </a:rPr>
                        <a:t>High tariffs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Limit imports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Protect domestic industry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078088784"/>
                  </a:ext>
                </a:extLst>
              </a:tr>
              <a:tr h="0">
                <a:tc>
                  <a:txBody>
                    <a:bodyPr/>
                    <a:lstStyle/>
                    <a:p>
                      <a:pPr marL="0" marR="0">
                        <a:buNone/>
                      </a:pPr>
                      <a:r>
                        <a:rPr lang="en-US" sz="2800" b="0" kern="100" dirty="0">
                          <a:effectLst/>
                        </a:rPr>
                        <a:t>Colonial control</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Secure raw materials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Increase exports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099277963"/>
                  </a:ext>
                </a:extLst>
              </a:tr>
              <a:tr h="0">
                <a:tc>
                  <a:txBody>
                    <a:bodyPr/>
                    <a:lstStyle/>
                    <a:p>
                      <a:pPr marL="0" marR="0">
                        <a:buNone/>
                      </a:pPr>
                      <a:r>
                        <a:rPr lang="en-US" sz="2800" b="0" kern="100" dirty="0">
                          <a:effectLst/>
                        </a:rPr>
                        <a:t>Chartered companies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Expand overseas trade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Strengthen state competition</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50508248"/>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Atlantic Trading System (Triangular Trade)</a:t>
            </a:r>
          </a:p>
        </p:txBody>
      </p:sp>
      <p:graphicFrame>
        <p:nvGraphicFramePr>
          <p:cNvPr id="3" name="Table 2">
            <a:extLst>
              <a:ext uri="{FF2B5EF4-FFF2-40B4-BE49-F238E27FC236}">
                <a16:creationId xmlns:a16="http://schemas.microsoft.com/office/drawing/2014/main" id="{DE2FD05A-C8C2-1D7C-4631-9217FB54C714}"/>
              </a:ext>
            </a:extLst>
          </p:cNvPr>
          <p:cNvGraphicFramePr>
            <a:graphicFrameLocks noGrp="1"/>
          </p:cNvGraphicFramePr>
          <p:nvPr>
            <p:extLst>
              <p:ext uri="{D42A27DB-BD31-4B8C-83A1-F6EECF244321}">
                <p14:modId xmlns:p14="http://schemas.microsoft.com/office/powerpoint/2010/main" val="4161138585"/>
              </p:ext>
            </p:extLst>
          </p:nvPr>
        </p:nvGraphicFramePr>
        <p:xfrm>
          <a:off x="1217612" y="2575560"/>
          <a:ext cx="9753600" cy="1706880"/>
        </p:xfrm>
        <a:graphic>
          <a:graphicData uri="http://schemas.openxmlformats.org/drawingml/2006/table">
            <a:tbl>
              <a:tblPr firstRow="1" firstCol="1" bandRow="1">
                <a:tableStyleId>{3B4B98B0-60AC-42C2-AFA5-B58CD77FA1E5}</a:tableStyleId>
              </a:tblPr>
              <a:tblGrid>
                <a:gridCol w="2190659">
                  <a:extLst>
                    <a:ext uri="{9D8B030D-6E8A-4147-A177-3AD203B41FA5}">
                      <a16:colId xmlns:a16="http://schemas.microsoft.com/office/drawing/2014/main" val="3619175703"/>
                    </a:ext>
                  </a:extLst>
                </a:gridCol>
                <a:gridCol w="4221358">
                  <a:extLst>
                    <a:ext uri="{9D8B030D-6E8A-4147-A177-3AD203B41FA5}">
                      <a16:colId xmlns:a16="http://schemas.microsoft.com/office/drawing/2014/main" val="4242223018"/>
                    </a:ext>
                  </a:extLst>
                </a:gridCol>
                <a:gridCol w="3341583">
                  <a:extLst>
                    <a:ext uri="{9D8B030D-6E8A-4147-A177-3AD203B41FA5}">
                      <a16:colId xmlns:a16="http://schemas.microsoft.com/office/drawing/2014/main" val="2668490287"/>
                    </a:ext>
                  </a:extLst>
                </a:gridCol>
              </a:tblGrid>
              <a:tr h="0">
                <a:tc>
                  <a:txBody>
                    <a:bodyPr/>
                    <a:lstStyle/>
                    <a:p>
                      <a:pPr marL="0" marR="0">
                        <a:buNone/>
                      </a:pPr>
                      <a:r>
                        <a:rPr lang="en-US" sz="2800" kern="100">
                          <a:effectLst/>
                        </a:rPr>
                        <a:t>Region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Exports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Imports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30306983"/>
                  </a:ext>
                </a:extLst>
              </a:tr>
              <a:tr h="0">
                <a:tc>
                  <a:txBody>
                    <a:bodyPr/>
                    <a:lstStyle/>
                    <a:p>
                      <a:pPr marL="0" marR="0">
                        <a:buNone/>
                      </a:pPr>
                      <a:r>
                        <a:rPr lang="en-US" sz="2800" b="0" kern="100" dirty="0">
                          <a:effectLst/>
                        </a:rPr>
                        <a:t>Europe</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Manufactured goods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Sugar, tobacco</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532317206"/>
                  </a:ext>
                </a:extLst>
              </a:tr>
              <a:tr h="0">
                <a:tc>
                  <a:txBody>
                    <a:bodyPr/>
                    <a:lstStyle/>
                    <a:p>
                      <a:pPr marL="0" marR="0">
                        <a:buNone/>
                      </a:pPr>
                      <a:r>
                        <a:rPr lang="en-US" sz="2800" b="0" kern="100" dirty="0">
                          <a:effectLst/>
                        </a:rPr>
                        <a:t>Africa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Enslaved persons</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European goods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74871855"/>
                  </a:ext>
                </a:extLst>
              </a:tr>
              <a:tr h="0">
                <a:tc>
                  <a:txBody>
                    <a:bodyPr/>
                    <a:lstStyle/>
                    <a:p>
                      <a:pPr marL="0" marR="0">
                        <a:buNone/>
                      </a:pPr>
                      <a:r>
                        <a:rPr lang="en-US" sz="2800" b="0" kern="100" dirty="0">
                          <a:effectLst/>
                        </a:rPr>
                        <a:t>Americas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Sugar, silver, tobacco</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Enslaved labor</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12237046"/>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DE72E-CAD7-C3C5-8F6E-F9CE367A1C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85BA4-3920-DD8B-AC2C-28B1268EB626}"/>
              </a:ext>
            </a:extLst>
          </p:cNvPr>
          <p:cNvSpPr>
            <a:spLocks noGrp="1"/>
          </p:cNvSpPr>
          <p:nvPr>
            <p:ph type="title"/>
          </p:nvPr>
        </p:nvSpPr>
        <p:spPr>
          <a:xfrm>
            <a:off x="760412" y="381000"/>
            <a:ext cx="10668000" cy="609600"/>
          </a:xfrm>
        </p:spPr>
        <p:txBody>
          <a:bodyPr>
            <a:normAutofit/>
          </a:bodyPr>
          <a:lstStyle/>
          <a:p>
            <a:r>
              <a:rPr lang="en-US" sz="2800" dirty="0"/>
              <a:t>Global Silver Flow</a:t>
            </a:r>
          </a:p>
        </p:txBody>
      </p:sp>
      <p:graphicFrame>
        <p:nvGraphicFramePr>
          <p:cNvPr id="4" name="Table 3">
            <a:extLst>
              <a:ext uri="{FF2B5EF4-FFF2-40B4-BE49-F238E27FC236}">
                <a16:creationId xmlns:a16="http://schemas.microsoft.com/office/drawing/2014/main" id="{7AE9E3A6-F833-E47F-1832-EEB11E28494D}"/>
              </a:ext>
            </a:extLst>
          </p:cNvPr>
          <p:cNvGraphicFramePr>
            <a:graphicFrameLocks noGrp="1"/>
          </p:cNvGraphicFramePr>
          <p:nvPr>
            <p:extLst>
              <p:ext uri="{D42A27DB-BD31-4B8C-83A1-F6EECF244321}">
                <p14:modId xmlns:p14="http://schemas.microsoft.com/office/powerpoint/2010/main" val="1409345939"/>
              </p:ext>
            </p:extLst>
          </p:nvPr>
        </p:nvGraphicFramePr>
        <p:xfrm>
          <a:off x="1217612" y="1935480"/>
          <a:ext cx="9753599" cy="2560320"/>
        </p:xfrm>
        <a:graphic>
          <a:graphicData uri="http://schemas.openxmlformats.org/drawingml/2006/table">
            <a:tbl>
              <a:tblPr firstRow="1" firstCol="1" bandRow="1">
                <a:tableStyleId>{3B4B98B0-60AC-42C2-AFA5-B58CD77FA1E5}</a:tableStyleId>
              </a:tblPr>
              <a:tblGrid>
                <a:gridCol w="3173821">
                  <a:extLst>
                    <a:ext uri="{9D8B030D-6E8A-4147-A177-3AD203B41FA5}">
                      <a16:colId xmlns:a16="http://schemas.microsoft.com/office/drawing/2014/main" val="3685011295"/>
                    </a:ext>
                  </a:extLst>
                </a:gridCol>
                <a:gridCol w="2965094">
                  <a:extLst>
                    <a:ext uri="{9D8B030D-6E8A-4147-A177-3AD203B41FA5}">
                      <a16:colId xmlns:a16="http://schemas.microsoft.com/office/drawing/2014/main" val="605965757"/>
                    </a:ext>
                  </a:extLst>
                </a:gridCol>
                <a:gridCol w="3614684">
                  <a:extLst>
                    <a:ext uri="{9D8B030D-6E8A-4147-A177-3AD203B41FA5}">
                      <a16:colId xmlns:a16="http://schemas.microsoft.com/office/drawing/2014/main" val="3796125532"/>
                    </a:ext>
                  </a:extLst>
                </a:gridCol>
              </a:tblGrid>
              <a:tr h="0">
                <a:tc>
                  <a:txBody>
                    <a:bodyPr/>
                    <a:lstStyle/>
                    <a:p>
                      <a:pPr marL="0" marR="0">
                        <a:buNone/>
                      </a:pPr>
                      <a:r>
                        <a:rPr lang="en-US" sz="2800" kern="100">
                          <a:effectLst/>
                        </a:rPr>
                        <a:t>Origin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Destination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Purpose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045382717"/>
                  </a:ext>
                </a:extLst>
              </a:tr>
              <a:tr h="0">
                <a:tc>
                  <a:txBody>
                    <a:bodyPr/>
                    <a:lstStyle/>
                    <a:p>
                      <a:pPr marL="0" marR="0">
                        <a:buNone/>
                      </a:pPr>
                      <a:r>
                        <a:rPr lang="en-US" sz="2800" b="0" kern="100" dirty="0">
                          <a:effectLst/>
                        </a:rPr>
                        <a:t>Spanish Americas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Spain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Royal revenue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718483882"/>
                  </a:ext>
                </a:extLst>
              </a:tr>
              <a:tr h="0">
                <a:tc>
                  <a:txBody>
                    <a:bodyPr/>
                    <a:lstStyle/>
                    <a:p>
                      <a:pPr marL="0" marR="0">
                        <a:buNone/>
                      </a:pPr>
                      <a:r>
                        <a:rPr lang="en-US" sz="2800" b="0" kern="100" dirty="0">
                          <a:effectLst/>
                        </a:rPr>
                        <a:t>Spain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China</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Purchase Asian goods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163924862"/>
                  </a:ext>
                </a:extLst>
              </a:tr>
              <a:tr h="0">
                <a:tc>
                  <a:txBody>
                    <a:bodyPr/>
                    <a:lstStyle/>
                    <a:p>
                      <a:pPr marL="0" marR="0">
                        <a:buNone/>
                      </a:pPr>
                      <a:r>
                        <a:rPr lang="en-US" sz="2800" b="0" kern="100" dirty="0">
                          <a:effectLst/>
                        </a:rPr>
                        <a:t>China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Europe (via trade)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Silk, porcelain</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636542097"/>
                  </a:ext>
                </a:extLst>
              </a:tr>
            </a:tbl>
          </a:graphicData>
        </a:graphic>
      </p:graphicFrame>
    </p:spTree>
    <p:extLst>
      <p:ext uri="{BB962C8B-B14F-4D97-AF65-F5344CB8AC3E}">
        <p14:creationId xmlns:p14="http://schemas.microsoft.com/office/powerpoint/2010/main" val="3053834790"/>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5262979"/>
          </a:xfrm>
          <a:prstGeom prst="rect">
            <a:avLst/>
          </a:prstGeom>
          <a:ln/>
          <a:effectLst>
            <a:outerShdw blurRad="63500" sx="102000" sy="102000" algn="ct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Expansion of transoceanic trade networks.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Rise of chartered monopoly companies.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Massive increase in coerced labor in the Atlantic world.</a:t>
            </a:r>
          </a:p>
          <a:p>
            <a:pPr marL="0" marR="0">
              <a:buNone/>
            </a:pPr>
            <a:r>
              <a:rPr lang="en-US" sz="2800" b="1" kern="100" dirty="0">
                <a:effectLst/>
                <a:latin typeface="Arial" panose="020B0604020202020204" pitchFamily="34" charset="0"/>
                <a:ea typeface="Aptos" panose="020B0004020202020204" pitchFamily="34" charset="0"/>
              </a:rPr>
              <a:t>Continuities: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Ongoing importance of regional trade networks in Asia.</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Continued reliance on peasant and artisan labor.</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European states used government-sponsored companies to control trade, while Asian empires often relied on existing merchant networks and tribute systems.</a:t>
            </a:r>
          </a:p>
        </p:txBody>
      </p:sp>
    </p:spTree>
    <p:extLst>
      <p:ext uri="{BB962C8B-B14F-4D97-AF65-F5344CB8AC3E}">
        <p14:creationId xmlns:p14="http://schemas.microsoft.com/office/powerpoint/2010/main" val="1154885745"/>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371600"/>
            <a:ext cx="108204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mercantilism helped European rulers strengthen state power.</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joint-stock companies supported imperial expansion.</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how silver and the Atlantic trading system reshaped global trade.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continuities and changes in global trade networks from 1450–1750.</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52431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Mercantilism linked economic policy to state power.</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Joint-stock companies helped finance imperial expansion.</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Atlantic system connected Europe, Africa, and the Americas.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Silver created a truly global trade network linking the Americas to China.</a:t>
            </a:r>
          </a:p>
          <a:p>
            <a:pPr marL="342900" marR="0" lvl="0" indent="-342900">
              <a:buSzPts val="1000"/>
              <a:buFont typeface="Symbol" panose="05050102010706020507" pitchFamily="18" charset="2"/>
              <a:buChar char=""/>
              <a:tabLst>
                <a:tab pos="457200" algn="l"/>
              </a:tabLst>
            </a:pPr>
            <a:r>
              <a:rPr lang="en-US" sz="3200" dirty="0">
                <a:effectLst/>
                <a:latin typeface="Arial" panose="020B0604020202020204" pitchFamily="34" charset="0"/>
                <a:ea typeface="Aptos" panose="020B0004020202020204" pitchFamily="34" charset="0"/>
              </a:rPr>
              <a:t>Older trade systems continued alongside new transoceanic routes.</a:t>
            </a:r>
            <a:endParaRPr lang="en-US" sz="32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DBQ-Style Reflection</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970318"/>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Using the two documents provided (Thomas Mun and Vázquez de Espinosa), develop a well-organized essay that responds to the following prompt:</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Evaluate the extent to which economic strategies strengthened European states and transformed global trade networks in the period from 1450 to 1750.</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European maritime empires expanded across the Atlantic and into the Indian Ocean. Rulers used economic policies such as mercantilism to gain wealth and power. Governments chartered joint-stock companies to control trade and compete with rival states. At the same time, global trade networks expanded dramatically, especially through the Atlantic slave trade and the global circulation of silver. However, older regional trade systems in Africa and Asia continued to operate alongside these new connections.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026086"/>
            <a:ext cx="10820400" cy="5262979"/>
          </a:xfrm>
          <a:prstGeom prst="rect">
            <a:avLst/>
          </a:prstGeom>
          <a:noFill/>
          <a:ln>
            <a:solidFill>
              <a:schemeClr val="bg2"/>
            </a:solidFill>
          </a:ln>
        </p:spPr>
        <p:txBody>
          <a:bodyPr wrap="square">
            <a:spAutoFit/>
          </a:bodyPr>
          <a:lstStyle/>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Mercantilism</a:t>
            </a:r>
            <a:r>
              <a:rPr lang="en-US" sz="2800" kern="100" dirty="0">
                <a:effectLst/>
                <a:latin typeface="Arial" panose="020B0604020202020204" pitchFamily="34" charset="0"/>
                <a:ea typeface="Aptos" panose="020B0004020202020204" pitchFamily="34" charset="0"/>
              </a:rPr>
              <a:t> – An economic policy where governments try to increase national wealth by exporting more goods than they import and controlling trade.</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Joint-stock company</a:t>
            </a:r>
            <a:r>
              <a:rPr lang="en-US" sz="2800" kern="100" dirty="0">
                <a:effectLst/>
                <a:latin typeface="Arial" panose="020B0604020202020204" pitchFamily="34" charset="0"/>
                <a:ea typeface="Aptos" panose="020B0004020202020204" pitchFamily="34" charset="0"/>
              </a:rPr>
              <a:t> – A business owned by investors who buy shares and share profits and risks.</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Atlantic trading system</a:t>
            </a:r>
            <a:r>
              <a:rPr lang="en-US" sz="2800" kern="100" dirty="0">
                <a:effectLst/>
                <a:latin typeface="Arial" panose="020B0604020202020204" pitchFamily="34" charset="0"/>
                <a:ea typeface="Aptos" panose="020B0004020202020204" pitchFamily="34" charset="0"/>
              </a:rPr>
              <a:t> – Trade network connecting Europe, Africa, and the Americas that included goods and enslaved people.</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Silver flow</a:t>
            </a:r>
            <a:r>
              <a:rPr lang="en-US" sz="2800" kern="100" dirty="0">
                <a:effectLst/>
                <a:latin typeface="Arial" panose="020B0604020202020204" pitchFamily="34" charset="0"/>
                <a:ea typeface="Aptos" panose="020B0004020202020204" pitchFamily="34" charset="0"/>
              </a:rPr>
              <a:t> – Large movement of silver from the Americas to Europe and Asia, especially China.</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Chartered monopoly</a:t>
            </a:r>
            <a:r>
              <a:rPr lang="en-US" sz="2800" kern="100" dirty="0">
                <a:effectLst/>
                <a:latin typeface="Arial" panose="020B0604020202020204" pitchFamily="34" charset="0"/>
                <a:ea typeface="Aptos" panose="020B0004020202020204" pitchFamily="34" charset="0"/>
              </a:rPr>
              <a:t> – Exclusive trading rights granted by a government to a company.</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During the early modern period, European rulers believed that national strength depended on wealth, especially gold and silver. To increase wealth, governments adopted mercantilist policies. They encouraged exports, limited imports, and claimed colonies as sources of raw materials. Colonies were expected to benefit the mother country economically.</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Joint-stock companies became key tools of empire. The Dutch East India Company (VOC) and British East India Company received government charters granting them monopoly trading rights. These companies built forts, negotiated treaties, and even maintained armies. Economic competition often led to conflict between European states.</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295400"/>
            <a:ext cx="10820400" cy="5266064"/>
          </a:xfrm>
        </p:spPr>
        <p:txBody>
          <a:bodyPr>
            <a:normAutofit/>
          </a:bodyPr>
          <a:lstStyle/>
          <a:p>
            <a:pPr marL="45720" lvl="0" indent="0">
              <a:lnSpc>
                <a:spcPct val="110000"/>
              </a:lnSpc>
              <a:buNone/>
            </a:pPr>
            <a:r>
              <a:rPr lang="en-US" sz="2800" dirty="0"/>
              <a:t>At the same time, global exchange networks expanded. The Atlantic system connected Europe, Africa, and the Americas through trade in sugar, tobacco, silver, and enslaved Africans. Silver from Spanish colonies traveled to Europe and then to China, where demand for silver was high. Despite these changes, traditional trade networks in the Indian Ocean and within Asia continued to flourish.</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Thomas Mun, </a:t>
            </a:r>
            <a:r>
              <a:rPr lang="en-US" sz="2000" b="1" i="1" kern="100" cap="none" dirty="0">
                <a:effectLst/>
                <a:latin typeface="Arial" panose="020B0604020202020204" pitchFamily="34" charset="0"/>
                <a:ea typeface="Aptos" panose="020B0004020202020204" pitchFamily="34" charset="0"/>
              </a:rPr>
              <a:t>England’s Treasure By </a:t>
            </a:r>
            <a:r>
              <a:rPr lang="en-US" sz="2000" b="1" i="1" kern="100" cap="none" dirty="0" err="1">
                <a:effectLst/>
                <a:latin typeface="Arial" panose="020B0604020202020204" pitchFamily="34" charset="0"/>
                <a:ea typeface="Aptos" panose="020B0004020202020204" pitchFamily="34" charset="0"/>
              </a:rPr>
              <a:t>Forraign</a:t>
            </a:r>
            <a:r>
              <a:rPr lang="en-US" sz="2000" b="1" i="1" kern="100" cap="none" dirty="0">
                <a:effectLst/>
                <a:latin typeface="Arial" panose="020B0604020202020204" pitchFamily="34" charset="0"/>
                <a:ea typeface="Aptos" panose="020B0004020202020204" pitchFamily="34" charset="0"/>
              </a:rPr>
              <a:t> Trade</a:t>
            </a:r>
            <a:r>
              <a:rPr lang="en-US" sz="2000" b="1" kern="100" cap="none" dirty="0">
                <a:effectLst/>
                <a:latin typeface="Arial" panose="020B0604020202020204" pitchFamily="34" charset="0"/>
                <a:ea typeface="Aptos" panose="020B0004020202020204" pitchFamily="34" charset="0"/>
              </a:rPr>
              <a:t> (1664)</a:t>
            </a:r>
            <a:br>
              <a:rPr lang="en-US" sz="2000" kern="100" cap="none" dirty="0">
                <a:effectLst/>
                <a:latin typeface="Arial" panose="020B0604020202020204" pitchFamily="34" charset="0"/>
                <a:ea typeface="Aptos" panose="020B0004020202020204" pitchFamily="34" charset="0"/>
              </a:rPr>
            </a:br>
            <a:r>
              <a:rPr lang="en-US" sz="2000" kern="100" cap="none" dirty="0">
                <a:effectLst/>
                <a:latin typeface="Arial" panose="020B0604020202020204" pitchFamily="34" charset="0"/>
                <a:ea typeface="Aptos" panose="020B0004020202020204" pitchFamily="34" charset="0"/>
              </a:rPr>
              <a:t>Full Text: </a:t>
            </a:r>
            <a:r>
              <a:rPr lang="en-US" sz="2000" u="sng" kern="100" cap="none" dirty="0">
                <a:solidFill>
                  <a:srgbClr val="0563C1"/>
                </a:solidFill>
                <a:effectLst/>
                <a:latin typeface="Arial" panose="020B0604020202020204" pitchFamily="34" charset="0"/>
                <a:ea typeface="Aptos" panose="020B0004020202020204" pitchFamily="34" charset="0"/>
                <a:hlinkClick r:id="rId3"/>
              </a:rPr>
              <a:t>Https://Sourcebooks.Fordham.Edu/Mod/Mun-trade.Asp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ordinary means therefore to increase our wealth and treasure is by </a:t>
            </a:r>
            <a:r>
              <a:rPr lang="en-US" sz="2800" kern="100" dirty="0" err="1">
                <a:effectLst/>
                <a:latin typeface="Arial" panose="020B0604020202020204" pitchFamily="34" charset="0"/>
                <a:ea typeface="Aptos" panose="020B0004020202020204" pitchFamily="34" charset="0"/>
              </a:rPr>
              <a:t>Forraign</a:t>
            </a:r>
            <a:r>
              <a:rPr lang="en-US" sz="2800" kern="100" dirty="0">
                <a:effectLst/>
                <a:latin typeface="Arial" panose="020B0604020202020204" pitchFamily="34" charset="0"/>
                <a:ea typeface="Aptos" panose="020B0004020202020204" pitchFamily="34" charset="0"/>
              </a:rPr>
              <a:t> Trade, wherein we must ever observe this rule; to sell more to strangers yearly than we consume of theirs in value. For if we consume more of their goods than we export of ours, the overplus must needs be paid in treasure, and so our wealth will diminish. But if we sell more than we buy, the surplus must be returned to us in treasure; and so we shall grow rich both in stock and coin.</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EE33D18-29FB-67D9-375E-6BAC0CA4102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274C201-7B02-B84C-C4F0-57F74DD913A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Thomas Mun, </a:t>
            </a:r>
            <a:r>
              <a:rPr lang="en-US" sz="2000" b="1" i="1" kern="100" cap="none" dirty="0">
                <a:effectLst/>
                <a:latin typeface="Arial" panose="020B0604020202020204" pitchFamily="34" charset="0"/>
                <a:ea typeface="Aptos" panose="020B0004020202020204" pitchFamily="34" charset="0"/>
              </a:rPr>
              <a:t>England’s Treasure By </a:t>
            </a:r>
            <a:r>
              <a:rPr lang="en-US" sz="2000" b="1" i="1" kern="100" cap="none" dirty="0" err="1">
                <a:effectLst/>
                <a:latin typeface="Arial" panose="020B0604020202020204" pitchFamily="34" charset="0"/>
                <a:ea typeface="Aptos" panose="020B0004020202020204" pitchFamily="34" charset="0"/>
              </a:rPr>
              <a:t>Forraign</a:t>
            </a:r>
            <a:r>
              <a:rPr lang="en-US" sz="2000" b="1" i="1" kern="100" cap="none" dirty="0">
                <a:effectLst/>
                <a:latin typeface="Arial" panose="020B0604020202020204" pitchFamily="34" charset="0"/>
                <a:ea typeface="Aptos" panose="020B0004020202020204" pitchFamily="34" charset="0"/>
              </a:rPr>
              <a:t> Trade</a:t>
            </a:r>
            <a:r>
              <a:rPr lang="en-US" sz="2000" b="1" kern="100" cap="none" dirty="0">
                <a:effectLst/>
                <a:latin typeface="Arial" panose="020B0604020202020204" pitchFamily="34" charset="0"/>
                <a:ea typeface="Aptos" panose="020B0004020202020204" pitchFamily="34" charset="0"/>
              </a:rPr>
              <a:t> (1664)</a:t>
            </a:r>
            <a:br>
              <a:rPr lang="en-US" sz="2000" kern="100" cap="none" dirty="0">
                <a:effectLst/>
                <a:latin typeface="Arial" panose="020B0604020202020204" pitchFamily="34" charset="0"/>
                <a:ea typeface="Aptos" panose="020B0004020202020204" pitchFamily="34" charset="0"/>
              </a:rPr>
            </a:br>
            <a:r>
              <a:rPr lang="en-US" sz="2000" kern="100" cap="none" dirty="0">
                <a:effectLst/>
                <a:latin typeface="Arial" panose="020B0604020202020204" pitchFamily="34" charset="0"/>
                <a:ea typeface="Aptos" panose="020B0004020202020204" pitchFamily="34" charset="0"/>
              </a:rPr>
              <a:t>Full Text: </a:t>
            </a:r>
            <a:r>
              <a:rPr lang="en-US" sz="2000" u="sng" kern="100" cap="none" dirty="0">
                <a:solidFill>
                  <a:srgbClr val="0563C1"/>
                </a:solidFill>
                <a:effectLst/>
                <a:latin typeface="Arial" panose="020B0604020202020204" pitchFamily="34" charset="0"/>
                <a:ea typeface="Aptos" panose="020B0004020202020204" pitchFamily="34" charset="0"/>
                <a:hlinkClick r:id="rId3"/>
              </a:rPr>
              <a:t>Https://Sourcebooks.Fordham.Edu/Mod/Mun-trade.Asp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3A237A5E-BFCC-AE11-995B-2CF8981315AC}"/>
              </a:ext>
            </a:extLst>
          </p:cNvPr>
          <p:cNvSpPr txBox="1"/>
          <p:nvPr/>
        </p:nvSpPr>
        <p:spPr>
          <a:xfrm>
            <a:off x="760412" y="1600200"/>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This favorable balance of trade is not left to chance but must be maintained by the care and wisdom of the State. It is necessary that we encourage the exportation of our own wares, especially those manufactured by the labor of our people, for thereby our poor are set on work and the kingdom’s strength is increased. Likewise, we must be cautious of excessive importation of foreign goods which consume our treasure and hinder the growth of our own manufactures.</a:t>
            </a:r>
          </a:p>
        </p:txBody>
      </p:sp>
    </p:spTree>
    <p:extLst>
      <p:ext uri="{BB962C8B-B14F-4D97-AF65-F5344CB8AC3E}">
        <p14:creationId xmlns:p14="http://schemas.microsoft.com/office/powerpoint/2010/main" val="2280353124"/>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2036</TotalTime>
  <Words>1636</Words>
  <Application>Microsoft Office PowerPoint</Application>
  <PresentationFormat>Custom</PresentationFormat>
  <Paragraphs>137</Paragraphs>
  <Slides>22</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Abadi</vt:lpstr>
      <vt:lpstr>Arial</vt:lpstr>
      <vt:lpstr>Century Gothic</vt:lpstr>
      <vt:lpstr>Symbol</vt:lpstr>
      <vt:lpstr>World country report presentation</vt:lpstr>
      <vt:lpstr>Topic 4.5 — Maritime Empires Maintained and Developed (Parts 1 &amp; 2)</vt:lpstr>
      <vt:lpstr>Learning Objectives</vt:lpstr>
      <vt:lpstr>Overview</vt:lpstr>
      <vt:lpstr>Keywords and Phrases</vt:lpstr>
      <vt:lpstr>Background Reading</vt:lpstr>
      <vt:lpstr>Background Reading</vt:lpstr>
      <vt:lpstr>Background Reading</vt:lpstr>
      <vt:lpstr>Primary Source 1 - Thomas Mun, England’s Treasure By Forraign Trade (1664) Full Text: Https://Sourcebooks.Fordham.Edu/Mod/Mun-trade.Asp</vt:lpstr>
      <vt:lpstr>Primary Source 1 - Thomas Mun, England’s Treasure By Forraign Trade (1664) Full Text: Https://Sourcebooks.Fordham.Edu/Mod/Mun-trade.Asp</vt:lpstr>
      <vt:lpstr>Primary Source 1 - Thomas Mun, England’s Treasure By Forraign Trade (1664) Full Text: Https://Sourcebooks.Fordham.Edu/Mod/Mun-trade.Asp</vt:lpstr>
      <vt:lpstr>Guided Source Analysis</vt:lpstr>
      <vt:lpstr>Primary Source 2 — Antonio Vázquez De Espinosa, Account Of American Silver (1620s) Full Text: Https://Sourcebooks.Fordham.Edu/Mod/1620silver.Asp</vt:lpstr>
      <vt:lpstr>Primary Source 2 — Antonio Vázquez De Espinosa, Account Of American Silver (1620s) Full Text: Https://Sourcebooks.Fordham.Edu/Mod/1620silver.Asp</vt:lpstr>
      <vt:lpstr>Primary Source 2 — Antonio Vázquez De Espinosa, Account Of American Silver (1620s) Full Text: Https://Sourcebooks.Fordham.Edu/Mod/1620silver.Asp</vt:lpstr>
      <vt:lpstr>Guided Source Analysis</vt:lpstr>
      <vt:lpstr>Mercantilist System</vt:lpstr>
      <vt:lpstr>Atlantic Trading System (Triangular Trade)</vt:lpstr>
      <vt:lpstr>Global Silver Flow</vt:lpstr>
      <vt:lpstr>Change / Continuity / Comparison</vt:lpstr>
      <vt:lpstr>Key Takeaways</vt:lpstr>
      <vt:lpstr>DBQ-Style Reflection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44</cp:revision>
  <dcterms:created xsi:type="dcterms:W3CDTF">2025-09-29T06:54:32Z</dcterms:created>
  <dcterms:modified xsi:type="dcterms:W3CDTF">2026-02-11T08:04:40Z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