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ED04E84-606B-4D21-9F41-2F3470B586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FED657-E69B-4984-B7CC-96FBE6FFEE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33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9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youtube.com/watch?v=WXPBoFDqNVk" TargetMode="External"/><Relationship Id="rId4" Type="http://schemas.openxmlformats.org/officeDocument/2006/relationships/hyperlink" Target="https://www.youtube.com/watch?v=YoEgUqHOcbc" TargetMode="External"/><Relationship Id="rId3" Type="http://schemas.openxmlformats.org/officeDocument/2006/relationships/hyperlink" Target="https://www.youtube.com/watch?v=YJHGfbW55l0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Here are some helpful videos for non-mendelian genetics: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Amoeba Sisters: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https://www.youtube.com/watch?v=YJHGfbW55l0</a:t>
            </a:r>
            <a:endParaRPr lang="en-GB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Bozeman: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https://www.youtube.com/watch?v=YoEgUqHOcbc</a:t>
            </a:r>
            <a:endParaRPr lang="en-GB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Bozeman Chi-Square: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https://www.youtube.com/watch?v=WXPBoFDqNVk</a:t>
            </a:r>
            <a:endParaRPr lang="en-GB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257" name="Google Shape;2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Students should find that ¾ can roll their tongue (or 75 people out of the 100 surveyed) and ¼ cannot (25 people of the 100 surveyed)</a:t>
            </a:r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Negative numbers in the chart are fine!</a:t>
            </a:r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Since we determined the degrees of freedom for this experiment to be one, we only look at the column for 1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376" name="Google Shape;376;p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503050405090304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3" name="Google Shape;41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5400"/>
              <a:buNone/>
              <a:defRPr>
                <a:solidFill>
                  <a:srgbClr val="351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90204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 panose="020B0604020202090204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  <a:defRPr sz="2400" b="0" i="0" u="none" strike="noStrike" cap="none">
                <a:solidFill>
                  <a:schemeClr val="dk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 panose="02020503050405090304"/>
              <a:buNone/>
              <a:defRPr sz="1200" b="0" i="0" u="none" strike="noStrike" cap="none">
                <a:solidFill>
                  <a:srgbClr val="898989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sz="1000">
              <a:solidFill>
                <a:schemeClr val="dk2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5400"/>
              <a:buFont typeface="Arial" panose="020B0604020202090204"/>
              <a:buNone/>
              <a:defRPr sz="5400" b="0" i="0" u="none" strike="noStrike" cap="none">
                <a:solidFill>
                  <a:srgbClr val="4C113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9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Char char="●"/>
              <a:defRPr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Char char="○"/>
              <a:defRPr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90204"/>
              <a:buChar char="■"/>
              <a:defRPr sz="26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90204"/>
              <a:buChar char="●"/>
              <a:defRPr sz="26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9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9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9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9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9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9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" name="Google Shape;9;p1"/>
          <p:cNvSpPr txBox="1"/>
          <p:nvPr/>
        </p:nvSpPr>
        <p:spPr>
          <a:xfrm>
            <a:off x="3721190" y="6628603"/>
            <a:ext cx="1701619" cy="2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© Getting Down With Science</a:t>
            </a:r>
            <a:endParaRPr sz="800" b="0" i="0" u="none" strike="noStrike" cap="none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Multiple Genes</a:t>
            </a:r>
            <a:endParaRPr lang="en-GB"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5625"/>
            <a:ext cx="8403000" cy="1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 many cases, two or more genes are responsible in determining phenotypes.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Multiple Genes</a:t>
            </a:r>
            <a:endParaRPr lang="en-GB"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120550" y="1007375"/>
            <a:ext cx="5063100" cy="57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>
                <a:solidFill>
                  <a:srgbClr val="9900FF"/>
                </a:solidFill>
              </a:rPr>
              <a:t>Epistasis</a:t>
            </a:r>
            <a:r>
              <a:rPr lang="en-GB"/>
              <a:t>: the phenotypic expression of a gene at one locus affects a gene at another locus</a:t>
            </a:r>
            <a:endParaRPr lang="en-GB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 u="sng"/>
              <a:t>Example</a:t>
            </a:r>
            <a:r>
              <a:rPr lang="en-GB" sz="2600"/>
              <a:t>: coat color in labs and some mice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One gene codes for pigment and a second gene determines whether or not that pigment will be deposited in the hair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Multiple Genes</a:t>
            </a:r>
            <a:endParaRPr lang="en-GB"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b="1" u="sng">
                <a:solidFill>
                  <a:srgbClr val="0000FF"/>
                </a:solidFill>
              </a:rPr>
              <a:t>Polygenic inheritance</a:t>
            </a:r>
            <a:r>
              <a:rPr lang="en-GB">
                <a:solidFill>
                  <a:schemeClr val="dk1"/>
                </a:solidFill>
              </a:rPr>
              <a:t>: the effect of two or more genes acting on a single phenotype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GB" u="sng">
                <a:solidFill>
                  <a:schemeClr val="dk1"/>
                </a:solidFill>
              </a:rPr>
              <a:t>Example</a:t>
            </a:r>
            <a:r>
              <a:rPr lang="en-GB">
                <a:solidFill>
                  <a:schemeClr val="dk1"/>
                </a:solidFill>
              </a:rPr>
              <a:t>: height, human skin color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Sex Chromosomes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Sex-Linked Genes</a:t>
            </a:r>
            <a:endParaRPr lang="en-GB"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159300" y="1079423"/>
            <a:ext cx="8520600" cy="5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Thomas Hunt Morgan experimented with fruit flies and determined that specific genes can be carried on sex chromosomes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 u="sng">
                <a:solidFill>
                  <a:srgbClr val="980000"/>
                </a:solidFill>
              </a:rPr>
              <a:t>Sex-linked gene</a:t>
            </a:r>
            <a:r>
              <a:rPr lang="en-GB"/>
              <a:t>: a gene located on either the X or the Y chromosome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 b="1" u="sng">
                <a:solidFill>
                  <a:srgbClr val="0000FF"/>
                </a:solidFill>
              </a:rPr>
              <a:t>Y-linked genes</a:t>
            </a:r>
            <a:r>
              <a:rPr lang="en-GB"/>
              <a:t>: genes specifically found on the Y chromosome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Very few Y-linked genes, so very few disorders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 b="1" u="sng">
                <a:solidFill>
                  <a:srgbClr val="FF0000"/>
                </a:solidFill>
              </a:rPr>
              <a:t>X-linked genes</a:t>
            </a:r>
            <a:r>
              <a:rPr lang="en-GB"/>
              <a:t>: genes found on the X chromosome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4600"/>
              <a:t>Inheritance of X-Linked Genes</a:t>
            </a:r>
            <a:endParaRPr sz="4600"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159300" y="1003225"/>
            <a:ext cx="8520600" cy="2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Fathers can pass X-linked alleles to all of their daughters, but </a:t>
            </a:r>
            <a:r>
              <a:rPr lang="en-GB" sz="2700" b="1"/>
              <a:t>none</a:t>
            </a:r>
            <a:r>
              <a:rPr lang="en-GB" sz="2700"/>
              <a:t> of their sons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Mothers can pass X-linked alleles to </a:t>
            </a:r>
            <a:r>
              <a:rPr lang="en-GB" sz="2700" b="1"/>
              <a:t>both</a:t>
            </a:r>
            <a:r>
              <a:rPr lang="en-GB" sz="2700"/>
              <a:t> daughters and sons</a:t>
            </a:r>
            <a:endParaRPr sz="2700"/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2550325" y="4524375"/>
          <a:ext cx="2860575" cy="1737290"/>
        </p:xfrm>
        <a:graphic>
          <a:graphicData uri="http://schemas.openxmlformats.org/drawingml/2006/table">
            <a:tbl>
              <a:tblPr>
                <a:noFill/>
                <a:tableStyleId>{AED04E84-606B-4D21-9F41-2F3470B586C3}</a:tableStyleId>
              </a:tblPr>
              <a:tblGrid>
                <a:gridCol w="953525"/>
                <a:gridCol w="953525"/>
                <a:gridCol w="9535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X</a:t>
                      </a:r>
                      <a:r>
                        <a:rPr lang="en-GB" sz="2600" u="none" strike="noStrike" cap="none" baseline="30000"/>
                        <a:t>n</a:t>
                      </a:r>
                      <a:endParaRPr sz="2600" u="none" strike="noStrike" cap="none" baseline="30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50" name="Google Shape;150;p28"/>
          <p:cNvGraphicFramePr/>
          <p:nvPr/>
        </p:nvGraphicFramePr>
        <p:xfrm>
          <a:off x="5979325" y="4524375"/>
          <a:ext cx="2871075" cy="1737290"/>
        </p:xfrm>
        <a:graphic>
          <a:graphicData uri="http://schemas.openxmlformats.org/drawingml/2006/table">
            <a:tbl>
              <a:tblPr>
                <a:noFill/>
                <a:tableStyleId>{AED04E84-606B-4D21-9F41-2F3470B586C3}</a:tableStyleId>
              </a:tblPr>
              <a:tblGrid>
                <a:gridCol w="957025"/>
                <a:gridCol w="957025"/>
                <a:gridCol w="9570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X</a:t>
                      </a:r>
                      <a:r>
                        <a:rPr lang="en-GB" sz="2600" u="none" strike="noStrike" cap="none" baseline="30000"/>
                        <a:t>N</a:t>
                      </a:r>
                      <a:endParaRPr sz="2600" u="none" strike="noStrike" cap="none" baseline="30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GB" sz="2600" u="none" strike="noStrike" cap="none" baseline="3000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en-GB" sz="26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 sz="2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</a:tr>
            </a:tbl>
          </a:graphicData>
        </a:graphic>
      </p:graphicFrame>
      <p:grpSp>
        <p:nvGrpSpPr>
          <p:cNvPr id="151" name="Google Shape;151;p28"/>
          <p:cNvGrpSpPr/>
          <p:nvPr/>
        </p:nvGrpSpPr>
        <p:grpSpPr>
          <a:xfrm>
            <a:off x="2628588" y="3267850"/>
            <a:ext cx="2615400" cy="1230300"/>
            <a:chOff x="2628588" y="3267850"/>
            <a:chExt cx="2615400" cy="1230300"/>
          </a:xfrm>
        </p:grpSpPr>
        <p:sp>
          <p:nvSpPr>
            <p:cNvPr id="152" name="Google Shape;152;p28"/>
            <p:cNvSpPr txBox="1"/>
            <p:nvPr/>
          </p:nvSpPr>
          <p:spPr>
            <a:xfrm>
              <a:off x="2944638" y="3855250"/>
              <a:ext cx="1983300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90204"/>
                <a:buNone/>
              </a:pP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X</a:t>
              </a:r>
              <a:r>
                <a:rPr lang="en-GB" sz="2600" b="0" i="0" u="none" strike="noStrike" cap="none" baseline="30000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N</a:t>
              </a: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X</a:t>
              </a:r>
              <a:r>
                <a:rPr lang="en-GB" sz="2600" b="0" i="0" u="none" strike="noStrike" cap="none" baseline="30000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N</a:t>
              </a: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 x X</a:t>
              </a:r>
              <a:r>
                <a:rPr lang="en-GB" sz="2600" b="0" i="0" u="none" strike="noStrike" cap="none" baseline="30000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n</a:t>
              </a: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153" name="Google Shape;153;p28"/>
            <p:cNvSpPr txBox="1"/>
            <p:nvPr/>
          </p:nvSpPr>
          <p:spPr>
            <a:xfrm>
              <a:off x="2628588" y="3267850"/>
              <a:ext cx="26154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 panose="020B0604020202090204"/>
                <a:buNone/>
              </a:pPr>
              <a:r>
                <a:rPr lang="en-GB" sz="2800" b="0" i="0" u="none" strike="noStrike" cap="none">
                  <a:solidFill>
                    <a:srgbClr val="00000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Affected father</a:t>
              </a:r>
              <a:endParaRPr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</p:grpSp>
      <p:grpSp>
        <p:nvGrpSpPr>
          <p:cNvPr id="154" name="Google Shape;154;p28"/>
          <p:cNvGrpSpPr/>
          <p:nvPr/>
        </p:nvGrpSpPr>
        <p:grpSpPr>
          <a:xfrm>
            <a:off x="5979288" y="3267850"/>
            <a:ext cx="2772000" cy="1230300"/>
            <a:chOff x="5979288" y="3267850"/>
            <a:chExt cx="2772000" cy="1230300"/>
          </a:xfrm>
        </p:grpSpPr>
        <p:sp>
          <p:nvSpPr>
            <p:cNvPr id="155" name="Google Shape;155;p28"/>
            <p:cNvSpPr txBox="1"/>
            <p:nvPr/>
          </p:nvSpPr>
          <p:spPr>
            <a:xfrm>
              <a:off x="6373638" y="3855250"/>
              <a:ext cx="1983300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 panose="020B0604020202090204"/>
                <a:buNone/>
              </a:pP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X</a:t>
              </a:r>
              <a:r>
                <a:rPr lang="en-GB" sz="2600" b="0" i="0" u="none" strike="noStrike" cap="none" baseline="30000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N</a:t>
              </a: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X</a:t>
              </a:r>
              <a:r>
                <a:rPr lang="en-GB" sz="2600" b="0" i="0" u="none" strike="noStrike" cap="none" baseline="30000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n</a:t>
              </a: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 x  X</a:t>
              </a:r>
              <a:r>
                <a:rPr lang="en-GB" sz="2600" b="0" i="0" u="none" strike="noStrike" cap="none" baseline="30000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N</a:t>
              </a:r>
              <a:r>
                <a:rPr lang="en-GB" sz="2600" b="0" i="0" u="none" strike="noStrike" cap="none">
                  <a:solidFill>
                    <a:schemeClr val="dk1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156" name="Google Shape;156;p28"/>
            <p:cNvSpPr txBox="1"/>
            <p:nvPr/>
          </p:nvSpPr>
          <p:spPr>
            <a:xfrm>
              <a:off x="5979288" y="3267850"/>
              <a:ext cx="27720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 panose="020B0604020202090204"/>
                <a:buNone/>
              </a:pPr>
              <a:r>
                <a:rPr lang="en-GB" sz="2800" b="0" i="0" u="none" strike="noStrike" cap="none">
                  <a:solidFill>
                    <a:srgbClr val="00000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Affected mother</a:t>
              </a:r>
              <a:endParaRPr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</p:grpSp>
      <p:sp>
        <p:nvSpPr>
          <p:cNvPr id="157" name="Google Shape;157;p28"/>
          <p:cNvSpPr txBox="1"/>
          <p:nvPr/>
        </p:nvSpPr>
        <p:spPr>
          <a:xfrm>
            <a:off x="241100" y="3817025"/>
            <a:ext cx="23091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N = normal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n = affected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4600"/>
              <a:t>Inheritance of X-Linked Genes</a:t>
            </a:r>
            <a:endParaRPr sz="4600"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5206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an X-linked trait is due to a recessive allele: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Females will only express trait if they are homozygous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Because males only have one X chromosome, they will express the trait if they inherit it from their mother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They are called </a:t>
            </a:r>
            <a:r>
              <a:rPr lang="en-GB" b="1">
                <a:solidFill>
                  <a:srgbClr val="B45F06"/>
                </a:solidFill>
              </a:rPr>
              <a:t>hemizygous</a:t>
            </a:r>
            <a:r>
              <a:rPr lang="en-GB"/>
              <a:t> (since the term heterozygous does not apply)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Due to this males are much more likely to have an X-linked disorder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X-Linked Disorders</a:t>
            </a:r>
            <a:endParaRPr lang="en-GB"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>
                <a:solidFill>
                  <a:srgbClr val="073763"/>
                </a:solidFill>
              </a:rPr>
              <a:t>Duchenne muscular dystrophy</a:t>
            </a:r>
            <a:endParaRPr b="1">
              <a:solidFill>
                <a:srgbClr val="073763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Progressive weakening of muscles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>
                <a:solidFill>
                  <a:srgbClr val="990000"/>
                </a:solidFill>
              </a:rPr>
              <a:t>Hemophilia</a:t>
            </a:r>
            <a:endParaRPr b="1">
              <a:solidFill>
                <a:srgbClr val="990000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Inability to properly clot blood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>
                <a:solidFill>
                  <a:srgbClr val="B45F06"/>
                </a:solidFill>
              </a:rPr>
              <a:t>Color blindness</a:t>
            </a:r>
            <a:endParaRPr b="1">
              <a:solidFill>
                <a:srgbClr val="B45F06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Inability to correctly see colors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X-Inactivation</a:t>
            </a:r>
            <a:endParaRPr lang="en-GB"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159300" y="1079426"/>
            <a:ext cx="85206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Females inherit two X chromosomes, which is double than males!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During development, most of the X chromosome in each cell becomes inactive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The inactive X in each cell of a female condenses into a </a:t>
            </a:r>
            <a:r>
              <a:rPr lang="en-GB" b="1">
                <a:solidFill>
                  <a:srgbClr val="9900FF"/>
                </a:solidFill>
              </a:rPr>
              <a:t>Barr body</a:t>
            </a:r>
            <a:endParaRPr b="1">
              <a:solidFill>
                <a:srgbClr val="9900FF"/>
              </a:solidFill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Helps to regulate gene dosage in females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Linked Genes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Non-Mendelian Genetics</a:t>
            </a:r>
            <a:endParaRPr lang="en-GB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59300" y="1079423"/>
            <a:ext cx="8520600" cy="5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Many traits do not follow the ratios predicted by Mendel’s laws. Why?</a:t>
            </a:r>
            <a:endParaRPr lang="en-GB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Varying </a:t>
            </a:r>
            <a:r>
              <a:rPr lang="en-GB" sz="2600">
                <a:solidFill>
                  <a:srgbClr val="FF00FF"/>
                </a:solidFill>
              </a:rPr>
              <a:t>degrees of dominance</a:t>
            </a:r>
            <a:endParaRPr sz="2600">
              <a:solidFill>
                <a:srgbClr val="FF00FF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>
                <a:solidFill>
                  <a:schemeClr val="dk1"/>
                </a:solidFill>
              </a:rPr>
              <a:t>Many traits are produced through </a:t>
            </a:r>
            <a:r>
              <a:rPr lang="en-GB" sz="2600">
                <a:solidFill>
                  <a:srgbClr val="9900FF"/>
                </a:solidFill>
              </a:rPr>
              <a:t>multiple genes</a:t>
            </a:r>
            <a:r>
              <a:rPr lang="en-GB" sz="2600">
                <a:solidFill>
                  <a:schemeClr val="dk1"/>
                </a:solidFill>
              </a:rPr>
              <a:t> acting together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>
                <a:solidFill>
                  <a:schemeClr val="dk1"/>
                </a:solidFill>
              </a:rPr>
              <a:t>Some traits are determined by genes on the </a:t>
            </a:r>
            <a:r>
              <a:rPr lang="en-GB" sz="2600">
                <a:solidFill>
                  <a:srgbClr val="FF0000"/>
                </a:solidFill>
              </a:rPr>
              <a:t>sex chromosomes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Some genes are</a:t>
            </a:r>
            <a:r>
              <a:rPr lang="en-GB" sz="2600">
                <a:solidFill>
                  <a:srgbClr val="0000FF"/>
                </a:solidFill>
              </a:rPr>
              <a:t> adjacent</a:t>
            </a:r>
            <a:r>
              <a:rPr lang="en-GB" sz="2600"/>
              <a:t> or </a:t>
            </a:r>
            <a:r>
              <a:rPr lang="en-GB" sz="2600">
                <a:solidFill>
                  <a:srgbClr val="0000FF"/>
                </a:solidFill>
              </a:rPr>
              <a:t>close</a:t>
            </a:r>
            <a:r>
              <a:rPr lang="en-GB" sz="2600"/>
              <a:t> to one another on the same chromosome and will </a:t>
            </a:r>
            <a:r>
              <a:rPr lang="en-GB" sz="2600" u="sng"/>
              <a:t>segregate as a unit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Some traits are the result of </a:t>
            </a:r>
            <a:r>
              <a:rPr lang="en-GB" sz="2600">
                <a:solidFill>
                  <a:srgbClr val="1CB61C"/>
                </a:solidFill>
              </a:rPr>
              <a:t>non-nuclear inheritance</a:t>
            </a:r>
            <a:r>
              <a:rPr lang="en-GB" sz="2600"/>
              <a:t> (ie chloroplast and mitochondrial DNA)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Genetic Recombination</a:t>
            </a:r>
            <a:endParaRPr lang="en-GB"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159300" y="1079428"/>
            <a:ext cx="85206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>
                <a:solidFill>
                  <a:srgbClr val="741B47"/>
                </a:solidFill>
              </a:rPr>
              <a:t>Genetic recombination</a:t>
            </a:r>
            <a:r>
              <a:rPr lang="en-GB"/>
              <a:t>: production of offspring with a new combination of genes from parents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rgbClr val="0000FF"/>
                </a:solidFill>
              </a:rPr>
              <a:t>Parental types</a:t>
            </a:r>
            <a:r>
              <a:rPr lang="en-GB"/>
              <a:t>: offspring with the parental phenotype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rgbClr val="FF0000"/>
                </a:solidFill>
              </a:rPr>
              <a:t>Recombinants</a:t>
            </a:r>
            <a:r>
              <a:rPr lang="en-GB"/>
              <a:t>: offspring with phenotypes that are different from the parents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Genetic Recombination</a:t>
            </a:r>
            <a:endParaRPr lang="en-GB"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83100" y="1003225"/>
            <a:ext cx="89847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Mendel also observed recombinants during his crosses</a:t>
            </a:r>
            <a:endParaRPr lang="en-GB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Example: green wrinkled plant crossed with a yellow-round plant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yyrr x YyRr</a:t>
            </a:r>
            <a:endParaRPr sz="2600"/>
          </a:p>
        </p:txBody>
      </p:sp>
      <p:graphicFrame>
        <p:nvGraphicFramePr>
          <p:cNvPr id="193" name="Google Shape;193;p34"/>
          <p:cNvGraphicFramePr/>
          <p:nvPr/>
        </p:nvGraphicFramePr>
        <p:xfrm>
          <a:off x="1211863" y="3371850"/>
          <a:ext cx="6716625" cy="1292675"/>
        </p:xfrm>
        <a:graphic>
          <a:graphicData uri="http://schemas.openxmlformats.org/drawingml/2006/table">
            <a:tbl>
              <a:tblPr>
                <a:noFill/>
                <a:tableStyleId>{AED04E84-606B-4D21-9F41-2F3470B586C3}</a:tableStyleId>
              </a:tblPr>
              <a:tblGrid>
                <a:gridCol w="1343325"/>
                <a:gridCol w="1343325"/>
                <a:gridCol w="1343325"/>
                <a:gridCol w="1343325"/>
                <a:gridCol w="1343325"/>
              </a:tblGrid>
              <a:tr h="62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YyRr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yyrr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Yyrr</a:t>
                      </a:r>
                      <a:endParaRPr sz="2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 dirty="0"/>
                        <a:t>yyRr</a:t>
                      </a:r>
                      <a:endParaRPr sz="2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194" name="Google Shape;194;p34"/>
          <p:cNvGrpSpPr/>
          <p:nvPr/>
        </p:nvGrpSpPr>
        <p:grpSpPr>
          <a:xfrm>
            <a:off x="2889975" y="4724775"/>
            <a:ext cx="2255100" cy="1023825"/>
            <a:chOff x="2889975" y="4724775"/>
            <a:chExt cx="2255100" cy="1023825"/>
          </a:xfrm>
        </p:grpSpPr>
        <p:sp>
          <p:nvSpPr>
            <p:cNvPr id="195" name="Google Shape;195;p34"/>
            <p:cNvSpPr/>
            <p:nvPr/>
          </p:nvSpPr>
          <p:spPr>
            <a:xfrm rot="-5400000">
              <a:off x="3860975" y="3813825"/>
              <a:ext cx="174000" cy="19959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196" name="Google Shape;196;p34"/>
            <p:cNvSpPr txBox="1"/>
            <p:nvPr/>
          </p:nvSpPr>
          <p:spPr>
            <a:xfrm>
              <a:off x="2889975" y="4839000"/>
              <a:ext cx="2255100" cy="9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90204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50% Parental phenotypes</a:t>
              </a:r>
              <a:endParaRPr sz="2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</p:grpSp>
      <p:grpSp>
        <p:nvGrpSpPr>
          <p:cNvPr id="197" name="Google Shape;197;p34"/>
          <p:cNvGrpSpPr/>
          <p:nvPr/>
        </p:nvGrpSpPr>
        <p:grpSpPr>
          <a:xfrm>
            <a:off x="5382125" y="4724775"/>
            <a:ext cx="2988600" cy="1007400"/>
            <a:chOff x="5382125" y="4724775"/>
            <a:chExt cx="2988600" cy="1007400"/>
          </a:xfrm>
        </p:grpSpPr>
        <p:sp>
          <p:nvSpPr>
            <p:cNvPr id="198" name="Google Shape;198;p34"/>
            <p:cNvSpPr/>
            <p:nvPr/>
          </p:nvSpPr>
          <p:spPr>
            <a:xfrm rot="-5400000">
              <a:off x="6687875" y="4034925"/>
              <a:ext cx="174000" cy="15537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199" name="Google Shape;199;p34"/>
            <p:cNvSpPr txBox="1"/>
            <p:nvPr/>
          </p:nvSpPr>
          <p:spPr>
            <a:xfrm>
              <a:off x="5382125" y="4822575"/>
              <a:ext cx="2988600" cy="9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90204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50% Recombinant phenotypes</a:t>
              </a:r>
              <a:endParaRPr sz="2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</p:grpSp>
      <p:grpSp>
        <p:nvGrpSpPr>
          <p:cNvPr id="200" name="Google Shape;200;p34"/>
          <p:cNvGrpSpPr/>
          <p:nvPr/>
        </p:nvGrpSpPr>
        <p:grpSpPr>
          <a:xfrm>
            <a:off x="3470675" y="4242913"/>
            <a:ext cx="4353150" cy="401868"/>
            <a:chOff x="3470675" y="4242913"/>
            <a:chExt cx="4353150" cy="401868"/>
          </a:xfrm>
        </p:grpSpPr>
        <p:sp>
          <p:nvSpPr>
            <p:cNvPr id="201" name="Google Shape;201;p34"/>
            <p:cNvSpPr/>
            <p:nvPr/>
          </p:nvSpPr>
          <p:spPr>
            <a:xfrm>
              <a:off x="3470675" y="4284400"/>
              <a:ext cx="348300" cy="3081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202" name="Google Shape;202;p34"/>
            <p:cNvSpPr/>
            <p:nvPr/>
          </p:nvSpPr>
          <p:spPr>
            <a:xfrm>
              <a:off x="7475525" y="4289800"/>
              <a:ext cx="348300" cy="3081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203" name="Google Shape;203;p34"/>
            <p:cNvSpPr/>
            <p:nvPr/>
          </p:nvSpPr>
          <p:spPr>
            <a:xfrm>
              <a:off x="4796750" y="4242913"/>
              <a:ext cx="348300" cy="401868"/>
            </a:xfrm>
            <a:prstGeom prst="cloud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204" name="Google Shape;204;p34"/>
            <p:cNvSpPr/>
            <p:nvPr/>
          </p:nvSpPr>
          <p:spPr>
            <a:xfrm>
              <a:off x="6168350" y="4242913"/>
              <a:ext cx="348300" cy="401868"/>
            </a:xfrm>
            <a:prstGeom prst="cloud">
              <a:avLst/>
            </a:pr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</p:grpSp>
      <p:grpSp>
        <p:nvGrpSpPr>
          <p:cNvPr id="205" name="Google Shape;205;p34"/>
          <p:cNvGrpSpPr/>
          <p:nvPr/>
        </p:nvGrpSpPr>
        <p:grpSpPr>
          <a:xfrm>
            <a:off x="1304350" y="2881263"/>
            <a:ext cx="1366250" cy="401868"/>
            <a:chOff x="1304350" y="2881263"/>
            <a:chExt cx="1366250" cy="401868"/>
          </a:xfrm>
        </p:grpSpPr>
        <p:sp>
          <p:nvSpPr>
            <p:cNvPr id="206" name="Google Shape;206;p34"/>
            <p:cNvSpPr/>
            <p:nvPr/>
          </p:nvSpPr>
          <p:spPr>
            <a:xfrm>
              <a:off x="1304350" y="2881263"/>
              <a:ext cx="348300" cy="401868"/>
            </a:xfrm>
            <a:prstGeom prst="cloud">
              <a:avLst/>
            </a:prstGeom>
            <a:solidFill>
              <a:srgbClr val="6AA8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2322300" y="2957475"/>
              <a:ext cx="348300" cy="3081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9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</p:grpSp>
      <p:sp>
        <p:nvSpPr>
          <p:cNvPr id="208" name="Google Shape;208;p34"/>
          <p:cNvSpPr txBox="1"/>
          <p:nvPr/>
        </p:nvSpPr>
        <p:spPr>
          <a:xfrm>
            <a:off x="356700" y="5699922"/>
            <a:ext cx="8430600" cy="90960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90204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50% recombination, however, indicates that genes are </a:t>
            </a:r>
            <a:r>
              <a:rPr lang="en-GB" sz="2600" b="1" i="0" u="none" strike="noStrike" cap="none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unlinked</a:t>
            </a:r>
            <a:r>
              <a:rPr lang="en-GB" sz="26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, or on different chromosomes</a:t>
            </a:r>
            <a:endParaRPr sz="26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Linked Genes</a:t>
            </a:r>
            <a:endParaRPr lang="en-GB"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>
                <a:solidFill>
                  <a:srgbClr val="FF0000"/>
                </a:solidFill>
              </a:rPr>
              <a:t>Linked genes</a:t>
            </a:r>
            <a:r>
              <a:rPr lang="en-GB"/>
              <a:t>: genes located near each other on the same chromosome that tend to be inherited together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Meiosis and random fertilization generate genetic variation in offspring due to: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Independent assortment of chromosomes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Crossing over in Meiosis I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Any sperm can fertilize any egg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4800"/>
              <a:t>Linked Genes: Crossing Over</a:t>
            </a:r>
            <a:endParaRPr sz="4800"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4595700" cy="5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Linked genes show </a:t>
            </a:r>
            <a:r>
              <a:rPr lang="en-GB" u="sng">
                <a:solidFill>
                  <a:srgbClr val="980000"/>
                </a:solidFill>
              </a:rPr>
              <a:t>parental phenotypes</a:t>
            </a:r>
            <a:r>
              <a:rPr lang="en-GB"/>
              <a:t> in offspring at higher than 50%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During crossing over chromosomes from one paternal chromatid and one maternal chromatid exchange corresponding segments</a:t>
            </a:r>
            <a:endParaRPr lang="en-GB"/>
          </a:p>
        </p:txBody>
      </p:sp>
      <p:cxnSp>
        <p:nvCxnSpPr>
          <p:cNvPr id="221" name="Google Shape;221;p36"/>
          <p:cNvCxnSpPr/>
          <p:nvPr/>
        </p:nvCxnSpPr>
        <p:spPr>
          <a:xfrm>
            <a:off x="4446975" y="5658350"/>
            <a:ext cx="2732400" cy="16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4800"/>
              <a:t>Linked Genes: Crossing Over</a:t>
            </a:r>
            <a:endParaRPr sz="4800"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673000" cy="5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Crossing over helps to explain why some linked genes become separated during meiosis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The </a:t>
            </a:r>
            <a:r>
              <a:rPr lang="en-GB" u="sng"/>
              <a:t>further apart</a:t>
            </a:r>
            <a:r>
              <a:rPr lang="en-GB"/>
              <a:t> two genes are on the </a:t>
            </a:r>
            <a:r>
              <a:rPr lang="en-GB">
                <a:solidFill>
                  <a:srgbClr val="9900FF"/>
                </a:solidFill>
              </a:rPr>
              <a:t>same chromosome</a:t>
            </a:r>
            <a:r>
              <a:rPr lang="en-GB"/>
              <a:t>, the </a:t>
            </a:r>
            <a:r>
              <a:rPr lang="en-GB" u="sng"/>
              <a:t>higher</a:t>
            </a:r>
            <a:r>
              <a:rPr lang="en-GB"/>
              <a:t> the probability that a crossing over event will occur between them and the </a:t>
            </a:r>
            <a:r>
              <a:rPr lang="en-GB" u="sng"/>
              <a:t>higher</a:t>
            </a:r>
            <a:r>
              <a:rPr lang="en-GB"/>
              <a:t> the recombination frequency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Mapping Distance</a:t>
            </a:r>
            <a:endParaRPr lang="en-GB"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855100" cy="51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700"/>
              <a:t>Experiments performed by Sturtevant, allowed scientists to map genes and their locations on chromosomes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 b="1" u="sng">
                <a:solidFill>
                  <a:srgbClr val="990000"/>
                </a:solidFill>
              </a:rPr>
              <a:t>Linkage map</a:t>
            </a:r>
            <a:r>
              <a:rPr lang="en-GB" sz="2700"/>
              <a:t>: genetic map that is based on recombination frequencies</a:t>
            </a:r>
            <a:endParaRPr sz="2700"/>
          </a:p>
          <a:p>
            <a:pPr marL="62865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The distance between genes are </a:t>
            </a:r>
            <a:r>
              <a:rPr lang="en-GB" sz="2700" b="1">
                <a:solidFill>
                  <a:srgbClr val="0000FF"/>
                </a:solidFill>
              </a:rPr>
              <a:t>map units</a:t>
            </a:r>
            <a:endParaRPr sz="2700" b="1">
              <a:solidFill>
                <a:srgbClr val="0000FF"/>
              </a:solidFill>
            </a:endParaRPr>
          </a:p>
          <a:p>
            <a:pPr marL="10287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u="sng"/>
              <a:t>One</a:t>
            </a:r>
            <a:r>
              <a:rPr lang="en-GB"/>
              <a:t> map unit is equivalent to a 1% recombination frequency</a:t>
            </a:r>
            <a:endParaRPr lang="en-GB"/>
          </a:p>
          <a:p>
            <a:pPr marL="120015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/>
              <a:t>Express the relative distances along chromosomes</a:t>
            </a:r>
            <a:endParaRPr lang="en-GB"/>
          </a:p>
          <a:p>
            <a:pPr marL="120015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b="1">
                <a:solidFill>
                  <a:srgbClr val="9900FF"/>
                </a:solidFill>
              </a:rPr>
              <a:t>50% recombination</a:t>
            </a:r>
            <a:r>
              <a:rPr lang="en-GB"/>
              <a:t> means that the genes are </a:t>
            </a:r>
            <a:r>
              <a:rPr lang="en-GB" u="sng"/>
              <a:t>far apart</a:t>
            </a:r>
            <a:r>
              <a:rPr lang="en-GB"/>
              <a:t> on the </a:t>
            </a:r>
            <a:r>
              <a:rPr lang="en-GB" u="sng"/>
              <a:t>same</a:t>
            </a:r>
            <a:r>
              <a:rPr lang="en-GB"/>
              <a:t> chromosome or on </a:t>
            </a:r>
            <a:r>
              <a:rPr lang="en-GB" b="1"/>
              <a:t>two different</a:t>
            </a:r>
            <a:r>
              <a:rPr lang="en-GB"/>
              <a:t> chromosomes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Mapping Distance</a:t>
            </a:r>
            <a:endParaRPr lang="en-GB"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1"/>
          </p:nvPr>
        </p:nvSpPr>
        <p:spPr>
          <a:xfrm>
            <a:off x="129100" y="2528200"/>
            <a:ext cx="4248900" cy="16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GB"/>
              <a:t>Numbers represent their distance from the “aristae” trait</a:t>
            </a:r>
            <a:endParaRPr lang="en-GB"/>
          </a:p>
        </p:txBody>
      </p:sp>
      <p:cxnSp>
        <p:nvCxnSpPr>
          <p:cNvPr id="240" name="Google Shape;240;p39"/>
          <p:cNvCxnSpPr/>
          <p:nvPr/>
        </p:nvCxnSpPr>
        <p:spPr>
          <a:xfrm rot="10800000" flipH="1">
            <a:off x="2451200" y="3589825"/>
            <a:ext cx="3737100" cy="294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1" name="Google Shape;241;p39"/>
          <p:cNvCxnSpPr/>
          <p:nvPr/>
        </p:nvCxnSpPr>
        <p:spPr>
          <a:xfrm>
            <a:off x="2451200" y="3911200"/>
            <a:ext cx="3723600" cy="66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2" name="Google Shape;242;p39"/>
          <p:cNvCxnSpPr/>
          <p:nvPr/>
        </p:nvCxnSpPr>
        <p:spPr>
          <a:xfrm>
            <a:off x="2464600" y="3897800"/>
            <a:ext cx="3750600" cy="642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39"/>
          <p:cNvCxnSpPr/>
          <p:nvPr/>
        </p:nvCxnSpPr>
        <p:spPr>
          <a:xfrm>
            <a:off x="2491375" y="3897800"/>
            <a:ext cx="3576300" cy="1178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Non-Nuclear DNA</a:t>
            </a:r>
            <a:endParaRPr sz="5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Non-Nuclear DNA</a:t>
            </a:r>
            <a:endParaRPr lang="en-GB"/>
          </a:p>
        </p:txBody>
      </p:sp>
      <p:sp>
        <p:nvSpPr>
          <p:cNvPr id="254" name="Google Shape;254;p41"/>
          <p:cNvSpPr txBox="1">
            <a:spLocks noGrp="1"/>
          </p:cNvSpPr>
          <p:nvPr>
            <p:ph type="body" idx="1"/>
          </p:nvPr>
        </p:nvSpPr>
        <p:spPr>
          <a:xfrm>
            <a:off x="159300" y="927025"/>
            <a:ext cx="8778300" cy="5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Some traits are located on DNA found in the </a:t>
            </a:r>
            <a:r>
              <a:rPr lang="en-GB">
                <a:solidFill>
                  <a:srgbClr val="0000FF"/>
                </a:solidFill>
              </a:rPr>
              <a:t>mitochondria</a:t>
            </a:r>
            <a:r>
              <a:rPr lang="en-GB"/>
              <a:t> or </a:t>
            </a:r>
            <a:r>
              <a:rPr lang="en-GB">
                <a:solidFill>
                  <a:srgbClr val="1FA41F"/>
                </a:solidFill>
              </a:rPr>
              <a:t>chloroplasts</a:t>
            </a:r>
            <a:endParaRPr>
              <a:solidFill>
                <a:srgbClr val="1FA41F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Both chloroplasts and mitochondria are </a:t>
            </a:r>
            <a:r>
              <a:rPr lang="en-GB" sz="2700" u="sng"/>
              <a:t>randomly</a:t>
            </a:r>
            <a:r>
              <a:rPr lang="en-GB" sz="2700"/>
              <a:t> assorted to gametes and daughter cells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In animals, mitochondria are transmitted by the </a:t>
            </a:r>
            <a:r>
              <a:rPr lang="en-GB" sz="2700" b="1"/>
              <a:t>egg</a:t>
            </a:r>
            <a:r>
              <a:rPr lang="en-GB" sz="2700"/>
              <a:t>, NOT the sperm</a:t>
            </a:r>
            <a:endParaRPr sz="27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Therefore, ALL mitochondrial DNA is </a:t>
            </a:r>
            <a:r>
              <a:rPr lang="en-GB">
                <a:solidFill>
                  <a:srgbClr val="FF0000"/>
                </a:solidFill>
              </a:rPr>
              <a:t>maternally inherited</a:t>
            </a:r>
            <a:endParaRPr>
              <a:solidFill>
                <a:srgbClr val="FF0000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In plants, mitochondria and chloroplasts are transmitted in the </a:t>
            </a:r>
            <a:r>
              <a:rPr lang="en-GB" sz="2700" b="1"/>
              <a:t>ovule</a:t>
            </a:r>
            <a:r>
              <a:rPr lang="en-GB" sz="2700"/>
              <a:t>, NOT the pollen</a:t>
            </a:r>
            <a:endParaRPr sz="27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Therefore, both mitochondrial and chloroplast determined traits are </a:t>
            </a:r>
            <a:r>
              <a:rPr lang="en-GB">
                <a:solidFill>
                  <a:srgbClr val="FF0000"/>
                </a:solidFill>
              </a:rPr>
              <a:t>maternally inherited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5400"/>
              <a:t>Statistical Analysis: </a:t>
            </a:r>
            <a:endParaRPr sz="5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5400"/>
              <a:t>Chi Square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Degrees of Dominance</a:t>
            </a:r>
            <a:endParaRPr sz="5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Goodness of Fit Test</a:t>
            </a:r>
            <a:endParaRPr lang="en-GB"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673000" cy="5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 b="1" u="sng">
                <a:solidFill>
                  <a:srgbClr val="9900FF"/>
                </a:solidFill>
              </a:rPr>
              <a:t>Chi-square</a:t>
            </a:r>
            <a:r>
              <a:rPr lang="en-GB" sz="2700"/>
              <a:t>: a form of statistical analysis used to compare the actual results (observed) with the expected results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Helps to: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Determine whether the data obtained experimentally provides a “</a:t>
            </a:r>
            <a:r>
              <a:rPr lang="en-GB" sz="2700">
                <a:solidFill>
                  <a:srgbClr val="9900FF"/>
                </a:solidFill>
              </a:rPr>
              <a:t>good fit</a:t>
            </a:r>
            <a:r>
              <a:rPr lang="en-GB" sz="2700"/>
              <a:t>” to the expected data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Determine if any deviations from the expected results are due to </a:t>
            </a:r>
            <a:r>
              <a:rPr lang="en-GB" sz="2700" u="sng"/>
              <a:t>random chance</a:t>
            </a:r>
            <a:r>
              <a:rPr lang="en-GB" sz="2700"/>
              <a:t> alone or to </a:t>
            </a:r>
            <a:r>
              <a:rPr lang="en-GB" sz="2700" u="sng"/>
              <a:t>other circumstances</a:t>
            </a:r>
            <a:r>
              <a:rPr lang="en-GB" sz="2700"/>
              <a:t> (ie data collection error)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Designed to analyze </a:t>
            </a:r>
            <a:r>
              <a:rPr lang="en-GB" sz="2700" b="1">
                <a:solidFill>
                  <a:srgbClr val="FF0000"/>
                </a:solidFill>
              </a:rPr>
              <a:t>categorical data</a:t>
            </a:r>
            <a:endParaRPr sz="27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Chi Square (</a:t>
            </a:r>
            <a:r>
              <a:rPr lang="en-GB" i="1"/>
              <a:t>X</a:t>
            </a:r>
            <a:r>
              <a:rPr lang="en-GB" baseline="30000"/>
              <a:t>2</a:t>
            </a:r>
            <a:r>
              <a:rPr lang="en-GB"/>
              <a:t>)</a:t>
            </a:r>
            <a:endParaRPr lang="en-GB"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Use the equation to test the </a:t>
            </a:r>
            <a:r>
              <a:rPr lang="en-GB">
                <a:solidFill>
                  <a:srgbClr val="9900FF"/>
                </a:solidFill>
              </a:rPr>
              <a:t>“null” hypothesis</a:t>
            </a:r>
            <a:endParaRPr>
              <a:solidFill>
                <a:srgbClr val="9900FF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The prediction that data from the experiment will match the expected results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Formula: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</a:p>
        </p:txBody>
      </p:sp>
      <p:pic>
        <p:nvPicPr>
          <p:cNvPr id="272" name="Google Shape;272;p4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3506" y="3347731"/>
            <a:ext cx="8596976" cy="149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44"/>
          <p:cNvGrpSpPr/>
          <p:nvPr/>
        </p:nvGrpSpPr>
        <p:grpSpPr>
          <a:xfrm>
            <a:off x="1160000" y="4102225"/>
            <a:ext cx="4720125" cy="2072675"/>
            <a:chOff x="1160000" y="4102225"/>
            <a:chExt cx="4720125" cy="2072675"/>
          </a:xfrm>
        </p:grpSpPr>
        <p:sp>
          <p:nvSpPr>
            <p:cNvPr id="274" name="Google Shape;274;p44"/>
            <p:cNvSpPr txBox="1"/>
            <p:nvPr/>
          </p:nvSpPr>
          <p:spPr>
            <a:xfrm>
              <a:off x="1888625" y="5411400"/>
              <a:ext cx="39915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 panose="020B0604020202090204"/>
                <a:buNone/>
              </a:pPr>
              <a:r>
                <a:rPr lang="en-GB" sz="2800" b="0" i="0" u="none" strike="noStrike" cap="none">
                  <a:solidFill>
                    <a:srgbClr val="000000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rPr>
                <a:t>Symbol means “sum”</a:t>
              </a:r>
              <a:endParaRPr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endParaRPr>
            </a:p>
          </p:txBody>
        </p:sp>
        <p:cxnSp>
          <p:nvCxnSpPr>
            <p:cNvPr id="275" name="Google Shape;275;p44"/>
            <p:cNvCxnSpPr/>
            <p:nvPr/>
          </p:nvCxnSpPr>
          <p:spPr>
            <a:xfrm rot="10800000">
              <a:off x="1160000" y="4102225"/>
              <a:ext cx="642900" cy="1379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4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You are interested in examining the trait that allows people to roll their tongue.</a:t>
            </a:r>
            <a:endParaRPr lang="en-GB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GB" sz="2700">
                <a:solidFill>
                  <a:schemeClr val="dk1"/>
                </a:solidFill>
              </a:rPr>
              <a:t>Tongue rolling is dominant to non tongue rolling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You survey 100 people and you find:</a:t>
            </a:r>
            <a:endParaRPr sz="27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90 people were able to roll their tongue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10 people could not roll their tongue</a:t>
            </a:r>
            <a:endParaRPr sz="26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You also took genetic data from the parents of all 100 people</a:t>
            </a:r>
            <a:endParaRPr sz="27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The parental genotypes for all 100 people was Rr</a:t>
            </a:r>
            <a:endParaRPr sz="26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rgbClr val="FF0000"/>
                </a:solidFill>
              </a:rPr>
              <a:t>Null</a:t>
            </a:r>
            <a:r>
              <a:rPr lang="en-GB"/>
              <a:t>: any difference between the observed and expected data is due to chance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83100" y="927025"/>
            <a:ext cx="8931300" cy="5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/>
              <a:t>Step 1</a:t>
            </a:r>
            <a:r>
              <a:rPr lang="en-GB"/>
              <a:t>: Determine what your expected and observed values are.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 b="1">
                <a:solidFill>
                  <a:srgbClr val="FF0000"/>
                </a:solidFill>
              </a:rPr>
              <a:t>Observed (Actual) values</a:t>
            </a:r>
            <a:r>
              <a:rPr lang="en-GB"/>
              <a:t>:  the numbers that you get in your data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Usually no calculations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 b="1">
                <a:solidFill>
                  <a:srgbClr val="9900FF"/>
                </a:solidFill>
              </a:rPr>
              <a:t>Expected values</a:t>
            </a:r>
            <a:r>
              <a:rPr lang="en-GB"/>
              <a:t>:  based on probability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Need to do calculations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i="1"/>
              <a:t>In this example, you know that all parents are Rr for the trait. So, set up a Punnett square to determine the expected numbers of people who can and cannot roll their tongue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3" name="Google Shape;293;p47"/>
          <p:cNvSpPr txBox="1">
            <a:spLocks noGrp="1"/>
          </p:cNvSpPr>
          <p:nvPr>
            <p:ph type="body" idx="1"/>
          </p:nvPr>
        </p:nvSpPr>
        <p:spPr>
          <a:xfrm>
            <a:off x="159300" y="927025"/>
            <a:ext cx="85206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chemeClr val="dk1"/>
                </a:solidFill>
              </a:rPr>
              <a:t>Step 2</a:t>
            </a:r>
            <a:r>
              <a:rPr lang="en-GB">
                <a:solidFill>
                  <a:schemeClr val="dk1"/>
                </a:solidFill>
              </a:rPr>
              <a:t>: Make a table </a:t>
            </a:r>
            <a:endParaRPr lang="en-GB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i="1"/>
              <a:t>The table you make should always follow this general format: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</a:p>
        </p:txBody>
      </p:sp>
      <p:graphicFrame>
        <p:nvGraphicFramePr>
          <p:cNvPr id="294" name="Google Shape;294;p47"/>
          <p:cNvGraphicFramePr/>
          <p:nvPr/>
        </p:nvGraphicFramePr>
        <p:xfrm>
          <a:off x="457200" y="2493729"/>
          <a:ext cx="8229600" cy="4114800"/>
        </p:xfrm>
        <a:graphic>
          <a:graphicData uri="http://schemas.openxmlformats.org/drawingml/2006/table">
            <a:tbl>
              <a:tblPr>
                <a:noFill/>
                <a:tableStyleId>{F5FED657-E69B-4984-B7CC-96FBE6FFEE02}</a:tableStyleId>
              </a:tblPr>
              <a:tblGrid>
                <a:gridCol w="1936850"/>
                <a:gridCol w="2311900"/>
                <a:gridCol w="2352075"/>
                <a:gridCol w="16287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 dirty="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Observed- O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Expected- 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(O-E)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(O-E)</a:t>
                      </a:r>
                      <a:r>
                        <a:rPr lang="en-GB" sz="2400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/E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>
            <a:off x="159300" y="1128360"/>
            <a:ext cx="8520600" cy="79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>
                <a:solidFill>
                  <a:schemeClr val="dk1"/>
                </a:solidFill>
              </a:rPr>
              <a:t>Fill in the table with the trait you are looking at</a:t>
            </a:r>
            <a:endParaRPr lang="en-GB">
              <a:solidFill>
                <a:schemeClr val="dk1"/>
              </a:solidFill>
            </a:endParaRPr>
          </a:p>
        </p:txBody>
      </p:sp>
      <p:graphicFrame>
        <p:nvGraphicFramePr>
          <p:cNvPr id="301" name="Google Shape;301;p48"/>
          <p:cNvGraphicFramePr/>
          <p:nvPr/>
        </p:nvGraphicFramePr>
        <p:xfrm>
          <a:off x="457200" y="2377211"/>
          <a:ext cx="8229600" cy="4160520"/>
        </p:xfrm>
        <a:graphic>
          <a:graphicData uri="http://schemas.openxmlformats.org/drawingml/2006/table">
            <a:tbl>
              <a:tblPr>
                <a:noFill/>
                <a:tableStyleId>{F5FED657-E69B-4984-B7CC-96FBE6FFEE02}</a:tableStyleId>
              </a:tblPr>
              <a:tblGrid>
                <a:gridCol w="1936850"/>
                <a:gridCol w="2311900"/>
                <a:gridCol w="2352075"/>
                <a:gridCol w="16287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FFFFFF"/>
                          </a:solidFill>
                        </a:rPr>
                        <a:t>Trait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Tongue Roller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Non Tongue Roller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Observed- O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Expected- 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(O-E)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(O-E)</a:t>
                      </a:r>
                      <a:r>
                        <a:rPr lang="en-GB" sz="2400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/E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90204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4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/>
              <a:t>Step 3</a:t>
            </a:r>
            <a:r>
              <a:rPr lang="en-GB"/>
              <a:t>: Plug in your data to the table and solve </a:t>
            </a:r>
            <a:endParaRPr lang="en-GB"/>
          </a:p>
        </p:txBody>
      </p:sp>
      <p:graphicFrame>
        <p:nvGraphicFramePr>
          <p:cNvPr id="308" name="Google Shape;308;p49"/>
          <p:cNvGraphicFramePr/>
          <p:nvPr/>
        </p:nvGraphicFramePr>
        <p:xfrm>
          <a:off x="457200" y="2133600"/>
          <a:ext cx="8229600" cy="4160520"/>
        </p:xfrm>
        <a:graphic>
          <a:graphicData uri="http://schemas.openxmlformats.org/drawingml/2006/table">
            <a:tbl>
              <a:tblPr>
                <a:noFill/>
                <a:tableStyleId>{F5FED657-E69B-4984-B7CC-96FBE6FFEE02}</a:tableStyleId>
              </a:tblPr>
              <a:tblGrid>
                <a:gridCol w="1990300"/>
                <a:gridCol w="2272125"/>
                <a:gridCol w="2231875"/>
                <a:gridCol w="17353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FFFFFF"/>
                          </a:solidFill>
                        </a:rPr>
                        <a:t>Trait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Tongue Roller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Non Tongue Roller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Observed--O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Expected--E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(O-E)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(O-E)</a:t>
                      </a:r>
                      <a:r>
                        <a:rPr lang="en-GB" sz="2400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/E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90204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118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If you performed the calculations correctly, your table should look like this: </a:t>
            </a:r>
            <a:endParaRPr lang="en-GB"/>
          </a:p>
        </p:txBody>
      </p:sp>
      <p:graphicFrame>
        <p:nvGraphicFramePr>
          <p:cNvPr id="315" name="Google Shape;315;p50"/>
          <p:cNvGraphicFramePr/>
          <p:nvPr/>
        </p:nvGraphicFramePr>
        <p:xfrm>
          <a:off x="457200" y="2362200"/>
          <a:ext cx="8229600" cy="4160520"/>
        </p:xfrm>
        <a:graphic>
          <a:graphicData uri="http://schemas.openxmlformats.org/drawingml/2006/table">
            <a:tbl>
              <a:tblPr>
                <a:noFill/>
                <a:tableStyleId>{F5FED657-E69B-4984-B7CC-96FBE6FFEE02}</a:tableStyleId>
              </a:tblPr>
              <a:tblGrid>
                <a:gridCol w="1990300"/>
                <a:gridCol w="2272125"/>
                <a:gridCol w="2231875"/>
                <a:gridCol w="17353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FFFFFF"/>
                          </a:solidFill>
                        </a:rPr>
                        <a:t>Trait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Tongue Roller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Non Tongue Roller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Observed--O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90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Expected--E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75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25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(90-75) = 15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(10-25) = -15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(O-E)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225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225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450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(O-E)</a:t>
                      </a:r>
                      <a:r>
                        <a:rPr lang="en-GB" sz="2400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/E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225/75=3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225/25=9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</a:rPr>
                        <a:t>12= X</a:t>
                      </a:r>
                      <a:r>
                        <a:rPr lang="en-GB" sz="2400" b="1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endParaRPr sz="2400" b="1" u="none" strike="noStrike" cap="none" baseline="300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21" name="Google Shape;321;p51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5206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 u="sng"/>
              <a:t>Step 4</a:t>
            </a:r>
            <a:r>
              <a:rPr lang="en-GB" sz="2700"/>
              <a:t>: Determine the degrees of freedom for </a:t>
            </a:r>
            <a:r>
              <a:rPr lang="en-GB" sz="2700" b="1"/>
              <a:t>your</a:t>
            </a:r>
            <a:r>
              <a:rPr lang="en-GB" sz="2700"/>
              <a:t> experiment </a:t>
            </a:r>
            <a:endParaRPr sz="27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GB" sz="2600">
                <a:solidFill>
                  <a:schemeClr val="dk1"/>
                </a:solidFill>
              </a:rPr>
              <a:t>With </a:t>
            </a:r>
            <a:r>
              <a:rPr lang="en-GB" sz="2600" i="1">
                <a:solidFill>
                  <a:schemeClr val="dk1"/>
                </a:solidFill>
              </a:rPr>
              <a:t>X</a:t>
            </a:r>
            <a:r>
              <a:rPr lang="en-GB" sz="2600" baseline="30000">
                <a:solidFill>
                  <a:schemeClr val="dk1"/>
                </a:solidFill>
              </a:rPr>
              <a:t>2</a:t>
            </a:r>
            <a:r>
              <a:rPr lang="en-GB" sz="2600">
                <a:solidFill>
                  <a:schemeClr val="dk1"/>
                </a:solidFill>
              </a:rPr>
              <a:t>,  you must determine the probability that the difference between the observed and expected values occurred simply by </a:t>
            </a:r>
            <a:r>
              <a:rPr lang="en-GB" sz="2600" b="1">
                <a:solidFill>
                  <a:schemeClr val="dk1"/>
                </a:solidFill>
              </a:rPr>
              <a:t>chance</a:t>
            </a:r>
            <a:r>
              <a:rPr lang="en-GB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GB" sz="2600">
                <a:solidFill>
                  <a:schemeClr val="dk1"/>
                </a:solidFill>
              </a:rPr>
              <a:t>You need to compare your </a:t>
            </a:r>
            <a:r>
              <a:rPr lang="en-GB" sz="2600" u="sng">
                <a:solidFill>
                  <a:schemeClr val="dk1"/>
                </a:solidFill>
              </a:rPr>
              <a:t>calculated value</a:t>
            </a:r>
            <a:r>
              <a:rPr lang="en-GB" sz="2600">
                <a:solidFill>
                  <a:schemeClr val="dk1"/>
                </a:solidFill>
              </a:rPr>
              <a:t> to the appropriate value in a “</a:t>
            </a:r>
            <a:r>
              <a:rPr lang="en-GB" sz="2600" u="sng">
                <a:solidFill>
                  <a:schemeClr val="dk1"/>
                </a:solidFill>
              </a:rPr>
              <a:t>degrees of freedom</a:t>
            </a:r>
            <a:r>
              <a:rPr lang="en-GB" sz="2600">
                <a:solidFill>
                  <a:schemeClr val="dk1"/>
                </a:solidFill>
              </a:rPr>
              <a:t>” table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322" name="Google Shape;322;p51"/>
          <p:cNvPicPr preferRelativeResize="0"/>
          <p:nvPr/>
        </p:nvPicPr>
        <p:blipFill rotWithShape="1">
          <a:blip r:embed="rId1"/>
          <a:srcRect l="15760" t="53126" r="44914" b="27945"/>
          <a:stretch>
            <a:fillRect/>
          </a:stretch>
        </p:blipFill>
        <p:spPr>
          <a:xfrm>
            <a:off x="1379625" y="4961975"/>
            <a:ext cx="6263100" cy="16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28" name="Google Shape;328;p52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520600" cy="31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 u="sng"/>
              <a:t>Step 4 Continued</a:t>
            </a:r>
            <a:r>
              <a:rPr lang="en-GB" sz="2700"/>
              <a:t>: 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To calculate the degrees of freedom: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Degrees of freedom =  # of categories – 1</a:t>
            </a:r>
            <a:endParaRPr sz="2700"/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GB" sz="2700" i="1"/>
              <a:t>For this problem, there are two categories (tongue rollers and non-tongue rollers)</a:t>
            </a:r>
            <a:endParaRPr sz="2700" i="1"/>
          </a:p>
          <a:p>
            <a:pPr marL="1828800" lvl="3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Degrees of freedom = 2 – 1</a:t>
            </a:r>
            <a:endParaRPr sz="2700"/>
          </a:p>
          <a:p>
            <a:pPr marL="2286000" lvl="4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○"/>
            </a:pPr>
            <a:r>
              <a:rPr lang="en-GB" sz="2700" b="1">
                <a:solidFill>
                  <a:srgbClr val="000000"/>
                </a:solidFill>
              </a:rPr>
              <a:t>Degrees of freedom = 1</a:t>
            </a:r>
            <a:endParaRPr sz="2700" b="1"/>
          </a:p>
        </p:txBody>
      </p:sp>
      <p:pic>
        <p:nvPicPr>
          <p:cNvPr id="329" name="Google Shape;329;p52"/>
          <p:cNvPicPr preferRelativeResize="0"/>
          <p:nvPr/>
        </p:nvPicPr>
        <p:blipFill rotWithShape="1">
          <a:blip r:embed="rId1"/>
          <a:srcRect l="15760" t="53126" r="44914" b="27945"/>
          <a:stretch>
            <a:fillRect/>
          </a:stretch>
        </p:blipFill>
        <p:spPr>
          <a:xfrm>
            <a:off x="1379625" y="4961975"/>
            <a:ext cx="6263100" cy="169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52"/>
          <p:cNvCxnSpPr/>
          <p:nvPr/>
        </p:nvCxnSpPr>
        <p:spPr>
          <a:xfrm flipH="1">
            <a:off x="2471925" y="4472000"/>
            <a:ext cx="3443100" cy="1271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Degrees of Dominance</a:t>
            </a:r>
            <a:endParaRPr lang="en-GB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159300" y="1079423"/>
            <a:ext cx="8520600" cy="57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Alleles can show varying degrees of dominance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In Mendel’s experiments, he worked with traits that showed </a:t>
            </a:r>
            <a:r>
              <a:rPr lang="en-GB" b="1">
                <a:solidFill>
                  <a:srgbClr val="FF0000"/>
                </a:solidFill>
              </a:rPr>
              <a:t>complete dominance</a:t>
            </a:r>
            <a:endParaRPr b="1">
              <a:solidFill>
                <a:srgbClr val="FF0000"/>
              </a:solidFill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Homozygous dominant and heterozygous individuals are phenotypically the same</a:t>
            </a:r>
            <a:endParaRPr sz="26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 u="sng">
                <a:solidFill>
                  <a:srgbClr val="9900FF"/>
                </a:solidFill>
              </a:rPr>
              <a:t>Incomplete dominance</a:t>
            </a:r>
            <a:r>
              <a:rPr lang="en-GB"/>
              <a:t>: neither allele is fully dominant</a:t>
            </a:r>
            <a:endParaRPr lang="en-GB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F1 generation has a phenotype that is a mix of those of the parental generation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u="sng"/>
              <a:t>Example</a:t>
            </a:r>
            <a:r>
              <a:rPr lang="en-GB"/>
              <a:t>: red flowers crossed with white flowers will produce pink offspring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336" name="Google Shape;336;p53"/>
          <p:cNvPicPr preferRelativeResize="0"/>
          <p:nvPr/>
        </p:nvPicPr>
        <p:blipFill rotWithShape="1">
          <a:blip r:embed="rId1"/>
          <a:srcRect l="15760" t="53126" r="44914" b="27945"/>
          <a:stretch>
            <a:fillRect/>
          </a:stretch>
        </p:blipFill>
        <p:spPr>
          <a:xfrm>
            <a:off x="526650" y="1246625"/>
            <a:ext cx="8090700" cy="218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53"/>
          <p:cNvCxnSpPr/>
          <p:nvPr/>
        </p:nvCxnSpPr>
        <p:spPr>
          <a:xfrm rot="10800000" flipH="1">
            <a:off x="442025" y="3540725"/>
            <a:ext cx="415200" cy="509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8" name="Google Shape;338;p53"/>
          <p:cNvSpPr txBox="1"/>
          <p:nvPr/>
        </p:nvSpPr>
        <p:spPr>
          <a:xfrm>
            <a:off x="84750" y="3968525"/>
            <a:ext cx="89745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90204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P represents the confidence</a:t>
            </a:r>
            <a:endParaRPr sz="2400" b="1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90204"/>
              <a:buChar char="●"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0.05 means that you are 95% confident that your observed data fits your expected data extremely well</a:t>
            </a:r>
            <a:endParaRPr sz="24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90204"/>
              <a:buChar char="●"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0.01 means that you are 99%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confident that your observed data fits your expected data extremely well</a:t>
            </a:r>
            <a:endParaRPr sz="2400" b="0" i="0" u="none" strike="noStrike" cap="none">
              <a:solidFill>
                <a:schemeClr val="dk1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Char char="●"/>
            </a:pPr>
            <a:r>
              <a:rPr lang="en-GB" sz="2400" b="0" i="1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As a general rule of thumb, you look at the p = 0.05 row, unless instructed otherwise</a:t>
            </a:r>
            <a:endParaRPr sz="2400" b="0" i="1" u="none" strike="noStrike" cap="none">
              <a:solidFill>
                <a:schemeClr val="dk1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344" name="Google Shape;344;p54"/>
          <p:cNvPicPr preferRelativeResize="0"/>
          <p:nvPr/>
        </p:nvPicPr>
        <p:blipFill rotWithShape="1">
          <a:blip r:embed="rId1"/>
          <a:srcRect l="15760" t="53126" r="44914" b="27945"/>
          <a:stretch>
            <a:fillRect/>
          </a:stretch>
        </p:blipFill>
        <p:spPr>
          <a:xfrm>
            <a:off x="526650" y="1246625"/>
            <a:ext cx="8090700" cy="21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4"/>
          <p:cNvSpPr/>
          <p:nvPr/>
        </p:nvSpPr>
        <p:spPr>
          <a:xfrm rot="-5400000">
            <a:off x="4741675" y="294300"/>
            <a:ext cx="415200" cy="66303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84750" y="3914850"/>
            <a:ext cx="89745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90204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These values are the </a:t>
            </a:r>
            <a:r>
              <a:rPr lang="en-GB" sz="2400" b="0" i="0" u="none" strike="noStrike" cap="none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critical values</a:t>
            </a:r>
            <a:r>
              <a:rPr lang="en-GB" sz="24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 for the degrees of freedom</a:t>
            </a:r>
            <a:endParaRPr sz="24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52" name="Google Shape;352;p55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5206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Interpreting results and degrees of freedom chart: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If Χ</a:t>
            </a:r>
            <a:r>
              <a:rPr lang="en-GB" sz="2700" baseline="30000"/>
              <a:t>2</a:t>
            </a:r>
            <a:r>
              <a:rPr lang="en-GB" sz="2700"/>
              <a:t> &gt; critical value: t</a:t>
            </a:r>
            <a:r>
              <a:rPr lang="en-GB"/>
              <a:t>here is a statistically significant difference between the actual and expected values.</a:t>
            </a:r>
            <a:endParaRPr lang="en-GB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/>
              <a:t>REJECT null hypothesis</a:t>
            </a:r>
            <a:endParaRPr lang="en-GB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If Χ</a:t>
            </a:r>
            <a:r>
              <a:rPr lang="en-GB" sz="2700" baseline="30000"/>
              <a:t>2</a:t>
            </a:r>
            <a:r>
              <a:rPr lang="en-GB" sz="2700"/>
              <a:t> &lt; critical value: t</a:t>
            </a:r>
            <a:r>
              <a:rPr lang="en-GB"/>
              <a:t>here is NOT a statistically significant difference between the actual and expected values</a:t>
            </a:r>
            <a:endParaRPr lang="en-GB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/>
              <a:t>ACCEPT null hypothesis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b="1">
                <a:solidFill>
                  <a:srgbClr val="0000FF"/>
                </a:solidFill>
              </a:rPr>
              <a:t>Example: How to Solve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58" name="Google Shape;358;p56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799000" cy="3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700"/>
              <a:t>For this example, </a:t>
            </a:r>
            <a:r>
              <a:rPr lang="en-GB" sz="2700" i="1">
                <a:solidFill>
                  <a:schemeClr val="dk1"/>
                </a:solidFill>
              </a:rPr>
              <a:t>Χ</a:t>
            </a:r>
            <a:r>
              <a:rPr lang="en-GB" sz="2700" baseline="30000">
                <a:solidFill>
                  <a:schemeClr val="dk1"/>
                </a:solidFill>
              </a:rPr>
              <a:t>2</a:t>
            </a:r>
            <a:r>
              <a:rPr lang="en-GB" sz="2700">
                <a:solidFill>
                  <a:schemeClr val="dk1"/>
                </a:solidFill>
              </a:rPr>
              <a:t> = 12</a:t>
            </a:r>
            <a:r>
              <a:rPr lang="en-GB" sz="2700"/>
              <a:t> 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12  &gt; 3.84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Therefore, there </a:t>
            </a:r>
            <a:r>
              <a:rPr lang="en-GB" sz="2700" b="1"/>
              <a:t>is</a:t>
            </a:r>
            <a:r>
              <a:rPr lang="en-GB" sz="2700"/>
              <a:t> a statistically significant difference between the observed and expected population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What does this mean? </a:t>
            </a:r>
            <a:r>
              <a:rPr lang="en-GB" sz="2700" u="sng"/>
              <a:t>Reject the null hypothesis</a:t>
            </a:r>
            <a:endParaRPr sz="2700" u="sng"/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GB" sz="2700"/>
              <a:t>Differences are not due to chance so there must be another explanation</a:t>
            </a:r>
            <a:endParaRPr sz="2700"/>
          </a:p>
        </p:txBody>
      </p:sp>
      <p:pic>
        <p:nvPicPr>
          <p:cNvPr id="359" name="Google Shape;359;p56"/>
          <p:cNvPicPr preferRelativeResize="0"/>
          <p:nvPr/>
        </p:nvPicPr>
        <p:blipFill rotWithShape="1">
          <a:blip r:embed="rId1"/>
          <a:srcRect l="15760" t="53126" r="44914" b="27945"/>
          <a:stretch>
            <a:fillRect/>
          </a:stretch>
        </p:blipFill>
        <p:spPr>
          <a:xfrm>
            <a:off x="790574" y="4571998"/>
            <a:ext cx="7712475" cy="20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6"/>
          <p:cNvSpPr/>
          <p:nvPr/>
        </p:nvSpPr>
        <p:spPr>
          <a:xfrm>
            <a:off x="1681175" y="5767400"/>
            <a:ext cx="800100" cy="414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9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Practice Problem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66" name="Google Shape;366;p57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In peas, yellow seeds (A) are dominant over green (a) seeds. In a cross between two plants both heterozygous for seed color, the following was observed: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Yellow= 4400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Green= 1624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GB"/>
              <a:t>Does the data fit the predicted phenotypic ratio?</a:t>
            </a:r>
            <a:endParaRPr lang="en-GB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90204"/>
              <a:buNone/>
            </a:pPr>
            <a:r>
              <a:rPr lang="en-GB" b="1">
                <a:solidFill>
                  <a:srgbClr val="0000FF"/>
                </a:solidFill>
              </a:rPr>
              <a:t>Practice Problem</a:t>
            </a:r>
            <a:endParaRPr lang="en-GB" b="1">
              <a:solidFill>
                <a:srgbClr val="0000FF"/>
              </a:solidFill>
            </a:endParaRPr>
          </a:p>
        </p:txBody>
      </p:sp>
      <p:graphicFrame>
        <p:nvGraphicFramePr>
          <p:cNvPr id="372" name="Google Shape;372;p58"/>
          <p:cNvGraphicFramePr/>
          <p:nvPr/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>
                <a:noFill/>
                <a:tableStyleId>{F5FED657-E69B-4984-B7CC-96FBE6FFEE02}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Seed color (phenotype)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Green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Yellow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Observed--O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Expected--E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(O-E)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(O-E)</a:t>
                      </a:r>
                      <a:r>
                        <a:rPr lang="en-GB" sz="2400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/E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</a:p>
        </p:txBody>
      </p:sp>
      <p:sp>
        <p:nvSpPr>
          <p:cNvPr id="379" name="Google Shape;379;p59"/>
          <p:cNvSpPr txBox="1">
            <a:spLocks noGrp="1"/>
          </p:cNvSpPr>
          <p:nvPr>
            <p:ph type="body" idx="1"/>
          </p:nvPr>
        </p:nvSpPr>
        <p:spPr>
          <a:xfrm>
            <a:off x="76200" y="5629274"/>
            <a:ext cx="91440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algn="l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SzPts val="3200"/>
              <a:buNone/>
            </a:pPr>
            <a:r>
              <a:rPr lang="en-GB"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Data does not fit the expected phenotypes, we reject the null  hypothesis, results are </a:t>
            </a:r>
            <a:r>
              <a:rPr lang="en-GB" sz="2400" u="sng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not</a:t>
            </a:r>
            <a:r>
              <a:rPr lang="en-GB" sz="2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 due to chance</a:t>
            </a:r>
            <a:endParaRPr sz="2400"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graphicFrame>
        <p:nvGraphicFramePr>
          <p:cNvPr id="380" name="Google Shape;380;p59"/>
          <p:cNvGraphicFramePr/>
          <p:nvPr/>
        </p:nvGraphicFramePr>
        <p:xfrm>
          <a:off x="457200" y="141725"/>
          <a:ext cx="8229600" cy="4114800"/>
        </p:xfrm>
        <a:graphic>
          <a:graphicData uri="http://schemas.openxmlformats.org/drawingml/2006/table">
            <a:tbl>
              <a:tblPr>
                <a:noFill/>
                <a:tableStyleId>{F5FED657-E69B-4984-B7CC-96FBE6FFEE02}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Seed color (phenotype)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Green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Yellow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Observed--O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1624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4400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6024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Expected--E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6024 (.25) = 1506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6024 (.75) = 4518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6024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u="none" strike="noStrike" cap="none"/>
                        <a:t>O-E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118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-118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(O-E)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13924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13924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27848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(O-E)</a:t>
                      </a:r>
                      <a:r>
                        <a:rPr lang="en-GB" sz="2400" u="none" strike="noStrike" cap="none" baseline="30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</a:rPr>
                        <a:t>/E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3.08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9.24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 panose="020B0604020202090204"/>
                        <a:buNone/>
                      </a:pPr>
                      <a:r>
                        <a:rPr lang="en-GB" sz="2400" u="none" strike="noStrike" cap="none"/>
                        <a:t>12.32=x</a:t>
                      </a:r>
                      <a:r>
                        <a:rPr lang="en-GB" sz="2400" u="none" strike="noStrike" cap="none" baseline="30000"/>
                        <a:t>2</a:t>
                      </a:r>
                      <a:endParaRPr sz="2400" u="none" strike="noStrike" cap="none" baseline="300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  <p:pic>
        <p:nvPicPr>
          <p:cNvPr id="381" name="Google Shape;381;p59"/>
          <p:cNvPicPr preferRelativeResize="0"/>
          <p:nvPr/>
        </p:nvPicPr>
        <p:blipFill rotWithShape="1">
          <a:blip r:embed="rId1"/>
          <a:srcRect l="15740" t="53125" r="44914" b="28344"/>
          <a:stretch>
            <a:fillRect/>
          </a:stretch>
        </p:blipFill>
        <p:spPr>
          <a:xfrm>
            <a:off x="1978650" y="4371700"/>
            <a:ext cx="5186700" cy="1373700"/>
          </a:xfrm>
          <a:prstGeom prst="rect">
            <a:avLst/>
          </a:prstGeom>
          <a:noFill/>
          <a:ln w="19050" cap="flat" cmpd="sng">
            <a:solidFill>
              <a:srgbClr val="434343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82" name="Google Shape;382;p59"/>
          <p:cNvCxnSpPr/>
          <p:nvPr/>
        </p:nvCxnSpPr>
        <p:spPr>
          <a:xfrm flipH="1">
            <a:off x="3000375" y="4129100"/>
            <a:ext cx="3886200" cy="120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Environmental Effects on Phenotype</a:t>
            </a:r>
            <a:endParaRPr sz="5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5400"/>
              <a:buNone/>
            </a:pPr>
            <a:r>
              <a:rPr lang="en-GB"/>
              <a:t>Environmental Factors</a:t>
            </a:r>
            <a:endParaRPr lang="en-GB"/>
          </a:p>
        </p:txBody>
      </p:sp>
      <p:sp>
        <p:nvSpPr>
          <p:cNvPr id="393" name="Google Shape;393;p61"/>
          <p:cNvSpPr txBox="1">
            <a:spLocks noGrp="1"/>
          </p:cNvSpPr>
          <p:nvPr>
            <p:ph type="body" idx="1"/>
          </p:nvPr>
        </p:nvSpPr>
        <p:spPr>
          <a:xfrm>
            <a:off x="159299" y="1079433"/>
            <a:ext cx="874657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Various environmental factors can influence gene expression and lead to </a:t>
            </a:r>
            <a:r>
              <a:rPr lang="en-GB" b="1" u="sng">
                <a:solidFill>
                  <a:srgbClr val="7030A0"/>
                </a:solidFill>
              </a:rPr>
              <a:t>phenotypic plasticity</a:t>
            </a:r>
            <a:endParaRPr b="1">
              <a:solidFill>
                <a:srgbClr val="7030A0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Individuals with the same genotype exhibit different phenotypes in different environments</a:t>
            </a:r>
            <a:endParaRPr lang="en-GB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b="1" u="sng"/>
              <a:t>Examples</a:t>
            </a:r>
            <a:r>
              <a:rPr lang="en-GB"/>
              <a:t>:</a:t>
            </a:r>
            <a:endParaRPr lang="en-GB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/>
              <a:t>Temperature can change coat color in rabbits and Siamese cats</a:t>
            </a:r>
            <a:endParaRPr lang="en-GB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/>
              <a:t>Soil pH can affect flower color</a:t>
            </a:r>
            <a:endParaRPr lang="en-GB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/>
              <a:t>UV exposure can increase melanin production in the skin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Chromosomal Inheritance and Disorders</a:t>
            </a:r>
            <a:endParaRPr sz="5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/>
              <a:t>Degrees of Dominance</a:t>
            </a:r>
            <a:endParaRPr lang="en-GB"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4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rgbClr val="FF00FF"/>
                </a:solidFill>
              </a:rPr>
              <a:t>Codominance</a:t>
            </a:r>
            <a:r>
              <a:rPr lang="en-GB"/>
              <a:t>: two alleles that affect phenotype are both expressed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Example: human blood group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Type AB blood: A and B are both expressed</a:t>
            </a:r>
            <a:endParaRPr lang="en-GB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u="sng">
                <a:solidFill>
                  <a:srgbClr val="1FA41F"/>
                </a:solidFill>
              </a:rPr>
              <a:t>Multiple Alleles</a:t>
            </a:r>
            <a:r>
              <a:rPr lang="en-GB"/>
              <a:t>: genes that exist in forms with more than two alleles</a:t>
            </a:r>
            <a:endParaRPr lang="en-GB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Example: human blood group</a:t>
            </a:r>
            <a:endParaRPr lang="en-GB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Alleles: </a:t>
            </a:r>
            <a:r>
              <a:rPr lang="en-GB" i="1"/>
              <a:t>I</a:t>
            </a:r>
            <a:r>
              <a:rPr lang="en-GB" baseline="30000"/>
              <a:t>A</a:t>
            </a:r>
            <a:r>
              <a:rPr lang="en-GB"/>
              <a:t>, </a:t>
            </a:r>
            <a:r>
              <a:rPr lang="en-GB" i="1"/>
              <a:t>I</a:t>
            </a:r>
            <a:r>
              <a:rPr lang="en-GB" baseline="30000"/>
              <a:t>B</a:t>
            </a:r>
            <a:r>
              <a:rPr lang="en-GB"/>
              <a:t>, </a:t>
            </a:r>
            <a:r>
              <a:rPr lang="en-GB" i="1"/>
              <a:t>i</a:t>
            </a: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5400"/>
              <a:buNone/>
            </a:pPr>
            <a:r>
              <a:rPr lang="en-GB"/>
              <a:t>Genetic Disorders</a:t>
            </a:r>
            <a:endParaRPr lang="en-GB"/>
          </a:p>
        </p:txBody>
      </p:sp>
      <p:sp>
        <p:nvSpPr>
          <p:cNvPr id="404" name="Google Shape;404;p63"/>
          <p:cNvSpPr txBox="1">
            <a:spLocks noGrp="1"/>
          </p:cNvSpPr>
          <p:nvPr>
            <p:ph type="body" idx="1"/>
          </p:nvPr>
        </p:nvSpPr>
        <p:spPr>
          <a:xfrm>
            <a:off x="197400" y="1069909"/>
            <a:ext cx="8317950" cy="213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Some genetic disorders can be linked to affected or </a:t>
            </a:r>
            <a:r>
              <a:rPr lang="en-GB" b="1">
                <a:solidFill>
                  <a:srgbClr val="FF0000"/>
                </a:solidFill>
              </a:rPr>
              <a:t>mutated alleles </a:t>
            </a:r>
            <a:r>
              <a:rPr lang="en-GB"/>
              <a:t>or </a:t>
            </a:r>
            <a:r>
              <a:rPr lang="en-GB" b="1">
                <a:solidFill>
                  <a:srgbClr val="7030A0"/>
                </a:solidFill>
              </a:rPr>
              <a:t>chromosomal changes</a:t>
            </a:r>
            <a:endParaRPr lang="en-GB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5400"/>
              <a:buNone/>
            </a:pPr>
            <a:r>
              <a:rPr lang="en-GB"/>
              <a:t>Mutated Alleles</a:t>
            </a:r>
            <a:endParaRPr lang="en-GB"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1"/>
          </p:nvPr>
        </p:nvSpPr>
        <p:spPr>
          <a:xfrm>
            <a:off x="197400" y="1069908"/>
            <a:ext cx="8308425" cy="537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 u="sng">
                <a:solidFill>
                  <a:srgbClr val="004B53"/>
                </a:solidFill>
              </a:rPr>
              <a:t>Tay-Sachs disease</a:t>
            </a:r>
            <a:endParaRPr lang="en-GB" b="1" u="sng">
              <a:solidFill>
                <a:srgbClr val="004B53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Autosomal recessive disease</a:t>
            </a:r>
            <a:endParaRPr lang="en-GB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>
                <a:solidFill>
                  <a:srgbClr val="FF0000"/>
                </a:solidFill>
              </a:rPr>
              <a:t>Mutated</a:t>
            </a:r>
            <a:r>
              <a:rPr lang="en-GB"/>
              <a:t> HEXA gene</a:t>
            </a:r>
            <a:endParaRPr lang="en-GB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/>
              <a:t>Body fails to produce an enzyme that breaks down a particular lipid</a:t>
            </a:r>
            <a:endParaRPr lang="en-GB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Affects central nervous system and results in blindness</a:t>
            </a:r>
            <a:endParaRPr lang="en-GB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b="1" u="sng">
                <a:solidFill>
                  <a:srgbClr val="C00000"/>
                </a:solidFill>
              </a:rPr>
              <a:t>Sickle cell anemia</a:t>
            </a:r>
            <a:endParaRPr lang="en-GB" b="1" u="sng">
              <a:solidFill>
                <a:srgbClr val="C00000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GB"/>
              <a:t>Autosomal recessive disease</a:t>
            </a:r>
            <a:endParaRPr lang="en-GB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Mutated HBB gene</a:t>
            </a:r>
            <a:endParaRPr lang="en-GB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/>
              <a:t>Sickled cells contain abnormal hemoglobin molecules</a:t>
            </a:r>
            <a:endParaRPr lang="en-GB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5400"/>
              <a:buNone/>
            </a:pPr>
            <a:r>
              <a:rPr lang="en-GB"/>
              <a:t>Chromosomal Changes</a:t>
            </a:r>
            <a:endParaRPr lang="en-GB"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1"/>
          </p:nvPr>
        </p:nvSpPr>
        <p:spPr>
          <a:xfrm>
            <a:off x="0" y="1022275"/>
            <a:ext cx="5919000" cy="5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700" b="1" u="sng">
                <a:solidFill>
                  <a:srgbClr val="0070C0"/>
                </a:solidFill>
              </a:rPr>
              <a:t>Nondisjunction</a:t>
            </a:r>
            <a:r>
              <a:rPr lang="en-GB" sz="2700"/>
              <a:t>: chromosomes fail to separate properly in meiosis I or meiosis II</a:t>
            </a:r>
            <a:endParaRPr lang="en-GB" sz="27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/>
              <a:t>Karyotyping can detect nondisjunction</a:t>
            </a:r>
            <a:endParaRPr lang="en-GB"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u="sng"/>
              <a:t>Example</a:t>
            </a:r>
            <a:r>
              <a:rPr lang="en-GB"/>
              <a:t>: Down Syndrome</a:t>
            </a:r>
            <a:endParaRPr lang="en-GB"/>
          </a:p>
          <a:p>
            <a: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2600">
                <a:solidFill>
                  <a:schemeClr val="dk1"/>
                </a:solidFill>
              </a:rPr>
              <a:t>Three copies of chromosome 21</a:t>
            </a:r>
            <a:endParaRPr lang="en-GB" sz="2600">
              <a:solidFill>
                <a:schemeClr val="dk1"/>
              </a:solidFill>
            </a:endParaRPr>
          </a:p>
        </p:txBody>
      </p:sp>
      <p:pic>
        <p:nvPicPr>
          <p:cNvPr id="417" name="Google Shape;417;p65" descr="Image result for karyotype down syndrom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918935" y="3571875"/>
            <a:ext cx="3142218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Practice Problems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159300" y="1079429"/>
            <a:ext cx="8520600" cy="2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GB"/>
              <a:t>1. A black mouse (BB) is crossed with a white mouse (bb) and the resulting offspring are gray. What is the easiest explanation to explain this phenomenon?</a:t>
            </a:r>
            <a:endParaRPr lang="en-GB"/>
          </a:p>
        </p:txBody>
      </p:sp>
      <p:sp>
        <p:nvSpPr>
          <p:cNvPr id="90" name="Google Shape;90;p19"/>
          <p:cNvSpPr txBox="1"/>
          <p:nvPr/>
        </p:nvSpPr>
        <p:spPr>
          <a:xfrm>
            <a:off x="442025" y="3268275"/>
            <a:ext cx="7996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1" i="0" u="sng" strike="noStrike" cap="none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Answer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: incomplete dominance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Practice Problems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5206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GB"/>
              <a:t>2. Cattle can be red (RR= all red hair), white (WW= all white hair), or roan (RW= red and white hair). What is the best explanation for this phenomenon?</a:t>
            </a:r>
            <a:endParaRPr lang="en-GB"/>
          </a:p>
        </p:txBody>
      </p:sp>
      <p:sp>
        <p:nvSpPr>
          <p:cNvPr id="97" name="Google Shape;97;p20"/>
          <p:cNvSpPr txBox="1"/>
          <p:nvPr/>
        </p:nvSpPr>
        <p:spPr>
          <a:xfrm>
            <a:off x="442025" y="2734875"/>
            <a:ext cx="7996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1" i="0" u="sng" strike="noStrike" cap="none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Answer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: Codominance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79975" y="3498375"/>
            <a:ext cx="8520600" cy="1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GB"/>
              <a:t>3. A red cow is crossed with a roan cow. What would the phenotypic ratio of the offspring be?</a:t>
            </a:r>
            <a:endParaRPr lang="en-GB"/>
          </a:p>
        </p:txBody>
      </p:sp>
      <p:graphicFrame>
        <p:nvGraphicFramePr>
          <p:cNvPr id="99" name="Google Shape;99;p20"/>
          <p:cNvGraphicFramePr/>
          <p:nvPr/>
        </p:nvGraphicFramePr>
        <p:xfrm>
          <a:off x="3210113" y="4724175"/>
          <a:ext cx="2266575" cy="1737270"/>
        </p:xfrm>
        <a:graphic>
          <a:graphicData uri="http://schemas.openxmlformats.org/drawingml/2006/table">
            <a:tbl>
              <a:tblPr>
                <a:noFill/>
                <a:tableStyleId>{AED04E84-606B-4D21-9F41-2F3470B586C3}</a:tableStyleId>
              </a:tblPr>
              <a:tblGrid>
                <a:gridCol w="755525"/>
                <a:gridCol w="755525"/>
                <a:gridCol w="7555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RR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RR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W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RW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 panose="020B0604020202090204"/>
                        <a:buNone/>
                      </a:pPr>
                      <a:r>
                        <a:rPr lang="en-GB" sz="2600" u="none" strike="noStrike" cap="none"/>
                        <a:t>RW</a:t>
                      </a:r>
                      <a:endParaRPr sz="26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0" name="Google Shape;100;p20"/>
          <p:cNvSpPr txBox="1"/>
          <p:nvPr/>
        </p:nvSpPr>
        <p:spPr>
          <a:xfrm>
            <a:off x="179975" y="4618550"/>
            <a:ext cx="3202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Cross: RR x RW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5650175" y="4579425"/>
            <a:ext cx="3050400" cy="20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1" i="0" u="sng" strike="noStrike" cap="none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Answer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: 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1:1 red and roan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50% red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50% roan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b="1">
                <a:solidFill>
                  <a:srgbClr val="0000FF"/>
                </a:solidFill>
              </a:rPr>
              <a:t>Practice Problems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520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GB"/>
              <a:t>4. A woman with type A blood has a child with a man who has type B blood. With this limited information, what are possible genotypes for the woman? For the man?</a:t>
            </a:r>
            <a:endParaRPr lang="en-GB"/>
          </a:p>
        </p:txBody>
      </p:sp>
      <p:sp>
        <p:nvSpPr>
          <p:cNvPr id="108" name="Google Shape;108;p21"/>
          <p:cNvSpPr txBox="1"/>
          <p:nvPr/>
        </p:nvSpPr>
        <p:spPr>
          <a:xfrm>
            <a:off x="442025" y="3039675"/>
            <a:ext cx="7996500" cy="1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1" i="0" u="sng" strike="noStrike" cap="none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Answer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:</a:t>
            </a:r>
            <a:endParaRPr sz="2800" b="0" i="0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The woman could be either 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r>
              <a:rPr lang="en-GB" sz="2800" b="0" i="0" u="none" strike="noStrike" cap="none" baseline="300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r>
              <a:rPr lang="en-GB" sz="2800" b="0" i="0" u="none" strike="noStrike" cap="none" baseline="300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 or 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r>
              <a:rPr lang="en-GB" sz="2800" b="0" i="0" u="none" strike="noStrike" cap="none" baseline="300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A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endParaRPr sz="2800" b="0" i="1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90204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The man could be either 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r>
              <a:rPr lang="en-GB" sz="2800" b="0" i="0" u="none" strike="noStrike" cap="none" baseline="300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B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r>
              <a:rPr lang="en-GB" sz="2800" b="0" i="0" u="none" strike="noStrike" cap="none" baseline="300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B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 or 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r>
              <a:rPr lang="en-GB" sz="2800" b="0" i="0" u="none" strike="noStrike" cap="none" baseline="30000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B</a:t>
            </a:r>
            <a:r>
              <a:rPr lang="en-GB" sz="2800" b="0" i="1" u="none" strike="noStrike" cap="none">
                <a:solidFill>
                  <a:srgbClr val="000000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i</a:t>
            </a:r>
            <a:endParaRPr sz="2800" b="0" i="1" u="none" strike="noStrike" cap="none">
              <a:solidFill>
                <a:srgbClr val="000000"/>
              </a:solidFill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5400"/>
              <a:t>Multiple Genes</a:t>
            </a:r>
            <a:endParaRPr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11606</Words>
  <Application>WPS 文字</Application>
  <PresentationFormat>On-screen Show (4:3)</PresentationFormat>
  <Paragraphs>566</Paragraphs>
  <Slides>52</Slides>
  <Notes>52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Arial</vt:lpstr>
      <vt:lpstr>宋体</vt:lpstr>
      <vt:lpstr>Wingdings</vt:lpstr>
      <vt:lpstr>Arial</vt:lpstr>
      <vt:lpstr>Calibri</vt:lpstr>
      <vt:lpstr>Helvetica Neue</vt:lpstr>
      <vt:lpstr>Times New Roman</vt:lpstr>
      <vt:lpstr>微软雅黑</vt:lpstr>
      <vt:lpstr>汉仪旗黑</vt:lpstr>
      <vt:lpstr>宋体</vt:lpstr>
      <vt:lpstr>Arial Unicode MS</vt:lpstr>
      <vt:lpstr>汉仪书宋二KW</vt:lpstr>
      <vt:lpstr>Times New Roman</vt:lpstr>
      <vt:lpstr>Simple Light</vt:lpstr>
      <vt:lpstr>PowerPoint 演示文稿</vt:lpstr>
      <vt:lpstr>Non-Mendelian Genetics</vt:lpstr>
      <vt:lpstr>Degrees of Dominance</vt:lpstr>
      <vt:lpstr>Degrees of Dominance</vt:lpstr>
      <vt:lpstr>Degrees of Dominance</vt:lpstr>
      <vt:lpstr>Practice Problems</vt:lpstr>
      <vt:lpstr>Practice Problems</vt:lpstr>
      <vt:lpstr>Practice Problems</vt:lpstr>
      <vt:lpstr>Multiple Genes</vt:lpstr>
      <vt:lpstr>Multiple Genes</vt:lpstr>
      <vt:lpstr>Multiple Genes</vt:lpstr>
      <vt:lpstr>Multiple Genes</vt:lpstr>
      <vt:lpstr>Sex Chromosomes</vt:lpstr>
      <vt:lpstr>Sex-Linked Genes</vt:lpstr>
      <vt:lpstr>Inheritance of X-Linked Genes</vt:lpstr>
      <vt:lpstr>Inheritance of X-Linked Genes</vt:lpstr>
      <vt:lpstr>X-Linked Disorders</vt:lpstr>
      <vt:lpstr>X-Inactivation</vt:lpstr>
      <vt:lpstr>Linked Genes</vt:lpstr>
      <vt:lpstr>Genetic Recombination</vt:lpstr>
      <vt:lpstr>Genetic Recombination</vt:lpstr>
      <vt:lpstr>Linked Genes</vt:lpstr>
      <vt:lpstr>Linked Genes: Crossing Over</vt:lpstr>
      <vt:lpstr>Linked Genes: Crossing Over</vt:lpstr>
      <vt:lpstr>Mapping Distance</vt:lpstr>
      <vt:lpstr>Mapping Distance</vt:lpstr>
      <vt:lpstr>Non-Nuclear DNA</vt:lpstr>
      <vt:lpstr>Non-Nuclear DNA</vt:lpstr>
      <vt:lpstr>Chi Square</vt:lpstr>
      <vt:lpstr>Goodness of Fit Test</vt:lpstr>
      <vt:lpstr>Chi Square (X2)</vt:lpstr>
      <vt:lpstr>Example</vt:lpstr>
      <vt:lpstr>Example: How to Solve</vt:lpstr>
      <vt:lpstr>Example: How to Solve</vt:lpstr>
      <vt:lpstr>Example: How to Solve</vt:lpstr>
      <vt:lpstr>Example: How to Solve</vt:lpstr>
      <vt:lpstr>Example: How to Solve</vt:lpstr>
      <vt:lpstr>Example: How to Solve</vt:lpstr>
      <vt:lpstr>Example: How to Solve</vt:lpstr>
      <vt:lpstr>Example: How to Solve</vt:lpstr>
      <vt:lpstr>Example: How to Solve</vt:lpstr>
      <vt:lpstr>Example: How to Solve</vt:lpstr>
      <vt:lpstr>Example: How to Solve</vt:lpstr>
      <vt:lpstr>Practice Problem</vt:lpstr>
      <vt:lpstr>Practice Problem</vt:lpstr>
      <vt:lpstr>PowerPoint 演示文稿</vt:lpstr>
      <vt:lpstr>Environmental Effects on Phenotype</vt:lpstr>
      <vt:lpstr>Environmental Factors</vt:lpstr>
      <vt:lpstr>Chromosomal Inheritance and Disorders</vt:lpstr>
      <vt:lpstr>Genetic Disorders</vt:lpstr>
      <vt:lpstr>Mutated Alleles</vt:lpstr>
      <vt:lpstr>Chromosomal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bman *_* Kevin</cp:lastModifiedBy>
  <cp:revision>2</cp:revision>
  <dcterms:created xsi:type="dcterms:W3CDTF">2025-04-22T08:20:46Z</dcterms:created>
  <dcterms:modified xsi:type="dcterms:W3CDTF">2025-04-22T08:20:46Z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1BCF726AA76B45C65E51076844E8B456_43</vt:lpwstr>
  </property>
  <property fmtid="{D5CDD505-2E9C-101B-9397-08002B2CF9AE}" pid="3" name="KSOProductBuildVer">
    <vt:lpwstr>2052-7.2.2.8955</vt:lpwstr>
  </property>
</Properties>
</file>