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handoutMasterIdLst>
    <p:handoutMasterId r:id="rId20"/>
  </p:handoutMasterIdLst>
  <p:sldIdLst>
    <p:sldId id="269" r:id="rId2"/>
    <p:sldId id="270" r:id="rId3"/>
    <p:sldId id="300" r:id="rId4"/>
    <p:sldId id="415" r:id="rId5"/>
    <p:sldId id="275" r:id="rId6"/>
    <p:sldId id="276" r:id="rId7"/>
    <p:sldId id="359" r:id="rId8"/>
    <p:sldId id="401" r:id="rId9"/>
    <p:sldId id="322" r:id="rId10"/>
    <p:sldId id="430" r:id="rId11"/>
    <p:sldId id="352" r:id="rId12"/>
    <p:sldId id="431" r:id="rId13"/>
    <p:sldId id="396" r:id="rId14"/>
    <p:sldId id="414" r:id="rId15"/>
    <p:sldId id="350" r:id="rId16"/>
    <p:sldId id="342" r:id="rId17"/>
    <p:sldId id="299" r:id="rId1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1EA62-8333-2654-EB42-16E7D3F5FE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E0607F-3F6E-F9C3-9796-215DB44D346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841D0FD-11FD-533C-0006-AB74BD84A6C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7C759A-ADD2-E81E-8A22-07F8C2EAC76F}"/>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816227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F085E-0E0B-A626-58C1-8AA2009E3E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A3F887-0BC6-932C-99E0-A49A6265D98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A7C800C-CC6C-D94A-60E9-13B6807BE03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A441BD5-44C4-AB79-F684-43A5E559B91C}"/>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421083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orient="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848communistmanifesto.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afe.easia.columbia.edu/ps/japan/fukuzawa_meiji.ht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fe.easia.columbia.edu/ps/japan/fukuzawa_meiji.ht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848communistmanifesto.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5.4 — Industrialization Spreads</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5B62C00-6DAA-3410-C694-FB422246CAA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38397F1-4F9C-C673-9D51-04367ADDB6DB}"/>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Karl Marx And Friedrich Engels – The Communist Manifesto (1848)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Https://Sourcebooks.Fordham.Edu/Mod/1848communistmanifesto.Asp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D8BB7ECC-1D11-ADF4-6DDD-224CA85429F1}"/>
              </a:ext>
            </a:extLst>
          </p:cNvPr>
          <p:cNvSpPr txBox="1"/>
          <p:nvPr/>
        </p:nvSpPr>
        <p:spPr>
          <a:xfrm>
            <a:off x="760412" y="1371600"/>
            <a:ext cx="10668000" cy="526297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As industry expands across nations, economic relationships between societies are transformed. Modern industry has established a world market that connects distant regions through the exchange of manufactured goods.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technological development referenced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way industrialization changed modes of production.</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global economic effect of expanding industrial production.</a:t>
            </a:r>
          </a:p>
        </p:txBody>
      </p:sp>
    </p:spTree>
    <p:extLst>
      <p:ext uri="{BB962C8B-B14F-4D97-AF65-F5344CB8AC3E}">
        <p14:creationId xmlns:p14="http://schemas.microsoft.com/office/powerpoint/2010/main" val="2241264927"/>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Fukuzawa Yukichi – “Leaving Asia” (1885) </a:t>
            </a:r>
            <a:r>
              <a:rPr lang="en-US" sz="2000" cap="none" dirty="0">
                <a:effectLst/>
                <a:latin typeface="Arial" panose="020B0604020202020204" pitchFamily="34" charset="0"/>
                <a:ea typeface="Aptos" panose="020B0004020202020204" pitchFamily="34" charset="0"/>
              </a:rPr>
              <a:t>Source: Columbia University Asia For Educators </a:t>
            </a:r>
            <a:r>
              <a:rPr lang="en-US" sz="2000" u="sng" cap="none" dirty="0">
                <a:solidFill>
                  <a:srgbClr val="0563C1"/>
                </a:solidFill>
                <a:effectLst/>
                <a:latin typeface="Arial" panose="020B0604020202020204" pitchFamily="34" charset="0"/>
                <a:ea typeface="Aptos" panose="020B0004020202020204" pitchFamily="34" charset="0"/>
                <a:hlinkClick r:id="rId3"/>
              </a:rPr>
              <a:t>Https://Afe.Easia.Columbia.Edu/Ps/Japan/Fukuzawa_meiji.Htm</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nations of the West have advanced rapidly through the development of industry, science, and education. Their strength lies in the ability to adopt new technologies and organize production in efficient ways.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If Japan hopes to remain independent and respected among nations, it must adopt these same industrial methods. By developing factories, railroads, and modern industry, Japan can strengthen its economy and secure its position in the modern world.</a:t>
            </a:r>
          </a:p>
        </p:txBody>
      </p:sp>
    </p:spTree>
    <p:extLst>
      <p:ext uri="{BB962C8B-B14F-4D97-AF65-F5344CB8AC3E}">
        <p14:creationId xmlns:p14="http://schemas.microsoft.com/office/powerpoint/2010/main" val="2414066609"/>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CA036-B375-8EBC-F5A6-C69E689A9A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A690A7C-6988-3EA0-DB9B-77B22322D035}"/>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Fukuzawa Yukichi – “Leaving Asia” (1885) </a:t>
            </a:r>
            <a:r>
              <a:rPr lang="en-US" sz="2000" cap="none" dirty="0">
                <a:effectLst/>
                <a:latin typeface="Arial" panose="020B0604020202020204" pitchFamily="34" charset="0"/>
                <a:ea typeface="Aptos" panose="020B0004020202020204" pitchFamily="34" charset="0"/>
              </a:rPr>
              <a:t>Source: Columbia University Asia For Educators </a:t>
            </a:r>
            <a:r>
              <a:rPr lang="en-US" sz="2000" u="sng" cap="none" dirty="0">
                <a:solidFill>
                  <a:srgbClr val="0563C1"/>
                </a:solidFill>
                <a:effectLst/>
                <a:latin typeface="Arial" panose="020B0604020202020204" pitchFamily="34" charset="0"/>
                <a:ea typeface="Aptos" panose="020B0004020202020204" pitchFamily="34" charset="0"/>
                <a:hlinkClick r:id="rId3"/>
              </a:rPr>
              <a:t>Https://Afe.Easia.Columbia.Edu/Ps/Japan/Fukuzawa_meiji.Htm</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D842A594-7619-2273-7F96-20665A5514D4}"/>
              </a:ext>
            </a:extLst>
          </p:cNvPr>
          <p:cNvSpPr txBox="1"/>
          <p:nvPr/>
        </p:nvSpPr>
        <p:spPr>
          <a:xfrm>
            <a:off x="608012" y="1752598"/>
            <a:ext cx="108966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Industrial development therefore becomes essential not only for economic growth but also for national survival. Nations that fail to industrialize risk falling behind those that adopt modern technology.</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reason Fukuzawa believed Japan should industrialize.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example of industrial technology mentioned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historical development that led Japanese leaders to support industrialization.</a:t>
            </a:r>
          </a:p>
        </p:txBody>
      </p:sp>
    </p:spTree>
    <p:extLst>
      <p:ext uri="{BB962C8B-B14F-4D97-AF65-F5344CB8AC3E}">
        <p14:creationId xmlns:p14="http://schemas.microsoft.com/office/powerpoint/2010/main" val="2384672735"/>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Spread of Industrialization</a:t>
            </a:r>
          </a:p>
        </p:txBody>
      </p:sp>
      <p:graphicFrame>
        <p:nvGraphicFramePr>
          <p:cNvPr id="5" name="Table 4">
            <a:extLst>
              <a:ext uri="{FF2B5EF4-FFF2-40B4-BE49-F238E27FC236}">
                <a16:creationId xmlns:a16="http://schemas.microsoft.com/office/drawing/2014/main" id="{A26D36D1-49EC-CB64-34C6-AAF9C0F78A4A}"/>
              </a:ext>
            </a:extLst>
          </p:cNvPr>
          <p:cNvGraphicFramePr>
            <a:graphicFrameLocks noGrp="1"/>
          </p:cNvGraphicFramePr>
          <p:nvPr>
            <p:extLst>
              <p:ext uri="{D42A27DB-BD31-4B8C-83A1-F6EECF244321}">
                <p14:modId xmlns:p14="http://schemas.microsoft.com/office/powerpoint/2010/main" val="1796643994"/>
              </p:ext>
            </p:extLst>
          </p:nvPr>
        </p:nvGraphicFramePr>
        <p:xfrm>
          <a:off x="608012" y="1295400"/>
          <a:ext cx="10972800" cy="5120640"/>
        </p:xfrm>
        <a:graphic>
          <a:graphicData uri="http://schemas.openxmlformats.org/drawingml/2006/table">
            <a:tbl>
              <a:tblPr firstRow="1" firstCol="1" bandRow="1"/>
              <a:tblGrid>
                <a:gridCol w="2514600">
                  <a:extLst>
                    <a:ext uri="{9D8B030D-6E8A-4147-A177-3AD203B41FA5}">
                      <a16:colId xmlns:a16="http://schemas.microsoft.com/office/drawing/2014/main" val="2152929434"/>
                    </a:ext>
                  </a:extLst>
                </a:gridCol>
                <a:gridCol w="4419600">
                  <a:extLst>
                    <a:ext uri="{9D8B030D-6E8A-4147-A177-3AD203B41FA5}">
                      <a16:colId xmlns:a16="http://schemas.microsoft.com/office/drawing/2014/main" val="1340114134"/>
                    </a:ext>
                  </a:extLst>
                </a:gridCol>
                <a:gridCol w="4038600">
                  <a:extLst>
                    <a:ext uri="{9D8B030D-6E8A-4147-A177-3AD203B41FA5}">
                      <a16:colId xmlns:a16="http://schemas.microsoft.com/office/drawing/2014/main" val="1603998864"/>
                    </a:ext>
                  </a:extLst>
                </a:gridCol>
              </a:tblGrid>
              <a:tr h="0">
                <a:tc>
                  <a:txBody>
                    <a:bodyPr/>
                    <a:lstStyle/>
                    <a:p>
                      <a:pPr marL="0" marR="0">
                        <a:buNone/>
                      </a:pPr>
                      <a:r>
                        <a:rPr lang="en-US" sz="2800" b="1" kern="100">
                          <a:effectLst/>
                          <a:latin typeface="Arial" panose="020B0604020202020204" pitchFamily="34" charset="0"/>
                          <a:ea typeface="Aptos" panose="020B0004020202020204" pitchFamily="34" charset="0"/>
                        </a:rPr>
                        <a:t>Region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Key Developments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Industrial Characteristics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56051391"/>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Britain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First industrial nation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Textile factories, steam engines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276869149"/>
                  </a:ext>
                </a:extLst>
              </a:tr>
              <a:tr h="0">
                <a:tc>
                  <a:txBody>
                    <a:bodyPr/>
                    <a:lstStyle/>
                    <a:p>
                      <a:pPr marL="0" marR="0">
                        <a:buNone/>
                      </a:pPr>
                      <a:r>
                        <a:rPr lang="en-US" sz="2800" kern="100">
                          <a:effectLst/>
                          <a:latin typeface="Arial" panose="020B0604020202020204" pitchFamily="34" charset="0"/>
                          <a:ea typeface="Aptos" panose="020B0004020202020204" pitchFamily="34" charset="0"/>
                        </a:rPr>
                        <a:t>Western Europe</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Rapid adoption of industrial technologies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Coal mining, steel production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00907855"/>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United States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Industrial expansion during the 1800s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Railroads, mass production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387265853"/>
                  </a:ext>
                </a:extLst>
              </a:tr>
              <a:tr h="0">
                <a:tc>
                  <a:txBody>
                    <a:bodyPr/>
                    <a:lstStyle/>
                    <a:p>
                      <a:pPr marL="0" marR="0">
                        <a:buNone/>
                      </a:pPr>
                      <a:r>
                        <a:rPr lang="en-US" sz="2800" kern="100">
                          <a:effectLst/>
                          <a:latin typeface="Arial" panose="020B0604020202020204" pitchFamily="34" charset="0"/>
                          <a:ea typeface="Aptos" panose="020B0004020202020204" pitchFamily="34" charset="0"/>
                        </a:rPr>
                        <a:t>Russia</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State-led industrialization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Railroad construction, heavy industry</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14739719"/>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Japan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Meiji industrial reforms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dirty="0">
                          <a:solidFill>
                            <a:srgbClr val="000000"/>
                          </a:solidFill>
                          <a:effectLst/>
                          <a:latin typeface="Arial" panose="020B0604020202020204" pitchFamily="34" charset="0"/>
                          <a:ea typeface="Aptos" panose="020B0004020202020204" pitchFamily="34" charset="0"/>
                        </a:rPr>
                        <a:t>Government-supported factories</a:t>
                      </a:r>
                      <a:endParaRPr lang="en-US" sz="2800" kern="100" dirty="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514060982"/>
                  </a:ext>
                </a:extLst>
              </a:tr>
            </a:tbl>
          </a:graphicData>
        </a:graphic>
      </p:graphicFrame>
    </p:spTree>
    <p:extLst>
      <p:ext uri="{BB962C8B-B14F-4D97-AF65-F5344CB8AC3E}">
        <p14:creationId xmlns:p14="http://schemas.microsoft.com/office/powerpoint/2010/main" val="5987042"/>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379412" y="1017814"/>
            <a:ext cx="11430000" cy="5693866"/>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a:t>
            </a:r>
            <a:endParaRPr lang="en-US" sz="2800" kern="100" dirty="0">
              <a:effectLst/>
              <a:latin typeface="Arial" panose="020B0604020202020204" pitchFamily="34" charset="0"/>
              <a:ea typeface="Aptos" panose="020B0004020202020204" pitchFamily="34" charset="0"/>
            </a:endParaRP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Industrial production expanded from Britain to other regions.</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Steam-powered technology increased manufacturing output.</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Global manufacturing shifted toward Europe and the United States.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Continuity</a:t>
            </a:r>
            <a:endParaRPr lang="en-US" sz="2800" kern="100" dirty="0">
              <a:effectLst/>
              <a:latin typeface="Arial" panose="020B0604020202020204" pitchFamily="34" charset="0"/>
              <a:ea typeface="Aptos" panose="020B0004020202020204" pitchFamily="34" charset="0"/>
            </a:endParaRP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Many regions continued traditional manufacturing methods.</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Industrialization often maintained social and economic inequality.</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Industrialization in Britain and the United States developed largely through private investment, while Russia and Japan relied more heavily on government-led industrial reforms.</a:t>
            </a:r>
          </a:p>
        </p:txBody>
      </p:sp>
    </p:spTree>
    <p:extLst>
      <p:ext uri="{BB962C8B-B14F-4D97-AF65-F5344CB8AC3E}">
        <p14:creationId xmlns:p14="http://schemas.microsoft.com/office/powerpoint/2010/main" val="1154885745"/>
      </p:ext>
    </p:extLst>
  </p:cSld>
  <p:clrMapOvr>
    <a:masterClrMapping/>
  </p:clrMapOvr>
  <p:transition>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1217612" y="1352811"/>
            <a:ext cx="9677400" cy="4524315"/>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Industrialization spread from Britain to Europe, the United States, Russia, and Japan.</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Steam-powered machinery increased industrial productivity.</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Industrial economies expanded their share of global manufacturing.</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Governments sometimes played key roles in promoting industrial development.</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Industrialization reshaped global economic power.</a:t>
            </a:r>
          </a:p>
        </p:txBody>
      </p:sp>
    </p:spTree>
    <p:extLst>
      <p:ext uri="{BB962C8B-B14F-4D97-AF65-F5344CB8AC3E}">
        <p14:creationId xmlns:p14="http://schemas.microsoft.com/office/powerpoint/2010/main" val="2206440387"/>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970318"/>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each question in </a:t>
            </a:r>
            <a:r>
              <a:rPr lang="en-US" sz="2800" b="1" kern="100" dirty="0">
                <a:effectLst/>
                <a:latin typeface="Arial" panose="020B0604020202020204" pitchFamily="34" charset="0"/>
                <a:ea typeface="Aptos" panose="020B0004020202020204" pitchFamily="34" charset="0"/>
              </a:rPr>
              <a:t>2–3 sentences</a:t>
            </a:r>
            <a:r>
              <a:rPr lang="en-US" sz="2800" kern="100" dirty="0">
                <a:effectLst/>
                <a:latin typeface="Arial" panose="020B0604020202020204" pitchFamily="34" charset="0"/>
                <a:ea typeface="Aptos" panose="020B0004020202020204" pitchFamily="34" charset="0"/>
              </a:rPr>
              <a:t>.</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Identify ONE region outside Britain where industrialization spread during the nineteenth century.</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Explain ONE technological innovation that helped industrialization expand.</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Explain ONE effect of industrialization on global manufacturing patterns.</a:t>
            </a:r>
          </a:p>
        </p:txBody>
      </p:sp>
    </p:spTree>
    <p:extLst>
      <p:ext uri="{BB962C8B-B14F-4D97-AF65-F5344CB8AC3E}">
        <p14:creationId xmlns:p14="http://schemas.microsoft.com/office/powerpoint/2010/main" val="2323693383"/>
      </p:ext>
    </p:extLst>
  </p:cSld>
  <p:clrMapOvr>
    <a:masterClrMapping/>
  </p:clrMapOvr>
  <p:transition>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Explain how industrialization spread from Britain to other regions.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Describe how new technologies such as steam power increased industrial production.</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Compare industrial development in Europe, the United States, Russia, and Japan.</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Analyze how industrialization changed global patterns of manufacturing.</a:t>
            </a:r>
          </a:p>
        </p:txBody>
      </p:sp>
    </p:spTree>
    <p:extLst>
      <p:ext uri="{BB962C8B-B14F-4D97-AF65-F5344CB8AC3E}">
        <p14:creationId xmlns:p14="http://schemas.microsoft.com/office/powerpoint/2010/main" val="846953034"/>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447800"/>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Industrial Revolution began in Britain in the late eighteenth century but soon spread to other parts of the world. New technologies, especially steam-powered machinery, allowed factories to produce goods faster and in larger quantities than ever before.</a:t>
            </a:r>
          </a:p>
          <a:p>
            <a:pPr marL="45720" indent="0">
              <a:lnSpc>
                <a:spcPct val="120000"/>
              </a:lnSpc>
              <a:buNone/>
            </a:pPr>
            <a:r>
              <a:rPr lang="en-US" sz="3000" dirty="0">
                <a:latin typeface="Abadi" panose="020B0604020104020204" pitchFamily="34" charset="0"/>
              </a:rPr>
              <a:t>Countries such as the United States and nations in western Europe adopted industrial methods relatively quickly. Other regions, including Russia and Japan, industrialized later but often did so through government-sponsored reforms.</a:t>
            </a:r>
          </a:p>
        </p:txBody>
      </p:sp>
    </p:spTree>
    <p:extLst>
      <p:ext uri="{BB962C8B-B14F-4D97-AF65-F5344CB8AC3E}">
        <p14:creationId xmlns:p14="http://schemas.microsoft.com/office/powerpoint/2010/main" val="376332526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As industrialization spread, global manufacturing patterns changed dramatically. European countries and the United States produced increasing amounts of manufactured goods, while many regions in Asia and the Middle East experienced a decline in their share of global manufacturing.</a:t>
            </a:r>
          </a:p>
        </p:txBody>
      </p:sp>
    </p:spTree>
    <p:extLst>
      <p:ext uri="{BB962C8B-B14F-4D97-AF65-F5344CB8AC3E}">
        <p14:creationId xmlns:p14="http://schemas.microsoft.com/office/powerpoint/2010/main" val="386777996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401205"/>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Industrial Diffusion - </a:t>
            </a:r>
            <a:r>
              <a:rPr lang="en-US" sz="2800" kern="100" dirty="0">
                <a:effectLst/>
                <a:latin typeface="Arial" panose="020B0604020202020204" pitchFamily="34" charset="0"/>
                <a:ea typeface="Aptos" panose="020B0004020202020204" pitchFamily="34" charset="0"/>
              </a:rPr>
              <a:t>The spread of industrial technologies and factory production from one region to another.</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Steam Power - </a:t>
            </a:r>
            <a:r>
              <a:rPr lang="en-US" sz="2800" kern="100" dirty="0">
                <a:effectLst/>
                <a:latin typeface="Arial" panose="020B0604020202020204" pitchFamily="34" charset="0"/>
                <a:ea typeface="Aptos" panose="020B0004020202020204" pitchFamily="34" charset="0"/>
              </a:rPr>
              <a:t>Energy produced by steam engines that powered machines, trains, and factory equipment.</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Mechanization - </a:t>
            </a:r>
            <a:r>
              <a:rPr lang="en-US" sz="2800" kern="100" dirty="0">
                <a:effectLst/>
                <a:latin typeface="Arial" panose="020B0604020202020204" pitchFamily="34" charset="0"/>
                <a:ea typeface="Aptos" panose="020B0004020202020204" pitchFamily="34" charset="0"/>
              </a:rPr>
              <a:t>The use of machines to replace manual labor in production.</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Manufacturing - </a:t>
            </a:r>
            <a:r>
              <a:rPr lang="en-US" sz="2800" kern="100" dirty="0">
                <a:effectLst/>
                <a:latin typeface="Arial" panose="020B0604020202020204" pitchFamily="34" charset="0"/>
                <a:ea typeface="Aptos" panose="020B0004020202020204" pitchFamily="34" charset="0"/>
              </a:rPr>
              <a:t>The process of producing goods on a large scale, usually in factories.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Industrial Economy - </a:t>
            </a:r>
            <a:r>
              <a:rPr lang="en-US" sz="2800" kern="100" dirty="0">
                <a:effectLst/>
                <a:latin typeface="Arial" panose="020B0604020202020204" pitchFamily="34" charset="0"/>
                <a:ea typeface="Aptos" panose="020B0004020202020204" pitchFamily="34" charset="0"/>
              </a:rPr>
              <a:t>An economy based on machine production and factory work rather than agriculture.</a:t>
            </a:r>
          </a:p>
        </p:txBody>
      </p:sp>
    </p:spTree>
    <p:extLst>
      <p:ext uri="{BB962C8B-B14F-4D97-AF65-F5344CB8AC3E}">
        <p14:creationId xmlns:p14="http://schemas.microsoft.com/office/powerpoint/2010/main" val="100909725"/>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During the early stages of the Industrial Revolution, Britain led the world in industrial production. British factories used steam-powered machines to manufacture textiles, iron products, and other goods. Britain’s technological innovations gradually spread to other regions through trade, migration, and the sharing of knowledge.</a:t>
            </a:r>
          </a:p>
        </p:txBody>
      </p:sp>
    </p:spTree>
    <p:extLst>
      <p:ext uri="{BB962C8B-B14F-4D97-AF65-F5344CB8AC3E}">
        <p14:creationId xmlns:p14="http://schemas.microsoft.com/office/powerpoint/2010/main" val="386322248"/>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Industrialization spread first to nearby European countries such as Belgium, France, and Germany. The United States also developed large-scale industrial production during the nineteenth century, particularly in industries such as steel manufacturing and railroad construction.</a:t>
            </a:r>
          </a:p>
        </p:txBody>
      </p:sp>
    </p:spTree>
    <p:extLst>
      <p:ext uri="{BB962C8B-B14F-4D97-AF65-F5344CB8AC3E}">
        <p14:creationId xmlns:p14="http://schemas.microsoft.com/office/powerpoint/2010/main" val="3263144721"/>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In the late nineteenth century, governments in countries such as Russia and Japan took active roles in promoting industrialization. These states built railroads, encouraged factory development, and adopted Western technologies in order to strengthen their economies and compete with industrialized powers.</a:t>
            </a:r>
          </a:p>
        </p:txBody>
      </p:sp>
    </p:spTree>
    <p:extLst>
      <p:ext uri="{BB962C8B-B14F-4D97-AF65-F5344CB8AC3E}">
        <p14:creationId xmlns:p14="http://schemas.microsoft.com/office/powerpoint/2010/main" val="1584177703"/>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Karl Marx And Friedrich Engels – The Communist Manifesto (1848)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Https://Sourcebooks.Fordham.Edu/Mod/1848communistmanifesto.Asp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371600"/>
            <a:ext cx="106680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modern bourgeois society that has developed from the ruins of feudal society has established new classes and new conditions of oppression. Modern industry has converted the small workshop of the patriarchal master into the great factory of the industrial capitalist.</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The increasing use of machinery and the division of labor have stripped work of much of its individual character. Workers are organized into large industrial groups and operate machines that determine the pace of production.</a:t>
            </a:r>
          </a:p>
        </p:txBody>
      </p:sp>
    </p:spTree>
    <p:extLst>
      <p:ext uri="{BB962C8B-B14F-4D97-AF65-F5344CB8AC3E}">
        <p14:creationId xmlns:p14="http://schemas.microsoft.com/office/powerpoint/2010/main" val="57014963"/>
      </p:ext>
    </p:extLst>
  </p:cSld>
  <p:clrMapOvr>
    <a:masterClrMapping/>
  </p:clrMapOvr>
  <p:transition>
    <p:split orient="vert"/>
  </p:transition>
</p:sld>
</file>

<file path=ppt/theme/theme1.xml><?xml version="1.0" encoding="utf-8"?>
<a:theme xmlns:a="http://schemas.openxmlformats.org/drawingml/2006/main" name="World country report presentation">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2681</TotalTime>
  <Words>1186</Words>
  <Application>Microsoft Office PowerPoint</Application>
  <PresentationFormat>Custom</PresentationFormat>
  <Paragraphs>117</Paragraphs>
  <Slides>17</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Abadi</vt:lpstr>
      <vt:lpstr>Arial</vt:lpstr>
      <vt:lpstr>Century Gothic</vt:lpstr>
      <vt:lpstr>World country report presentation</vt:lpstr>
      <vt:lpstr>Topic 5.4 — Industrialization Spreads</vt:lpstr>
      <vt:lpstr>Learning Objectives</vt:lpstr>
      <vt:lpstr>Overview</vt:lpstr>
      <vt:lpstr>Overview</vt:lpstr>
      <vt:lpstr>Keywords and Phrases</vt:lpstr>
      <vt:lpstr>Background Reading</vt:lpstr>
      <vt:lpstr>Background Reading</vt:lpstr>
      <vt:lpstr>Background Reading</vt:lpstr>
      <vt:lpstr>Primary Source 1 - Karl Marx And Friedrich Engels – The Communist Manifesto (1848) Source: Fordham University Internet History Sourcebook Https://Sourcebooks.Fordham.Edu/Mod/1848communistmanifesto.Asp</vt:lpstr>
      <vt:lpstr>Primary Source 1 - Karl Marx And Friedrich Engels – The Communist Manifesto (1848) Source: Fordham University Internet History Sourcebook Https://Sourcebooks.Fordham.Edu/Mod/1848communistmanifesto.Asp</vt:lpstr>
      <vt:lpstr>Primary Source 2 — Fukuzawa Yukichi – “Leaving Asia” (1885) Source: Columbia University Asia For Educators Https://Afe.Easia.Columbia.Edu/Ps/Japan/Fukuzawa_meiji.Htm</vt:lpstr>
      <vt:lpstr>Primary Source 2 — Fukuzawa Yukichi – “Leaving Asia” (1885) Source: Columbia University Asia For Educators Https://Afe.Easia.Columbia.Edu/Ps/Japan/Fukuzawa_meiji.Htm</vt:lpstr>
      <vt:lpstr>Spread of Industrialization</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57</cp:revision>
  <dcterms:created xsi:type="dcterms:W3CDTF">2025-09-29T06:54:32Z</dcterms:created>
  <dcterms:modified xsi:type="dcterms:W3CDTF">2026-03-11T07:06:37Z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