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302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264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2.xml"/><Relationship Id="rId49" Type="http://schemas.openxmlformats.org/officeDocument/2006/relationships/presProps" Target="presProps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&amp;v=2NS0jBPurWQ&amp;feature=emb_logo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LcParenR"/>
            </a:pPr>
            <a:r>
              <a:rPr lang="en-GB"/>
              <a:t>The genes are likely located on plasmids</a:t>
            </a:r>
            <a:endParaRPr lang="en-GB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LcParenR"/>
            </a:pPr>
            <a:r>
              <a:rPr lang="en-GB"/>
              <a:t>The genes for antibiotic resistance are being transmitted through the plasmids. MRSA can exchange genes found on plasmids with neighboring bacteria. The genes are then expressed.</a:t>
            </a:r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X-Ray Crystallography: some substances when purified turn into crystals. When X-Rays are passed through the crystals, it creates a “diffraction” pattern that reveals the overall shape and location of the crystals</a:t>
            </a:r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On this slide I like to have my students discuss the right side of the image and determine how this data supports semi-conservative replication</a:t>
            </a:r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 love to show the DNA replication video by Mr Anderson as soon as we finish so students can see and hear the process once more</a:t>
            </a:r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This is another great video to watch if you have the time, it shows the synthesis of DNA using a 3D model. The more they see it, the more familiar they become with the process!</a:t>
            </a:r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Here is a good video to show about telomeres</a:t>
            </a:r>
            <a:endParaRPr lang="en-GB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https://www.youtube.com/watch?time_continue=1&amp;v=2NS0jBPurWQ&amp;feature=emb_logo</a:t>
            </a:r>
            <a:endParaRPr lang="en-GB" u="sng">
              <a:solidFill>
                <a:schemeClr val="hlink"/>
              </a:solidFill>
              <a:hlinkClick r:id="rId3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313"/>
              </a:buClr>
              <a:buSzPts val="5400"/>
              <a:buNone/>
              <a:defRPr sz="5400">
                <a:solidFill>
                  <a:srgbClr val="C8131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3937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311700" y="120948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393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393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</a:lstStyle>
          <a:p/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313"/>
              </a:buClr>
              <a:buSzPts val="5400"/>
              <a:buFont typeface="Arial" panose="020B0604020202090204"/>
              <a:buNone/>
              <a:defRPr sz="5400" b="0" i="0" u="none" strike="noStrike" cap="none">
                <a:solidFill>
                  <a:srgbClr val="C81313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9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9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9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9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9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9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9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9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0948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Char char="●"/>
              <a:defRPr sz="2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Char char="○"/>
              <a:defRPr sz="2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Char char="■"/>
              <a:defRPr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Char char="●"/>
              <a:defRPr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9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9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" name="Google Shape;9;p1"/>
          <p:cNvSpPr txBox="1"/>
          <p:nvPr/>
        </p:nvSpPr>
        <p:spPr>
          <a:xfrm>
            <a:off x="3864769" y="6657975"/>
            <a:ext cx="141446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0" i="0" u="none" strike="noStrike" cap="none">
                <a:solidFill>
                  <a:srgbClr val="B7B7B7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© Getting Down with Science</a:t>
            </a:r>
            <a:endParaRPr sz="700" b="0" i="0" u="none" strike="noStrike" cap="none">
              <a:solidFill>
                <a:srgbClr val="B7B7B7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youtube.com/watch?v=2ymwAtu3rA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youtube.com/watch?v=TNKWgcFPHqw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4600"/>
              <a:t>Prokaryotic vs Eukaryotic DNA</a:t>
            </a:r>
            <a:endParaRPr sz="4600"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152400" y="1575275"/>
            <a:ext cx="4267800" cy="11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/>
              <a:t>DNA found in nucleus</a:t>
            </a:r>
            <a:endParaRPr sz="26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/>
              <a:t>Linear chromosomes</a:t>
            </a:r>
            <a:endParaRPr sz="2600"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4420200" y="1575263"/>
            <a:ext cx="4758900" cy="10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/>
              <a:t>DNA is in nucleoid region</a:t>
            </a:r>
            <a:endParaRPr sz="26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/>
              <a:t>Chromosomes are circular</a:t>
            </a:r>
            <a:endParaRPr sz="2600"/>
          </a:p>
        </p:txBody>
      </p:sp>
      <p:sp>
        <p:nvSpPr>
          <p:cNvPr id="118" name="Google Shape;118;p22"/>
          <p:cNvSpPr txBox="1"/>
          <p:nvPr/>
        </p:nvSpPr>
        <p:spPr>
          <a:xfrm>
            <a:off x="759000" y="1014425"/>
            <a:ext cx="3054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1" i="0" u="none" strike="noStrike" cap="none">
                <a:solidFill>
                  <a:srgbClr val="00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Eukaryotic Cells</a:t>
            </a:r>
            <a:endParaRPr sz="2800" b="1" i="0" u="none" strike="noStrike" cap="none">
              <a:solidFill>
                <a:srgbClr val="0000FF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19" name="Google Shape;119;p22"/>
          <p:cNvSpPr txBox="1"/>
          <p:nvPr/>
        </p:nvSpPr>
        <p:spPr>
          <a:xfrm>
            <a:off x="5248863" y="1014425"/>
            <a:ext cx="31872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1" i="0" u="none" strike="noStrike" cap="none">
                <a:solidFill>
                  <a:srgbClr val="99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Prokaryotic Cells</a:t>
            </a:r>
            <a:endParaRPr sz="2800" b="1" i="0" u="none" strike="noStrike" cap="none">
              <a:solidFill>
                <a:srgbClr val="9900FF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138150" y="5002575"/>
            <a:ext cx="88677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Char char="●"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Prokaryotes (and some eukaryotes) also contain </a:t>
            </a:r>
            <a:r>
              <a:rPr lang="en-GB" sz="2600" b="1" i="0" u="none" strike="noStrike" cap="none">
                <a:solidFill>
                  <a:srgbClr val="FF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plasmids</a:t>
            </a:r>
            <a:endParaRPr sz="2600" b="1" i="0" u="none" strike="noStrike" cap="none">
              <a:solidFill>
                <a:srgbClr val="FF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Char char="○"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Small, circular DNA molecules that are separate from the chromosomes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Plasmids</a:t>
            </a:r>
            <a:endParaRPr lang="en-GB"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1"/>
          </p:nvPr>
        </p:nvSpPr>
        <p:spPr>
          <a:xfrm>
            <a:off x="311700" y="1057077"/>
            <a:ext cx="8520600" cy="3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Plasmids replicate </a:t>
            </a:r>
            <a:r>
              <a:rPr lang="en-GB" u="sng"/>
              <a:t>independently</a:t>
            </a:r>
            <a:r>
              <a:rPr lang="en-GB"/>
              <a:t> from the chromosomal DNA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GB"/>
              <a:t>Primarily found in prokaryotes</a:t>
            </a:r>
            <a:endParaRPr lang="en-GB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GB"/>
              <a:t>Contain genes that may be useful to the prokaryote when it is in a particular environment, but may not be required for survival </a:t>
            </a:r>
            <a:endParaRPr lang="en-GB"/>
          </a:p>
        </p:txBody>
      </p:sp>
      <p:sp>
        <p:nvSpPr>
          <p:cNvPr id="127" name="Google Shape;127;p23"/>
          <p:cNvSpPr txBox="1"/>
          <p:nvPr/>
        </p:nvSpPr>
        <p:spPr>
          <a:xfrm>
            <a:off x="6122175" y="4443400"/>
            <a:ext cx="18717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None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Plasmids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28" name="Google Shape;128;p23"/>
          <p:cNvSpPr txBox="1"/>
          <p:nvPr/>
        </p:nvSpPr>
        <p:spPr>
          <a:xfrm>
            <a:off x="1150125" y="4572075"/>
            <a:ext cx="4143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None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Chromosomal DNA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Plasmids</a:t>
            </a:r>
            <a:endParaRPr lang="en-GB"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311700" y="1057077"/>
            <a:ext cx="8520600" cy="3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Plasmids can be manipulated in laboratories</a:t>
            </a:r>
            <a:endParaRPr lang="en-GB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GB" sz="2600"/>
              <a:t>Plasmids can be removed from bacteria, then a gene of interest can be inserted into the plasmid to form </a:t>
            </a:r>
            <a:r>
              <a:rPr lang="en-GB" sz="2600">
                <a:solidFill>
                  <a:srgbClr val="FF0000"/>
                </a:solidFill>
              </a:rPr>
              <a:t>recombinant plasmid DNA</a:t>
            </a:r>
            <a:endParaRPr sz="2600">
              <a:solidFill>
                <a:srgbClr val="FF0000"/>
              </a:solidFill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GB" sz="2600"/>
              <a:t>When the recombinant plasmid is inserted back into the bacteria the gene will be expressed</a:t>
            </a:r>
            <a:endParaRPr sz="2600"/>
          </a:p>
        </p:txBody>
      </p:sp>
      <p:sp>
        <p:nvSpPr>
          <p:cNvPr id="135" name="Google Shape;135;p24"/>
          <p:cNvSpPr txBox="1"/>
          <p:nvPr/>
        </p:nvSpPr>
        <p:spPr>
          <a:xfrm>
            <a:off x="6122175" y="4443400"/>
            <a:ext cx="18717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None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Plasmids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1150125" y="4572075"/>
            <a:ext cx="4143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None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Chromosomal DNA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Plasmids</a:t>
            </a:r>
            <a:endParaRPr lang="en-GB"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311700" y="1057077"/>
            <a:ext cx="8520600" cy="3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Bacteria can exchange genes </a:t>
            </a:r>
            <a:r>
              <a:rPr lang="en-GB">
                <a:solidFill>
                  <a:schemeClr val="dk1"/>
                </a:solidFill>
              </a:rPr>
              <a:t>found on plasmids </a:t>
            </a:r>
            <a:r>
              <a:rPr lang="en-GB"/>
              <a:t>with neighboring bacteria 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GB"/>
              <a:t>Once DNA is exchanged the bacteria can express the genes acquired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GB"/>
              <a:t> Helps with survival of prokaryotes</a:t>
            </a:r>
            <a:endParaRPr sz="2600"/>
          </a:p>
        </p:txBody>
      </p:sp>
      <p:sp>
        <p:nvSpPr>
          <p:cNvPr id="143" name="Google Shape;143;p25"/>
          <p:cNvSpPr txBox="1"/>
          <p:nvPr/>
        </p:nvSpPr>
        <p:spPr>
          <a:xfrm>
            <a:off x="6122175" y="4443400"/>
            <a:ext cx="18717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None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Plasmids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1150125" y="4572075"/>
            <a:ext cx="4143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None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Chromosomal DNA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311700" y="-8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5000"/>
              <a:t>RNA vs DNA</a:t>
            </a:r>
            <a:endParaRPr sz="5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>
                <a:solidFill>
                  <a:srgbClr val="9900FF"/>
                </a:solidFill>
              </a:rPr>
              <a:t>RNA</a:t>
            </a:r>
            <a:r>
              <a:rPr lang="en-GB"/>
              <a:t> vs </a:t>
            </a:r>
            <a:r>
              <a:rPr lang="en-GB">
                <a:solidFill>
                  <a:srgbClr val="0000FF"/>
                </a:solidFill>
              </a:rPr>
              <a:t>DNA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4711050" y="1816425"/>
            <a:ext cx="43587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Deoxyribonucleic acid</a:t>
            </a:r>
            <a:endParaRPr lang="en-GB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Double stranded</a:t>
            </a:r>
            <a:endParaRPr lang="en-GB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A=T and C=G</a:t>
            </a:r>
            <a:endParaRPr lang="en-GB"/>
          </a:p>
        </p:txBody>
      </p:sp>
      <p:sp>
        <p:nvSpPr>
          <p:cNvPr id="156" name="Google Shape;156;p27"/>
          <p:cNvSpPr txBox="1"/>
          <p:nvPr/>
        </p:nvSpPr>
        <p:spPr>
          <a:xfrm>
            <a:off x="6284425" y="1179550"/>
            <a:ext cx="1057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1" i="0" u="none" strike="noStrike" cap="none">
                <a:solidFill>
                  <a:srgbClr val="00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DNA</a:t>
            </a:r>
            <a:endParaRPr sz="2800" b="1" i="0" u="none" strike="noStrike" cap="none">
              <a:solidFill>
                <a:srgbClr val="0000FF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1742942" y="1179550"/>
            <a:ext cx="10575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1" i="0" u="none" strike="noStrike" cap="none">
                <a:solidFill>
                  <a:srgbClr val="99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RNA</a:t>
            </a:r>
            <a:endParaRPr sz="2800" b="1" i="0" u="none" strike="noStrike" cap="none">
              <a:solidFill>
                <a:srgbClr val="9900FF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1"/>
          </p:nvPr>
        </p:nvSpPr>
        <p:spPr>
          <a:xfrm>
            <a:off x="435700" y="1816425"/>
            <a:ext cx="3672000" cy="2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Ribonucleic acid</a:t>
            </a:r>
            <a:endParaRPr lang="en-GB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Single stranded</a:t>
            </a:r>
            <a:endParaRPr lang="en-GB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A=U and C=G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b="1">
                <a:solidFill>
                  <a:srgbClr val="0000FF"/>
                </a:solidFill>
              </a:rPr>
              <a:t>Quick Review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311700" y="120948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What was Chargaff’s rule?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Answer: in any species, the amount of A=T and amount of C=G in the DNA</a:t>
            </a:r>
            <a:endParaRPr>
              <a:solidFill>
                <a:srgbClr val="FF0000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What comprises the backbone of DNA?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Answer: sugar-phosphate groups</a:t>
            </a:r>
            <a:endParaRPr>
              <a:solidFill>
                <a:srgbClr val="FF0000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Which nucleotides are purines?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Answer: adenine and guanine</a:t>
            </a:r>
            <a:endParaRPr>
              <a:solidFill>
                <a:srgbClr val="FF0000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What type of bond holds together nucleotides?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Answer: hydrogen bonds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b="1">
                <a:solidFill>
                  <a:srgbClr val="0000FF"/>
                </a:solidFill>
              </a:rPr>
              <a:t>Quick Review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311700" y="1209474"/>
            <a:ext cx="8520600" cy="5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 startAt="5"/>
            </a:pPr>
            <a:r>
              <a:rPr lang="en-GB"/>
              <a:t>Summarize the scientific contributions of Chargaff, Franklin, and Watson and Crick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Chargaff: A=T, C=G</a:t>
            </a:r>
            <a:endParaRPr>
              <a:solidFill>
                <a:srgbClr val="FF0000"/>
              </a:solidFill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Franklin: helix shape of DNA</a:t>
            </a:r>
            <a:endParaRPr>
              <a:solidFill>
                <a:srgbClr val="FF0000"/>
              </a:solidFill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Watson and Crick: full 3D model of DNA</a:t>
            </a:r>
            <a:endParaRPr>
              <a:solidFill>
                <a:srgbClr val="FF0000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 startAt="5"/>
            </a:pPr>
            <a:r>
              <a:rPr lang="en-GB"/>
              <a:t>What are some key differences between RNA and DNA?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Answer: DNA is double stranded and adenine  bonds to thymine. RNA is single stranded and adenine bonds to uracil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311700" y="-16233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90204"/>
              <a:buNone/>
            </a:pPr>
            <a:r>
              <a:rPr lang="en-GB" b="1">
                <a:solidFill>
                  <a:srgbClr val="0000FF"/>
                </a:solidFill>
              </a:rPr>
              <a:t>Practice FRQ</a:t>
            </a:r>
            <a:endParaRPr lang="en-GB" b="1">
              <a:solidFill>
                <a:srgbClr val="0000FF"/>
              </a:solidFill>
            </a:endParaRPr>
          </a:p>
        </p:txBody>
      </p:sp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98700" y="871325"/>
            <a:ext cx="8946600" cy="5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600"/>
              <a:t>Many species of bacteria are becoming resistant to antibiotics. Recently, studies have analyzed the chromosomal DNA of antibiotic resistant bacteria. </a:t>
            </a:r>
            <a:r>
              <a:rPr lang="en-GB" sz="2600">
                <a:solidFill>
                  <a:schemeClr val="dk1"/>
                </a:solidFill>
              </a:rPr>
              <a:t>One bacteria studied is methicillin-resistant Staphylococcus aureus (MRSA). Researchers have found that its</a:t>
            </a:r>
            <a:r>
              <a:rPr lang="en-GB" sz="2600"/>
              <a:t> chromosomal DNA does not contain the genes for antibiotic resistance. They also found that when MRSA is cultured with a non-resistant bacteria, the non-resistant bacteria becomes antibiotic resistant a) Identify the location of the antibiotic resistant genes. b) Discuss how the antibiotic resistant genes are being transmitted to non-resistant bacteria when cultured together.</a:t>
            </a:r>
            <a:endParaRPr sz="2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5000"/>
              <a:t>Discovery of DNA Structure</a:t>
            </a:r>
            <a:endParaRPr sz="5000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105425" y="971300"/>
            <a:ext cx="5929800" cy="27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In the 1950s Rosalind Franklin performed </a:t>
            </a:r>
            <a:r>
              <a:rPr lang="en-GB">
                <a:solidFill>
                  <a:srgbClr val="990000"/>
                </a:solidFill>
              </a:rPr>
              <a:t>X-Ray Crystallography</a:t>
            </a:r>
            <a:r>
              <a:rPr lang="en-GB"/>
              <a:t> of DNA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GB"/>
              <a:t>Her work revealed a pattern that was regular and repetitive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DNA Replication</a:t>
            </a:r>
            <a:endParaRPr lang="en-GB"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214575" y="1051675"/>
            <a:ext cx="8689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DNA replicates during the S phase of the cell cycle</a:t>
            </a:r>
            <a:endParaRPr lang="en-GB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How does DNA replicate?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Models of DNA Replication</a:t>
            </a:r>
            <a:endParaRPr lang="en-GB"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14575" y="1051675"/>
            <a:ext cx="8689800" cy="11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There were 3 alternative models for DNA replication</a:t>
            </a:r>
            <a:endParaRPr lang="en-GB"/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1"/>
          <a:srcRect l="1935" t="7786" r="67298" b="5012"/>
          <a:stretch>
            <a:fillRect/>
          </a:stretch>
        </p:blipFill>
        <p:spPr>
          <a:xfrm>
            <a:off x="792974" y="2199475"/>
            <a:ext cx="1200313" cy="40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 rotWithShape="1">
          <a:blip r:embed="rId1"/>
          <a:srcRect l="33469" t="7786" r="32852" b="5012"/>
          <a:stretch>
            <a:fillRect/>
          </a:stretch>
        </p:blipFill>
        <p:spPr>
          <a:xfrm>
            <a:off x="3938325" y="2267588"/>
            <a:ext cx="1288070" cy="392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1"/>
          <a:srcRect l="66560" t="7786" r="1589" b="5012"/>
          <a:stretch>
            <a:fillRect/>
          </a:stretch>
        </p:blipFill>
        <p:spPr>
          <a:xfrm>
            <a:off x="6901275" y="2267600"/>
            <a:ext cx="1200325" cy="386574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4025" y="6201475"/>
            <a:ext cx="2158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600"/>
              <a:t>Conservative</a:t>
            </a:r>
            <a:endParaRPr sz="260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097063" y="6230175"/>
            <a:ext cx="29706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600"/>
              <a:t>Semi Conservative</a:t>
            </a:r>
            <a:endParaRPr sz="260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6692488" y="6201475"/>
            <a:ext cx="18084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600"/>
              <a:t>Dispersive</a:t>
            </a:r>
            <a:endParaRPr sz="2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Models of DNA Replication</a:t>
            </a:r>
            <a:endParaRPr lang="en-GB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14575" y="1051675"/>
            <a:ext cx="58623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b="1">
                <a:solidFill>
                  <a:srgbClr val="9900FF"/>
                </a:solidFill>
              </a:rPr>
              <a:t>Conservative model</a:t>
            </a:r>
            <a:endParaRPr b="1">
              <a:solidFill>
                <a:srgbClr val="9900FF"/>
              </a:solidFill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GB"/>
              <a:t>The parental strands direct synthesis of an entirely new double stranded molecule</a:t>
            </a:r>
            <a:endParaRPr lang="en-GB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GB"/>
              <a:t>The parental strands are fully “conserved”</a:t>
            </a:r>
            <a:endParaRPr lang="en-GB"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6267238" y="6243900"/>
            <a:ext cx="2158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600"/>
              <a:t>Conservative</a:t>
            </a:r>
            <a:endParaRPr sz="2600"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7551650" y="1509875"/>
            <a:ext cx="1353300" cy="10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400"/>
              <a:t>Parental strands</a:t>
            </a: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5157050" y="4666875"/>
            <a:ext cx="1353300" cy="10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400"/>
              <a:t>Parental strands</a:t>
            </a:r>
            <a:endParaRPr sz="2400"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7960200" y="4514875"/>
            <a:ext cx="1183800" cy="10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400"/>
              <a:t>New strands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Models of DNA Replication</a:t>
            </a:r>
            <a:endParaRPr lang="en-GB"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214575" y="1051675"/>
            <a:ext cx="5991900" cy="3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b="1">
                <a:solidFill>
                  <a:srgbClr val="38761D"/>
                </a:solidFill>
              </a:rPr>
              <a:t>Semi conservative model</a:t>
            </a:r>
            <a:endParaRPr b="1">
              <a:solidFill>
                <a:srgbClr val="38761D"/>
              </a:solidFill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GB"/>
              <a:t>The two parental strands each make a copy of itself</a:t>
            </a:r>
            <a:endParaRPr lang="en-GB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GB"/>
              <a:t>After one round of replication the two daughter molecules each have one parental and one new strand</a:t>
            </a:r>
            <a:endParaRPr lang="en-GB"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5995888" y="6184175"/>
            <a:ext cx="29706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600"/>
              <a:t>Semi Conservative</a:t>
            </a:r>
            <a:endParaRPr sz="2600"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7613200" y="1516150"/>
            <a:ext cx="1353300" cy="10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400"/>
              <a:t>Parental strands</a:t>
            </a:r>
            <a:endParaRPr sz="2400"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4518550" y="4668350"/>
            <a:ext cx="2214600" cy="10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400"/>
              <a:t>1 parental</a:t>
            </a:r>
            <a:endParaRPr sz="24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400"/>
              <a:t>1 new strand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Models of DNA Replication</a:t>
            </a:r>
            <a:endParaRPr lang="en-GB"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14575" y="1051675"/>
            <a:ext cx="6220500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b="1">
                <a:solidFill>
                  <a:srgbClr val="CC0000"/>
                </a:solidFill>
              </a:rPr>
              <a:t>Dispersive model</a:t>
            </a:r>
            <a:endParaRPr b="1">
              <a:solidFill>
                <a:srgbClr val="CC0000"/>
              </a:solidFill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GB"/>
              <a:t>The material in the two parental strands is dispersed randomly between the two daughter molecules</a:t>
            </a:r>
            <a:endParaRPr lang="en-GB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GB"/>
              <a:t>After one round of replication the daughter molecules contain a random mix of parental and new DNA</a:t>
            </a:r>
            <a:endParaRPr lang="en-GB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6387688" y="6201500"/>
            <a:ext cx="18084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600"/>
              <a:t>Dispersive</a:t>
            </a:r>
            <a:endParaRPr sz="2600"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7581425" y="1610500"/>
            <a:ext cx="1353300" cy="10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400"/>
              <a:t>Parental strands</a:t>
            </a:r>
            <a:endParaRPr sz="2400"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7839050" y="4319325"/>
            <a:ext cx="1305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GB" sz="2000"/>
              <a:t>Mix of parental and new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Which Model Is Correct?</a:t>
            </a:r>
            <a:endParaRPr lang="en-GB"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214575" y="1051675"/>
            <a:ext cx="8689800" cy="12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In 1954 </a:t>
            </a:r>
            <a:r>
              <a:rPr lang="en-GB" sz="2600">
                <a:solidFill>
                  <a:srgbClr val="FF0000"/>
                </a:solidFill>
              </a:rPr>
              <a:t>Meselson and Stahl</a:t>
            </a:r>
            <a:r>
              <a:rPr lang="en-GB" sz="2600"/>
              <a:t> performed an experiment using bacteria</a:t>
            </a:r>
            <a:endParaRPr sz="2600"/>
          </a:p>
        </p:txBody>
      </p:sp>
      <p:sp>
        <p:nvSpPr>
          <p:cNvPr id="106" name="Google Shape;106;p19"/>
          <p:cNvSpPr txBox="1"/>
          <p:nvPr/>
        </p:nvSpPr>
        <p:spPr>
          <a:xfrm>
            <a:off x="176225" y="2051175"/>
            <a:ext cx="3812700" cy="46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Process:</a:t>
            </a:r>
            <a:endParaRPr sz="26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AutoNum type="arabicPeriod"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Bacteria was cultured with a heavy isotope, </a:t>
            </a:r>
            <a:r>
              <a:rPr lang="en-GB" sz="2600" b="0" i="0" u="none" strike="noStrike" cap="none" baseline="30000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15</a:t>
            </a: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N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AutoNum type="arabicPeriod"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Bacteria was transferred to a medium with </a:t>
            </a:r>
            <a:r>
              <a:rPr lang="en-GB" sz="2600" b="0" i="0" u="none" strike="noStrike" cap="none" baseline="30000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14</a:t>
            </a: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N, a light isotope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AutoNum type="arabicPeriod"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DNA was centrifuged and analyzed after each replication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Semi-Conservative Model</a:t>
            </a:r>
            <a:endParaRPr lang="en-GB"/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142500" y="994525"/>
            <a:ext cx="88110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By analyzing samples of DNA after each </a:t>
            </a:r>
            <a:r>
              <a:rPr lang="en-GB" b="1">
                <a:solidFill>
                  <a:srgbClr val="38761D"/>
                </a:solidFill>
              </a:rPr>
              <a:t>generation</a:t>
            </a:r>
            <a:r>
              <a:rPr lang="en-GB"/>
              <a:t>, it was found that the parental strands were following the </a:t>
            </a:r>
            <a:r>
              <a:rPr lang="en-GB" b="1">
                <a:solidFill>
                  <a:srgbClr val="38761D"/>
                </a:solidFill>
              </a:rPr>
              <a:t>semi-conservative</a:t>
            </a:r>
            <a:r>
              <a:rPr lang="en-GB"/>
              <a:t> model. </a:t>
            </a:r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Semi-Conservative Model</a:t>
            </a:r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214575" y="1051675"/>
            <a:ext cx="8689800" cy="27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1. DNA replication begins at sites called </a:t>
            </a:r>
            <a:r>
              <a:rPr lang="en-GB" b="1">
                <a:solidFill>
                  <a:srgbClr val="A64D79"/>
                </a:solidFill>
              </a:rPr>
              <a:t>origins of replication</a:t>
            </a:r>
            <a:endParaRPr b="1">
              <a:solidFill>
                <a:srgbClr val="A64D79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Various proteins attach to the origin of replication and open the DNA to form a </a:t>
            </a:r>
            <a:r>
              <a:rPr lang="en-GB">
                <a:solidFill>
                  <a:srgbClr val="FF0000"/>
                </a:solidFill>
              </a:rPr>
              <a:t>replication fork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58564" y="3748000"/>
            <a:ext cx="7801824" cy="2653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23"/>
          <p:cNvCxnSpPr/>
          <p:nvPr/>
        </p:nvCxnSpPr>
        <p:spPr>
          <a:xfrm flipH="1">
            <a:off x="3540900" y="3122700"/>
            <a:ext cx="1945500" cy="2091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1" name="Google Shape;131;p23"/>
          <p:cNvSpPr txBox="1"/>
          <p:nvPr/>
        </p:nvSpPr>
        <p:spPr>
          <a:xfrm>
            <a:off x="504825" y="3930225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3’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32" name="Google Shape;132;p23"/>
          <p:cNvSpPr txBox="1"/>
          <p:nvPr/>
        </p:nvSpPr>
        <p:spPr>
          <a:xfrm>
            <a:off x="504825" y="5829750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5’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90204"/>
              <a:buNone/>
            </a:pPr>
            <a:r>
              <a:rPr lang="en-GB" sz="5000"/>
              <a:t>Discovery of DNA Structure</a:t>
            </a:r>
            <a:endParaRPr lang="en-GB" sz="5000"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83100" y="1057075"/>
            <a:ext cx="8910000" cy="3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During the same time, Edwin Chargaff analyzed DNA samples from </a:t>
            </a:r>
            <a:r>
              <a:rPr lang="en-GB">
                <a:solidFill>
                  <a:srgbClr val="0000FF"/>
                </a:solidFill>
              </a:rPr>
              <a:t>different species</a:t>
            </a:r>
            <a:endParaRPr>
              <a:solidFill>
                <a:srgbClr val="0000FF"/>
              </a:solidFill>
            </a:endParaRPr>
          </a:p>
          <a:p>
            <a:pPr marL="742950" lvl="1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GB" sz="2600"/>
              <a:t>He found the following </a:t>
            </a:r>
            <a:r>
              <a:rPr lang="en-GB" sz="2600" b="1"/>
              <a:t>rule</a:t>
            </a:r>
            <a:r>
              <a:rPr lang="en-GB" sz="2600"/>
              <a:t> held true for all species:</a:t>
            </a:r>
            <a:endParaRPr sz="2600"/>
          </a:p>
          <a:p>
            <a:pPr marL="1085850" lvl="2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GB" sz="2500"/>
              <a:t>The amount of adenine </a:t>
            </a:r>
            <a:r>
              <a:rPr lang="en-GB" sz="2500" u="sng"/>
              <a:t>equals</a:t>
            </a:r>
            <a:r>
              <a:rPr lang="en-GB" sz="2500"/>
              <a:t> the amount of thymine</a:t>
            </a:r>
            <a:endParaRPr sz="2500"/>
          </a:p>
          <a:p>
            <a:pPr marL="1085850" lvl="2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</a:pPr>
            <a:r>
              <a:rPr lang="en-GB" sz="2500"/>
              <a:t>The amount of cytosine </a:t>
            </a:r>
            <a:r>
              <a:rPr lang="en-GB" sz="2500" u="sng"/>
              <a:t>equals</a:t>
            </a:r>
            <a:r>
              <a:rPr lang="en-GB" sz="2500"/>
              <a:t> the amount of guanine</a:t>
            </a:r>
            <a:endParaRPr sz="2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227100" y="1251700"/>
            <a:ext cx="8689800" cy="3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2.</a:t>
            </a:r>
            <a:r>
              <a:rPr lang="en-GB" b="1">
                <a:solidFill>
                  <a:srgbClr val="0000FF"/>
                </a:solidFill>
              </a:rPr>
              <a:t> Helicase</a:t>
            </a:r>
            <a:r>
              <a:rPr lang="en-GB">
                <a:solidFill>
                  <a:schemeClr val="dk1"/>
                </a:solidFill>
              </a:rPr>
              <a:t> will unwind the DNA strands at each replication fork</a:t>
            </a:r>
            <a:endParaRPr u="sng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>
                <a:solidFill>
                  <a:schemeClr val="dk1"/>
                </a:solidFill>
              </a:rPr>
              <a:t>To keep the DNA from re-bonding with itself, proteins called </a:t>
            </a:r>
            <a:r>
              <a:rPr lang="en-GB" sz="2600" b="1"/>
              <a:t>single strand binding proteins</a:t>
            </a:r>
            <a:r>
              <a:rPr lang="en-GB" sz="2600">
                <a:solidFill>
                  <a:schemeClr val="dk1"/>
                </a:solidFill>
              </a:rPr>
              <a:t> (</a:t>
            </a:r>
            <a:r>
              <a:rPr lang="en-GB" sz="2600" b="1"/>
              <a:t>SSBPs</a:t>
            </a:r>
            <a:r>
              <a:rPr lang="en-GB" sz="2600">
                <a:solidFill>
                  <a:schemeClr val="dk1"/>
                </a:solidFill>
              </a:rPr>
              <a:t>) bind to the DNA to keep it open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 b="1">
                <a:solidFill>
                  <a:srgbClr val="A64D79"/>
                </a:solidFill>
              </a:rPr>
              <a:t>Topoisomerase</a:t>
            </a:r>
            <a:r>
              <a:rPr lang="en-GB" sz="2600">
                <a:solidFill>
                  <a:schemeClr val="dk1"/>
                </a:solidFill>
              </a:rPr>
              <a:t> will help prevent strain ahead of the replication fork by relaxing supercoiling </a:t>
            </a:r>
            <a:endParaRPr sz="26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  <p:pic>
        <p:nvPicPr>
          <p:cNvPr id="144" name="Google Shape;144;p2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3101" y="2390700"/>
            <a:ext cx="8832299" cy="300369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/>
          <p:nvPr/>
        </p:nvSpPr>
        <p:spPr>
          <a:xfrm rot="3049040">
            <a:off x="2343244" y="3686113"/>
            <a:ext cx="657175" cy="685756"/>
          </a:xfrm>
          <a:prstGeom prst="teardrop">
            <a:avLst>
              <a:gd name="adj" fmla="val 160840"/>
            </a:avLst>
          </a:prstGeom>
          <a:solidFill>
            <a:srgbClr val="00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146" name="Google Shape;146;p25"/>
          <p:cNvGrpSpPr/>
          <p:nvPr/>
        </p:nvGrpSpPr>
        <p:grpSpPr>
          <a:xfrm>
            <a:off x="2712969" y="1514425"/>
            <a:ext cx="1858956" cy="2181286"/>
            <a:chOff x="2712969" y="1514425"/>
            <a:chExt cx="1858956" cy="2181286"/>
          </a:xfrm>
        </p:grpSpPr>
        <p:cxnSp>
          <p:nvCxnSpPr>
            <p:cNvPr id="147" name="Google Shape;147;p25"/>
            <p:cNvCxnSpPr>
              <a:endCxn id="145" idx="5"/>
            </p:cNvCxnSpPr>
            <p:nvPr/>
          </p:nvCxnSpPr>
          <p:spPr>
            <a:xfrm flipH="1">
              <a:off x="2712969" y="2100311"/>
              <a:ext cx="444600" cy="15954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48" name="Google Shape;148;p25"/>
            <p:cNvSpPr txBox="1"/>
            <p:nvPr/>
          </p:nvSpPr>
          <p:spPr>
            <a:xfrm>
              <a:off x="2943225" y="1514425"/>
              <a:ext cx="1628700" cy="5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 panose="020B0604020202090204"/>
                <a:buNone/>
              </a:pPr>
              <a:r>
                <a:rPr lang="en-GB" sz="28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rPr>
                <a:t>Helicase</a:t>
              </a:r>
              <a:endParaRPr sz="2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grpSp>
        <p:nvGrpSpPr>
          <p:cNvPr id="149" name="Google Shape;149;p25"/>
          <p:cNvGrpSpPr/>
          <p:nvPr/>
        </p:nvGrpSpPr>
        <p:grpSpPr>
          <a:xfrm>
            <a:off x="585800" y="2638425"/>
            <a:ext cx="2127175" cy="2890875"/>
            <a:chOff x="585800" y="2638425"/>
            <a:chExt cx="2127175" cy="2890875"/>
          </a:xfrm>
        </p:grpSpPr>
        <p:sp>
          <p:nvSpPr>
            <p:cNvPr id="150" name="Google Shape;150;p25"/>
            <p:cNvSpPr/>
            <p:nvPr/>
          </p:nvSpPr>
          <p:spPr>
            <a:xfrm>
              <a:off x="585800" y="525780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51" name="Google Shape;151;p25"/>
            <p:cNvSpPr/>
            <p:nvPr/>
          </p:nvSpPr>
          <p:spPr>
            <a:xfrm>
              <a:off x="1195400" y="512290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52" name="Google Shape;152;p25"/>
            <p:cNvSpPr/>
            <p:nvPr/>
          </p:nvSpPr>
          <p:spPr>
            <a:xfrm>
              <a:off x="1812500" y="49006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2427075" y="46291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585800" y="263842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1195400" y="276227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1775525" y="290992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2244250" y="322877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grpSp>
        <p:nvGrpSpPr>
          <p:cNvPr id="158" name="Google Shape;158;p25"/>
          <p:cNvGrpSpPr/>
          <p:nvPr/>
        </p:nvGrpSpPr>
        <p:grpSpPr>
          <a:xfrm>
            <a:off x="829831" y="5489540"/>
            <a:ext cx="2727594" cy="1268560"/>
            <a:chOff x="829831" y="5489540"/>
            <a:chExt cx="2727594" cy="1268560"/>
          </a:xfrm>
        </p:grpSpPr>
        <p:cxnSp>
          <p:nvCxnSpPr>
            <p:cNvPr id="159" name="Google Shape;159;p25"/>
            <p:cNvCxnSpPr>
              <a:endCxn id="150" idx="5"/>
            </p:cNvCxnSpPr>
            <p:nvPr/>
          </p:nvCxnSpPr>
          <p:spPr>
            <a:xfrm rot="10800000">
              <a:off x="829831" y="5489540"/>
              <a:ext cx="484500" cy="8397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60" name="Google Shape;160;p25"/>
            <p:cNvSpPr txBox="1"/>
            <p:nvPr/>
          </p:nvSpPr>
          <p:spPr>
            <a:xfrm>
              <a:off x="1314325" y="6172200"/>
              <a:ext cx="2243100" cy="5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 panose="020B0604020202090204"/>
                <a:buNone/>
              </a:pPr>
              <a:r>
                <a:rPr lang="en-GB" sz="28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rPr>
                <a:t>SSBPs</a:t>
              </a:r>
              <a:endParaRPr sz="2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sp>
        <p:nvSpPr>
          <p:cNvPr id="161" name="Google Shape;161;p25"/>
          <p:cNvSpPr/>
          <p:nvPr/>
        </p:nvSpPr>
        <p:spPr>
          <a:xfrm>
            <a:off x="3914800" y="3090863"/>
            <a:ext cx="771600" cy="1986000"/>
          </a:xfrm>
          <a:prstGeom prst="ellipse">
            <a:avLst/>
          </a:prstGeom>
          <a:solidFill>
            <a:srgbClr val="D5A6BD">
              <a:alpha val="46274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162" name="Google Shape;162;p25"/>
          <p:cNvGrpSpPr/>
          <p:nvPr/>
        </p:nvGrpSpPr>
        <p:grpSpPr>
          <a:xfrm>
            <a:off x="4300600" y="1622675"/>
            <a:ext cx="3943200" cy="1468188"/>
            <a:chOff x="4300600" y="1622675"/>
            <a:chExt cx="3943200" cy="1468188"/>
          </a:xfrm>
        </p:grpSpPr>
        <p:cxnSp>
          <p:nvCxnSpPr>
            <p:cNvPr id="163" name="Google Shape;163;p25"/>
            <p:cNvCxnSpPr>
              <a:stCxn id="161" idx="0"/>
            </p:cNvCxnSpPr>
            <p:nvPr/>
          </p:nvCxnSpPr>
          <p:spPr>
            <a:xfrm rot="10800000" flipH="1">
              <a:off x="4300600" y="2079863"/>
              <a:ext cx="900000" cy="10110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64" name="Google Shape;164;p25"/>
            <p:cNvSpPr txBox="1"/>
            <p:nvPr/>
          </p:nvSpPr>
          <p:spPr>
            <a:xfrm>
              <a:off x="5200600" y="1622675"/>
              <a:ext cx="30432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 panose="020B0604020202090204"/>
                <a:buNone/>
              </a:pPr>
              <a:r>
                <a:rPr lang="en-GB" sz="28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rPr>
                <a:t>Topoisomerase</a:t>
              </a:r>
              <a:endParaRPr sz="2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sp>
        <p:nvSpPr>
          <p:cNvPr id="165" name="Google Shape;165;p25"/>
          <p:cNvSpPr txBox="1"/>
          <p:nvPr/>
        </p:nvSpPr>
        <p:spPr>
          <a:xfrm>
            <a:off x="0" y="2638413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3’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83100" y="4822888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5’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113550" y="1237400"/>
            <a:ext cx="8916900" cy="3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3.</a:t>
            </a:r>
            <a:r>
              <a:rPr lang="en-GB" b="1">
                <a:solidFill>
                  <a:srgbClr val="0000FF"/>
                </a:solidFill>
              </a:rPr>
              <a:t> </a:t>
            </a:r>
            <a:r>
              <a:rPr lang="en-GB"/>
              <a:t>The enzyme </a:t>
            </a:r>
            <a:r>
              <a:rPr lang="en-GB" b="1">
                <a:solidFill>
                  <a:srgbClr val="FF0000"/>
                </a:solidFill>
              </a:rPr>
              <a:t>primase </a:t>
            </a:r>
            <a:r>
              <a:rPr lang="en-GB"/>
              <a:t>initiates replication by adding short segments of </a:t>
            </a:r>
            <a:r>
              <a:rPr lang="en-GB" b="1">
                <a:solidFill>
                  <a:srgbClr val="CC0000"/>
                </a:solidFill>
              </a:rPr>
              <a:t>RNA</a:t>
            </a:r>
            <a:r>
              <a:rPr lang="en-GB"/>
              <a:t>, called </a:t>
            </a:r>
            <a:r>
              <a:rPr lang="en-GB" b="1">
                <a:solidFill>
                  <a:srgbClr val="E06666"/>
                </a:solidFill>
              </a:rPr>
              <a:t>primers</a:t>
            </a:r>
            <a:r>
              <a:rPr lang="en-GB"/>
              <a:t>, to the parental DNA strand</a:t>
            </a:r>
            <a:endParaRPr lang="en-GB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/>
              <a:t>The enzymes that synthesize DNA can only attach new DNA nucleotides to an existing strand of nucleotides</a:t>
            </a:r>
            <a:endParaRPr sz="26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/>
              <a:t>Primers serve as the foundation for DNA synthesis</a:t>
            </a:r>
            <a:endParaRPr sz="2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42875" y="2395554"/>
            <a:ext cx="8766051" cy="3271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27"/>
          <p:cNvGrpSpPr/>
          <p:nvPr/>
        </p:nvGrpSpPr>
        <p:grpSpPr>
          <a:xfrm>
            <a:off x="511917" y="3258700"/>
            <a:ext cx="650070" cy="466800"/>
            <a:chOff x="685800" y="1866750"/>
            <a:chExt cx="685800" cy="466800"/>
          </a:xfrm>
        </p:grpSpPr>
        <p:sp>
          <p:nvSpPr>
            <p:cNvPr id="180" name="Google Shape;180;p27"/>
            <p:cNvSpPr/>
            <p:nvPr/>
          </p:nvSpPr>
          <p:spPr>
            <a:xfrm>
              <a:off x="685800" y="2152650"/>
              <a:ext cx="685800" cy="180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6858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82" name="Google Shape;182;p27"/>
            <p:cNvSpPr/>
            <p:nvPr/>
          </p:nvSpPr>
          <p:spPr>
            <a:xfrm>
              <a:off x="97155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12573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sp>
        <p:nvSpPr>
          <p:cNvPr id="184" name="Google Shape;184;p27"/>
          <p:cNvSpPr txBox="1"/>
          <p:nvPr/>
        </p:nvSpPr>
        <p:spPr>
          <a:xfrm>
            <a:off x="0" y="2533638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3’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66675" y="4881588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5’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186" name="Google Shape;186;p27"/>
          <p:cNvGrpSpPr/>
          <p:nvPr/>
        </p:nvGrpSpPr>
        <p:grpSpPr>
          <a:xfrm>
            <a:off x="1107814" y="1496500"/>
            <a:ext cx="2702261" cy="1762200"/>
            <a:chOff x="-416186" y="1591750"/>
            <a:chExt cx="2702261" cy="1762200"/>
          </a:xfrm>
        </p:grpSpPr>
        <p:cxnSp>
          <p:nvCxnSpPr>
            <p:cNvPr id="187" name="Google Shape;187;p27"/>
            <p:cNvCxnSpPr>
              <a:endCxn id="183" idx="0"/>
            </p:cNvCxnSpPr>
            <p:nvPr/>
          </p:nvCxnSpPr>
          <p:spPr>
            <a:xfrm flipH="1">
              <a:off x="-416186" y="2163250"/>
              <a:ext cx="431100" cy="11907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88" name="Google Shape;188;p27"/>
            <p:cNvSpPr txBox="1"/>
            <p:nvPr/>
          </p:nvSpPr>
          <p:spPr>
            <a:xfrm>
              <a:off x="-28425" y="1591750"/>
              <a:ext cx="2314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 panose="020B0604020202090204"/>
                <a:buNone/>
              </a:pPr>
              <a:r>
                <a:rPr lang="en-GB" sz="28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rPr>
                <a:t>RNA primer</a:t>
              </a:r>
              <a:endParaRPr sz="2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grpSp>
        <p:nvGrpSpPr>
          <p:cNvPr id="189" name="Google Shape;189;p27"/>
          <p:cNvGrpSpPr/>
          <p:nvPr/>
        </p:nvGrpSpPr>
        <p:grpSpPr>
          <a:xfrm>
            <a:off x="1011338" y="2619375"/>
            <a:ext cx="5732462" cy="2890875"/>
            <a:chOff x="1011338" y="2619375"/>
            <a:chExt cx="5732462" cy="2890875"/>
          </a:xfrm>
        </p:grpSpPr>
        <p:grpSp>
          <p:nvGrpSpPr>
            <p:cNvPr id="190" name="Google Shape;190;p27"/>
            <p:cNvGrpSpPr/>
            <p:nvPr/>
          </p:nvGrpSpPr>
          <p:grpSpPr>
            <a:xfrm>
              <a:off x="2643200" y="2619375"/>
              <a:ext cx="4100600" cy="2890875"/>
              <a:chOff x="966800" y="2714625"/>
              <a:chExt cx="4100600" cy="2890875"/>
            </a:xfrm>
          </p:grpSpPr>
          <p:sp>
            <p:nvSpPr>
              <p:cNvPr id="191" name="Google Shape;191;p27"/>
              <p:cNvSpPr/>
              <p:nvPr/>
            </p:nvSpPr>
            <p:spPr>
              <a:xfrm rot="3049040">
                <a:off x="2767094" y="3740988"/>
                <a:ext cx="657175" cy="685756"/>
              </a:xfrm>
              <a:prstGeom prst="teardrop">
                <a:avLst>
                  <a:gd name="adj" fmla="val 160840"/>
                </a:avLst>
              </a:prstGeom>
              <a:solidFill>
                <a:srgbClr val="00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9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grpSp>
            <p:nvGrpSpPr>
              <p:cNvPr id="192" name="Google Shape;192;p27"/>
              <p:cNvGrpSpPr/>
              <p:nvPr/>
            </p:nvGrpSpPr>
            <p:grpSpPr>
              <a:xfrm>
                <a:off x="966800" y="2714625"/>
                <a:ext cx="2127175" cy="2890875"/>
                <a:chOff x="585800" y="2638425"/>
                <a:chExt cx="2127175" cy="2890875"/>
              </a:xfrm>
            </p:grpSpPr>
            <p:sp>
              <p:nvSpPr>
                <p:cNvPr id="193" name="Google Shape;193;p27"/>
                <p:cNvSpPr/>
                <p:nvPr/>
              </p:nvSpPr>
              <p:spPr>
                <a:xfrm>
                  <a:off x="585800" y="525780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194" name="Google Shape;194;p27"/>
                <p:cNvSpPr/>
                <p:nvPr/>
              </p:nvSpPr>
              <p:spPr>
                <a:xfrm>
                  <a:off x="1195400" y="512290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195" name="Google Shape;195;p27"/>
                <p:cNvSpPr/>
                <p:nvPr/>
              </p:nvSpPr>
              <p:spPr>
                <a:xfrm>
                  <a:off x="1812500" y="490065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196" name="Google Shape;196;p27"/>
                <p:cNvSpPr/>
                <p:nvPr/>
              </p:nvSpPr>
              <p:spPr>
                <a:xfrm>
                  <a:off x="2427075" y="462915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197" name="Google Shape;197;p27"/>
                <p:cNvSpPr/>
                <p:nvPr/>
              </p:nvSpPr>
              <p:spPr>
                <a:xfrm>
                  <a:off x="585800" y="263842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198" name="Google Shape;198;p27"/>
                <p:cNvSpPr/>
                <p:nvPr/>
              </p:nvSpPr>
              <p:spPr>
                <a:xfrm>
                  <a:off x="1195400" y="276227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199" name="Google Shape;199;p27"/>
                <p:cNvSpPr/>
                <p:nvPr/>
              </p:nvSpPr>
              <p:spPr>
                <a:xfrm>
                  <a:off x="1775525" y="290992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200" name="Google Shape;200;p27"/>
                <p:cNvSpPr/>
                <p:nvPr/>
              </p:nvSpPr>
              <p:spPr>
                <a:xfrm>
                  <a:off x="2244250" y="322877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</p:grpSp>
          <p:sp>
            <p:nvSpPr>
              <p:cNvPr id="201" name="Google Shape;201;p27"/>
              <p:cNvSpPr/>
              <p:nvPr/>
            </p:nvSpPr>
            <p:spPr>
              <a:xfrm>
                <a:off x="4295800" y="3090863"/>
                <a:ext cx="771600" cy="1986000"/>
              </a:xfrm>
              <a:prstGeom prst="ellipse">
                <a:avLst/>
              </a:prstGeom>
              <a:solidFill>
                <a:srgbClr val="D5A6BD">
                  <a:alpha val="46274"/>
                </a:srgb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9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</p:grpSp>
        <p:sp>
          <p:nvSpPr>
            <p:cNvPr id="202" name="Google Shape;202;p27"/>
            <p:cNvSpPr/>
            <p:nvPr/>
          </p:nvSpPr>
          <p:spPr>
            <a:xfrm>
              <a:off x="2095525" y="261937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1518075" y="261937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1011338" y="26287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2125225" y="51865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1568288" y="51865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1011350" y="52387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  <p:sp>
        <p:nvSpPr>
          <p:cNvPr id="213" name="Google Shape;213;p28"/>
          <p:cNvSpPr txBox="1">
            <a:spLocks noGrp="1"/>
          </p:cNvSpPr>
          <p:nvPr>
            <p:ph type="body" idx="1"/>
          </p:nvPr>
        </p:nvSpPr>
        <p:spPr>
          <a:xfrm>
            <a:off x="113550" y="1237400"/>
            <a:ext cx="8916900" cy="55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4. Antiparallel elongation</a:t>
            </a:r>
            <a:endParaRPr lang="en-GB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b="1">
                <a:solidFill>
                  <a:srgbClr val="C17B12"/>
                </a:solidFill>
              </a:rPr>
              <a:t>DNA Polymerase III </a:t>
            </a:r>
            <a:r>
              <a:rPr lang="en-GB"/>
              <a:t>(</a:t>
            </a:r>
            <a:r>
              <a:rPr lang="en-GB">
                <a:solidFill>
                  <a:srgbClr val="C17B12"/>
                </a:solidFill>
              </a:rPr>
              <a:t>DNAP III</a:t>
            </a:r>
            <a:r>
              <a:rPr lang="en-GB"/>
              <a:t>) attaches to each </a:t>
            </a:r>
            <a:r>
              <a:rPr lang="en-GB">
                <a:solidFill>
                  <a:srgbClr val="FF0000"/>
                </a:solidFill>
              </a:rPr>
              <a:t>primer </a:t>
            </a:r>
            <a:r>
              <a:rPr lang="en-GB"/>
              <a:t>on the parental strand and </a:t>
            </a:r>
            <a:r>
              <a:rPr lang="en-GB" b="1"/>
              <a:t>moves</a:t>
            </a:r>
            <a:r>
              <a:rPr lang="en-GB"/>
              <a:t> in the </a:t>
            </a:r>
            <a:r>
              <a:rPr lang="en-GB" b="1"/>
              <a:t>3’ to 5’</a:t>
            </a:r>
            <a:r>
              <a:rPr lang="en-GB"/>
              <a:t> direction</a:t>
            </a:r>
            <a:endParaRPr lang="en-GB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GB" sz="2600"/>
              <a:t>As it moves,</a:t>
            </a:r>
            <a:r>
              <a:rPr lang="en-GB" sz="2600">
                <a:solidFill>
                  <a:srgbClr val="C17B12"/>
                </a:solidFill>
              </a:rPr>
              <a:t> </a:t>
            </a:r>
            <a:r>
              <a:rPr lang="en-GB" sz="2600"/>
              <a:t>it adds nucleotides to the </a:t>
            </a:r>
            <a:r>
              <a:rPr lang="en-GB" sz="2600" u="sng"/>
              <a:t>new</a:t>
            </a:r>
            <a:r>
              <a:rPr lang="en-GB" sz="2600"/>
              <a:t> strand in the 5’ to 3’ direction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GB" sz="2600"/>
              <a:t>The </a:t>
            </a:r>
            <a:r>
              <a:rPr lang="en-GB" sz="2600">
                <a:solidFill>
                  <a:srgbClr val="C17B12"/>
                </a:solidFill>
              </a:rPr>
              <a:t>DNAP III </a:t>
            </a:r>
            <a:r>
              <a:rPr lang="en-GB" sz="2600"/>
              <a:t>that follows helicase is known as the </a:t>
            </a:r>
            <a:r>
              <a:rPr lang="en-GB" sz="2600" b="1">
                <a:solidFill>
                  <a:srgbClr val="9900FF"/>
                </a:solidFill>
              </a:rPr>
              <a:t>leading strand</a:t>
            </a:r>
            <a:r>
              <a:rPr lang="en-GB" sz="2600"/>
              <a:t> and it only requires </a:t>
            </a:r>
            <a:r>
              <a:rPr lang="en-GB" sz="2600" u="sng"/>
              <a:t>one</a:t>
            </a:r>
            <a:r>
              <a:rPr lang="en-GB" sz="2600"/>
              <a:t> </a:t>
            </a:r>
            <a:r>
              <a:rPr lang="en-GB" sz="2600">
                <a:solidFill>
                  <a:srgbClr val="CC0000"/>
                </a:solidFill>
              </a:rPr>
              <a:t>primer</a:t>
            </a:r>
            <a:endParaRPr sz="2600">
              <a:solidFill>
                <a:srgbClr val="CC0000"/>
              </a:solidFill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GB" sz="2600"/>
              <a:t>The </a:t>
            </a:r>
            <a:r>
              <a:rPr lang="en-GB" sz="2600">
                <a:solidFill>
                  <a:srgbClr val="C17B12"/>
                </a:solidFill>
              </a:rPr>
              <a:t>DNAP III</a:t>
            </a:r>
            <a:r>
              <a:rPr lang="en-GB" sz="2600"/>
              <a:t> on the other parental strand that moves away from helicase is known as the </a:t>
            </a:r>
            <a:r>
              <a:rPr lang="en-GB" sz="2600" b="1">
                <a:solidFill>
                  <a:srgbClr val="FF00FF"/>
                </a:solidFill>
              </a:rPr>
              <a:t>lagging strand</a:t>
            </a:r>
            <a:r>
              <a:rPr lang="en-GB" sz="2600"/>
              <a:t> and requires </a:t>
            </a:r>
            <a:r>
              <a:rPr lang="en-GB" sz="2600" u="sng"/>
              <a:t>many</a:t>
            </a:r>
            <a:r>
              <a:rPr lang="en-GB" sz="2600"/>
              <a:t> primers</a:t>
            </a:r>
            <a:endParaRPr sz="2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  <p:pic>
        <p:nvPicPr>
          <p:cNvPr id="219" name="Google Shape;219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95275" y="2395554"/>
            <a:ext cx="8766051" cy="3271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29"/>
          <p:cNvGrpSpPr/>
          <p:nvPr/>
        </p:nvGrpSpPr>
        <p:grpSpPr>
          <a:xfrm>
            <a:off x="664317" y="3195600"/>
            <a:ext cx="650070" cy="466800"/>
            <a:chOff x="685800" y="1866750"/>
            <a:chExt cx="685800" cy="466800"/>
          </a:xfrm>
        </p:grpSpPr>
        <p:sp>
          <p:nvSpPr>
            <p:cNvPr id="221" name="Google Shape;221;p29"/>
            <p:cNvSpPr/>
            <p:nvPr/>
          </p:nvSpPr>
          <p:spPr>
            <a:xfrm>
              <a:off x="685800" y="2152650"/>
              <a:ext cx="685800" cy="180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6858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97155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12573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sp>
        <p:nvSpPr>
          <p:cNvPr id="225" name="Google Shape;225;p29"/>
          <p:cNvSpPr txBox="1"/>
          <p:nvPr/>
        </p:nvSpPr>
        <p:spPr>
          <a:xfrm>
            <a:off x="152400" y="2533638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3’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219075" y="4881588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5’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227" name="Google Shape;227;p29"/>
          <p:cNvGrpSpPr/>
          <p:nvPr/>
        </p:nvGrpSpPr>
        <p:grpSpPr>
          <a:xfrm rot="10800000">
            <a:off x="664317" y="4414788"/>
            <a:ext cx="650070" cy="466800"/>
            <a:chOff x="685800" y="1866750"/>
            <a:chExt cx="685800" cy="466800"/>
          </a:xfrm>
        </p:grpSpPr>
        <p:sp>
          <p:nvSpPr>
            <p:cNvPr id="228" name="Google Shape;228;p29"/>
            <p:cNvSpPr/>
            <p:nvPr/>
          </p:nvSpPr>
          <p:spPr>
            <a:xfrm>
              <a:off x="685800" y="2152650"/>
              <a:ext cx="685800" cy="180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6858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97155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2573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grpSp>
        <p:nvGrpSpPr>
          <p:cNvPr id="232" name="Google Shape;232;p29"/>
          <p:cNvGrpSpPr/>
          <p:nvPr/>
        </p:nvGrpSpPr>
        <p:grpSpPr>
          <a:xfrm rot="10800000">
            <a:off x="2859842" y="4414788"/>
            <a:ext cx="650070" cy="466800"/>
            <a:chOff x="685800" y="1866750"/>
            <a:chExt cx="685800" cy="466800"/>
          </a:xfrm>
        </p:grpSpPr>
        <p:sp>
          <p:nvSpPr>
            <p:cNvPr id="233" name="Google Shape;233;p29"/>
            <p:cNvSpPr/>
            <p:nvPr/>
          </p:nvSpPr>
          <p:spPr>
            <a:xfrm>
              <a:off x="685800" y="2152650"/>
              <a:ext cx="685800" cy="180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6858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97155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12573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sp>
        <p:nvSpPr>
          <p:cNvPr id="237" name="Google Shape;237;p29"/>
          <p:cNvSpPr txBox="1"/>
          <p:nvPr/>
        </p:nvSpPr>
        <p:spPr>
          <a:xfrm>
            <a:off x="152400" y="1761888"/>
            <a:ext cx="2819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1" i="0" u="none" strike="noStrike" cap="none">
                <a:solidFill>
                  <a:srgbClr val="99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Leading strand</a:t>
            </a:r>
            <a:endParaRPr sz="2800" b="1" i="0" u="none" strike="noStrike" cap="none">
              <a:solidFill>
                <a:srgbClr val="9900FF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238" name="Google Shape;238;p29"/>
          <p:cNvSpPr txBox="1"/>
          <p:nvPr/>
        </p:nvSpPr>
        <p:spPr>
          <a:xfrm>
            <a:off x="219075" y="5634000"/>
            <a:ext cx="3024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1" i="0" u="none" strike="noStrike" cap="none">
                <a:solidFill>
                  <a:srgbClr val="FF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Lagging strand</a:t>
            </a:r>
            <a:endParaRPr sz="2800" b="1" i="0" u="none" strike="noStrike" cap="none">
              <a:solidFill>
                <a:srgbClr val="FF00FF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239" name="Google Shape;239;p29"/>
          <p:cNvSpPr/>
          <p:nvPr/>
        </p:nvSpPr>
        <p:spPr>
          <a:xfrm>
            <a:off x="560650" y="3567075"/>
            <a:ext cx="857400" cy="385800"/>
          </a:xfrm>
          <a:prstGeom prst="ellipse">
            <a:avLst/>
          </a:prstGeom>
          <a:solidFill>
            <a:srgbClr val="C17B1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240" name="Google Shape;240;p29"/>
          <p:cNvGrpSpPr/>
          <p:nvPr/>
        </p:nvGrpSpPr>
        <p:grpSpPr>
          <a:xfrm>
            <a:off x="1292475" y="1542824"/>
            <a:ext cx="7649644" cy="2080607"/>
            <a:chOff x="1292475" y="1542824"/>
            <a:chExt cx="7649644" cy="2080607"/>
          </a:xfrm>
        </p:grpSpPr>
        <p:sp>
          <p:nvSpPr>
            <p:cNvPr id="241" name="Google Shape;241;p29"/>
            <p:cNvSpPr txBox="1"/>
            <p:nvPr/>
          </p:nvSpPr>
          <p:spPr>
            <a:xfrm>
              <a:off x="3613575" y="1542824"/>
              <a:ext cx="5328544" cy="9908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 panose="020B0604020202090204"/>
                <a:buNone/>
              </a:pPr>
              <a:r>
                <a:rPr lang="en-GB" sz="28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rPr>
                <a:t>DNA Polymerase III moves 3’ to 5’ following helicase</a:t>
              </a:r>
              <a:endParaRPr sz="2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cxnSp>
          <p:nvCxnSpPr>
            <p:cNvPr id="242" name="Google Shape;242;p29"/>
            <p:cNvCxnSpPr>
              <a:stCxn id="241" idx="1"/>
              <a:endCxn id="239" idx="7"/>
            </p:cNvCxnSpPr>
            <p:nvPr/>
          </p:nvCxnSpPr>
          <p:spPr>
            <a:xfrm flipH="1">
              <a:off x="1292475" y="2038231"/>
              <a:ext cx="2321100" cy="1585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43" name="Google Shape;243;p29"/>
          <p:cNvSpPr/>
          <p:nvPr/>
        </p:nvSpPr>
        <p:spPr>
          <a:xfrm>
            <a:off x="1518075" y="3648075"/>
            <a:ext cx="743100" cy="223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244" name="Google Shape;244;p29"/>
          <p:cNvGrpSpPr/>
          <p:nvPr/>
        </p:nvGrpSpPr>
        <p:grpSpPr>
          <a:xfrm>
            <a:off x="76200" y="4176675"/>
            <a:ext cx="1341850" cy="385800"/>
            <a:chOff x="76200" y="4176675"/>
            <a:chExt cx="1341850" cy="385800"/>
          </a:xfrm>
        </p:grpSpPr>
        <p:sp>
          <p:nvSpPr>
            <p:cNvPr id="245" name="Google Shape;245;p29"/>
            <p:cNvSpPr/>
            <p:nvPr/>
          </p:nvSpPr>
          <p:spPr>
            <a:xfrm>
              <a:off x="560650" y="4176675"/>
              <a:ext cx="857400" cy="385800"/>
            </a:xfrm>
            <a:prstGeom prst="ellipse">
              <a:avLst/>
            </a:prstGeom>
            <a:solidFill>
              <a:srgbClr val="C17B1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76200" y="4260075"/>
              <a:ext cx="408300" cy="2190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grpSp>
        <p:nvGrpSpPr>
          <p:cNvPr id="247" name="Google Shape;247;p29"/>
          <p:cNvGrpSpPr/>
          <p:nvPr/>
        </p:nvGrpSpPr>
        <p:grpSpPr>
          <a:xfrm>
            <a:off x="1011338" y="2619375"/>
            <a:ext cx="5732462" cy="2890875"/>
            <a:chOff x="1011338" y="2619375"/>
            <a:chExt cx="5732462" cy="2890875"/>
          </a:xfrm>
        </p:grpSpPr>
        <p:grpSp>
          <p:nvGrpSpPr>
            <p:cNvPr id="248" name="Google Shape;248;p29"/>
            <p:cNvGrpSpPr/>
            <p:nvPr/>
          </p:nvGrpSpPr>
          <p:grpSpPr>
            <a:xfrm>
              <a:off x="2643200" y="2619375"/>
              <a:ext cx="4100600" cy="2890875"/>
              <a:chOff x="966800" y="2714625"/>
              <a:chExt cx="4100600" cy="2890875"/>
            </a:xfrm>
          </p:grpSpPr>
          <p:sp>
            <p:nvSpPr>
              <p:cNvPr id="249" name="Google Shape;249;p29"/>
              <p:cNvSpPr/>
              <p:nvPr/>
            </p:nvSpPr>
            <p:spPr>
              <a:xfrm rot="3049040">
                <a:off x="2767094" y="3740988"/>
                <a:ext cx="657175" cy="685756"/>
              </a:xfrm>
              <a:prstGeom prst="teardrop">
                <a:avLst>
                  <a:gd name="adj" fmla="val 160840"/>
                </a:avLst>
              </a:prstGeom>
              <a:solidFill>
                <a:srgbClr val="00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9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grpSp>
            <p:nvGrpSpPr>
              <p:cNvPr id="250" name="Google Shape;250;p29"/>
              <p:cNvGrpSpPr/>
              <p:nvPr/>
            </p:nvGrpSpPr>
            <p:grpSpPr>
              <a:xfrm>
                <a:off x="966800" y="2714625"/>
                <a:ext cx="2127175" cy="2890875"/>
                <a:chOff x="585800" y="2638425"/>
                <a:chExt cx="2127175" cy="2890875"/>
              </a:xfrm>
            </p:grpSpPr>
            <p:sp>
              <p:nvSpPr>
                <p:cNvPr id="251" name="Google Shape;251;p29"/>
                <p:cNvSpPr/>
                <p:nvPr/>
              </p:nvSpPr>
              <p:spPr>
                <a:xfrm>
                  <a:off x="585800" y="525780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252" name="Google Shape;252;p29"/>
                <p:cNvSpPr/>
                <p:nvPr/>
              </p:nvSpPr>
              <p:spPr>
                <a:xfrm>
                  <a:off x="1195400" y="512290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253" name="Google Shape;253;p29"/>
                <p:cNvSpPr/>
                <p:nvPr/>
              </p:nvSpPr>
              <p:spPr>
                <a:xfrm>
                  <a:off x="1812500" y="490065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254" name="Google Shape;254;p29"/>
                <p:cNvSpPr/>
                <p:nvPr/>
              </p:nvSpPr>
              <p:spPr>
                <a:xfrm>
                  <a:off x="2427075" y="462915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255" name="Google Shape;255;p29"/>
                <p:cNvSpPr/>
                <p:nvPr/>
              </p:nvSpPr>
              <p:spPr>
                <a:xfrm>
                  <a:off x="585800" y="263842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256" name="Google Shape;256;p29"/>
                <p:cNvSpPr/>
                <p:nvPr/>
              </p:nvSpPr>
              <p:spPr>
                <a:xfrm>
                  <a:off x="1195400" y="276227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257" name="Google Shape;257;p29"/>
                <p:cNvSpPr/>
                <p:nvPr/>
              </p:nvSpPr>
              <p:spPr>
                <a:xfrm>
                  <a:off x="1775525" y="290992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258" name="Google Shape;258;p29"/>
                <p:cNvSpPr/>
                <p:nvPr/>
              </p:nvSpPr>
              <p:spPr>
                <a:xfrm>
                  <a:off x="2244250" y="322877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</p:grpSp>
          <p:sp>
            <p:nvSpPr>
              <p:cNvPr id="259" name="Google Shape;259;p29"/>
              <p:cNvSpPr/>
              <p:nvPr/>
            </p:nvSpPr>
            <p:spPr>
              <a:xfrm>
                <a:off x="4295800" y="3090863"/>
                <a:ext cx="771600" cy="1986000"/>
              </a:xfrm>
              <a:prstGeom prst="ellipse">
                <a:avLst/>
              </a:prstGeom>
              <a:solidFill>
                <a:srgbClr val="D5A6BD">
                  <a:alpha val="46274"/>
                </a:srgb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9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</p:grpSp>
        <p:sp>
          <p:nvSpPr>
            <p:cNvPr id="260" name="Google Shape;260;p29"/>
            <p:cNvSpPr/>
            <p:nvPr/>
          </p:nvSpPr>
          <p:spPr>
            <a:xfrm>
              <a:off x="2095525" y="261937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518075" y="261937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011338" y="26287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2125225" y="51865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1568288" y="51865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1011350" y="52387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sp>
        <p:nvSpPr>
          <p:cNvPr id="266" name="Google Shape;266;p29"/>
          <p:cNvSpPr txBox="1"/>
          <p:nvPr/>
        </p:nvSpPr>
        <p:spPr>
          <a:xfrm>
            <a:off x="2971800" y="5624338"/>
            <a:ext cx="5328544" cy="99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DNA Polymerase III moves 3’ to 5’ away from helicase</a:t>
            </a:r>
            <a:endParaRPr sz="28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cxnSp>
        <p:nvCxnSpPr>
          <p:cNvPr id="267" name="Google Shape;267;p29"/>
          <p:cNvCxnSpPr/>
          <p:nvPr/>
        </p:nvCxnSpPr>
        <p:spPr>
          <a:xfrm rot="10800000">
            <a:off x="1188824" y="4416245"/>
            <a:ext cx="1782976" cy="1251134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  <p:sp>
        <p:nvSpPr>
          <p:cNvPr id="273" name="Google Shape;273;p30"/>
          <p:cNvSpPr txBox="1">
            <a:spLocks noGrp="1"/>
          </p:cNvSpPr>
          <p:nvPr>
            <p:ph type="body" idx="1"/>
          </p:nvPr>
        </p:nvSpPr>
        <p:spPr>
          <a:xfrm>
            <a:off x="113550" y="1237400"/>
            <a:ext cx="8916900" cy="55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5. The </a:t>
            </a:r>
            <a:r>
              <a:rPr lang="en-GB" b="1">
                <a:solidFill>
                  <a:srgbClr val="9900FF"/>
                </a:solidFill>
              </a:rPr>
              <a:t>leading</a:t>
            </a:r>
            <a:r>
              <a:rPr lang="en-GB"/>
              <a:t> strand is synthesized in one continuous segment, but since the </a:t>
            </a:r>
            <a:r>
              <a:rPr lang="en-GB">
                <a:solidFill>
                  <a:srgbClr val="FF00FF"/>
                </a:solidFill>
              </a:rPr>
              <a:t>lagging</a:t>
            </a:r>
            <a:r>
              <a:rPr lang="en-GB"/>
              <a:t> strand moves </a:t>
            </a:r>
            <a:r>
              <a:rPr lang="en-GB" u="sng"/>
              <a:t>away</a:t>
            </a:r>
            <a:r>
              <a:rPr lang="en-GB"/>
              <a:t> from the replication fork it is synthesized in </a:t>
            </a:r>
            <a:r>
              <a:rPr lang="en-GB" u="sng">
                <a:solidFill>
                  <a:srgbClr val="FF00FF"/>
                </a:solidFill>
              </a:rPr>
              <a:t>chunks</a:t>
            </a:r>
            <a:endParaRPr u="sng">
              <a:solidFill>
                <a:srgbClr val="FF00FF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b="1">
                <a:solidFill>
                  <a:srgbClr val="FF0000"/>
                </a:solidFill>
              </a:rPr>
              <a:t>Okazaki fragments</a:t>
            </a:r>
            <a:r>
              <a:rPr lang="en-GB"/>
              <a:t>: segments of the lagging strand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  <p:pic>
        <p:nvPicPr>
          <p:cNvPr id="279" name="Google Shape;279;p3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95275" y="2395554"/>
            <a:ext cx="8766051" cy="3271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31"/>
          <p:cNvGrpSpPr/>
          <p:nvPr/>
        </p:nvGrpSpPr>
        <p:grpSpPr>
          <a:xfrm>
            <a:off x="664317" y="3195600"/>
            <a:ext cx="650070" cy="466800"/>
            <a:chOff x="685800" y="1866750"/>
            <a:chExt cx="685800" cy="466800"/>
          </a:xfrm>
        </p:grpSpPr>
        <p:sp>
          <p:nvSpPr>
            <p:cNvPr id="281" name="Google Shape;281;p31"/>
            <p:cNvSpPr/>
            <p:nvPr/>
          </p:nvSpPr>
          <p:spPr>
            <a:xfrm>
              <a:off x="685800" y="2152650"/>
              <a:ext cx="685800" cy="180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6858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97155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12573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sp>
        <p:nvSpPr>
          <p:cNvPr id="285" name="Google Shape;285;p31"/>
          <p:cNvSpPr txBox="1"/>
          <p:nvPr/>
        </p:nvSpPr>
        <p:spPr>
          <a:xfrm>
            <a:off x="152400" y="2533638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3’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286" name="Google Shape;286;p31"/>
          <p:cNvSpPr txBox="1"/>
          <p:nvPr/>
        </p:nvSpPr>
        <p:spPr>
          <a:xfrm>
            <a:off x="219075" y="4881588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5’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287" name="Google Shape;287;p31"/>
          <p:cNvGrpSpPr/>
          <p:nvPr/>
        </p:nvGrpSpPr>
        <p:grpSpPr>
          <a:xfrm rot="10800000">
            <a:off x="664317" y="4414788"/>
            <a:ext cx="650070" cy="466800"/>
            <a:chOff x="685800" y="1866750"/>
            <a:chExt cx="685800" cy="466800"/>
          </a:xfrm>
        </p:grpSpPr>
        <p:sp>
          <p:nvSpPr>
            <p:cNvPr id="288" name="Google Shape;288;p31"/>
            <p:cNvSpPr/>
            <p:nvPr/>
          </p:nvSpPr>
          <p:spPr>
            <a:xfrm>
              <a:off x="685800" y="2152650"/>
              <a:ext cx="685800" cy="180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6858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97155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12573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grpSp>
        <p:nvGrpSpPr>
          <p:cNvPr id="292" name="Google Shape;292;p31"/>
          <p:cNvGrpSpPr/>
          <p:nvPr/>
        </p:nvGrpSpPr>
        <p:grpSpPr>
          <a:xfrm rot="10800000">
            <a:off x="2859842" y="4414788"/>
            <a:ext cx="650070" cy="466800"/>
            <a:chOff x="685800" y="1866750"/>
            <a:chExt cx="685800" cy="466800"/>
          </a:xfrm>
        </p:grpSpPr>
        <p:sp>
          <p:nvSpPr>
            <p:cNvPr id="293" name="Google Shape;293;p31"/>
            <p:cNvSpPr/>
            <p:nvPr/>
          </p:nvSpPr>
          <p:spPr>
            <a:xfrm>
              <a:off x="685800" y="2152650"/>
              <a:ext cx="685800" cy="180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6858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97155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12573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sp>
        <p:nvSpPr>
          <p:cNvPr id="297" name="Google Shape;297;p31"/>
          <p:cNvSpPr txBox="1"/>
          <p:nvPr/>
        </p:nvSpPr>
        <p:spPr>
          <a:xfrm>
            <a:off x="152400" y="1761888"/>
            <a:ext cx="2819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1" i="0" u="none" strike="noStrike" cap="none">
                <a:solidFill>
                  <a:srgbClr val="99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Leading strand</a:t>
            </a:r>
            <a:endParaRPr sz="2800" b="1" i="0" u="none" strike="noStrike" cap="none">
              <a:solidFill>
                <a:srgbClr val="9900FF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298" name="Google Shape;298;p31"/>
          <p:cNvSpPr txBox="1"/>
          <p:nvPr/>
        </p:nvSpPr>
        <p:spPr>
          <a:xfrm>
            <a:off x="219075" y="5634000"/>
            <a:ext cx="3024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1" i="0" u="none" strike="noStrike" cap="none">
                <a:solidFill>
                  <a:srgbClr val="FF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Lagging strand</a:t>
            </a:r>
            <a:endParaRPr sz="2800" b="1" i="0" u="none" strike="noStrike" cap="none">
              <a:solidFill>
                <a:srgbClr val="FF00FF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299" name="Google Shape;299;p31"/>
          <p:cNvSpPr/>
          <p:nvPr/>
        </p:nvSpPr>
        <p:spPr>
          <a:xfrm>
            <a:off x="560650" y="3567075"/>
            <a:ext cx="857400" cy="385800"/>
          </a:xfrm>
          <a:prstGeom prst="ellipse">
            <a:avLst/>
          </a:prstGeom>
          <a:solidFill>
            <a:srgbClr val="C17B1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300" name="Google Shape;300;p31"/>
          <p:cNvSpPr/>
          <p:nvPr/>
        </p:nvSpPr>
        <p:spPr>
          <a:xfrm>
            <a:off x="1518075" y="3648075"/>
            <a:ext cx="743100" cy="223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301" name="Google Shape;301;p31"/>
          <p:cNvGrpSpPr/>
          <p:nvPr/>
        </p:nvGrpSpPr>
        <p:grpSpPr>
          <a:xfrm>
            <a:off x="1993100" y="4176675"/>
            <a:ext cx="1620475" cy="385800"/>
            <a:chOff x="1993100" y="4176675"/>
            <a:chExt cx="1620475" cy="385800"/>
          </a:xfrm>
        </p:grpSpPr>
        <p:sp>
          <p:nvSpPr>
            <p:cNvPr id="302" name="Google Shape;302;p31"/>
            <p:cNvSpPr/>
            <p:nvPr/>
          </p:nvSpPr>
          <p:spPr>
            <a:xfrm>
              <a:off x="2756175" y="4176675"/>
              <a:ext cx="857400" cy="385800"/>
            </a:xfrm>
            <a:prstGeom prst="ellipse">
              <a:avLst/>
            </a:prstGeom>
            <a:solidFill>
              <a:srgbClr val="C17B1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1993100" y="4260075"/>
              <a:ext cx="650100" cy="2190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grpSp>
        <p:nvGrpSpPr>
          <p:cNvPr id="304" name="Google Shape;304;p31"/>
          <p:cNvGrpSpPr/>
          <p:nvPr/>
        </p:nvGrpSpPr>
        <p:grpSpPr>
          <a:xfrm>
            <a:off x="76200" y="4176675"/>
            <a:ext cx="1341850" cy="385800"/>
            <a:chOff x="76200" y="4176675"/>
            <a:chExt cx="1341850" cy="385800"/>
          </a:xfrm>
        </p:grpSpPr>
        <p:sp>
          <p:nvSpPr>
            <p:cNvPr id="305" name="Google Shape;305;p31"/>
            <p:cNvSpPr/>
            <p:nvPr/>
          </p:nvSpPr>
          <p:spPr>
            <a:xfrm>
              <a:off x="560650" y="4176675"/>
              <a:ext cx="857400" cy="385800"/>
            </a:xfrm>
            <a:prstGeom prst="ellipse">
              <a:avLst/>
            </a:prstGeom>
            <a:solidFill>
              <a:srgbClr val="C17B1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76200" y="4260075"/>
              <a:ext cx="408300" cy="2190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pic>
        <p:nvPicPr>
          <p:cNvPr id="307" name="Google Shape;307;p31"/>
          <p:cNvPicPr preferRelativeResize="0"/>
          <p:nvPr/>
        </p:nvPicPr>
        <p:blipFill rotWithShape="1">
          <a:blip r:embed="rId2">
            <a:alphaModFix amt="67000"/>
          </a:blip>
          <a:srcRect/>
          <a:stretch>
            <a:fillRect/>
          </a:stretch>
        </p:blipFill>
        <p:spPr>
          <a:xfrm>
            <a:off x="1393650" y="3429000"/>
            <a:ext cx="294975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3">
            <a:alphaModFix amt="56000"/>
          </a:blip>
          <a:srcRect/>
          <a:stretch>
            <a:fillRect/>
          </a:stretch>
        </p:blipFill>
        <p:spPr>
          <a:xfrm>
            <a:off x="1399075" y="4414800"/>
            <a:ext cx="1341850" cy="390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31"/>
          <p:cNvGrpSpPr/>
          <p:nvPr/>
        </p:nvGrpSpPr>
        <p:grpSpPr>
          <a:xfrm>
            <a:off x="1011338" y="2619375"/>
            <a:ext cx="5732462" cy="2890875"/>
            <a:chOff x="1011338" y="2619375"/>
            <a:chExt cx="5732462" cy="2890875"/>
          </a:xfrm>
        </p:grpSpPr>
        <p:grpSp>
          <p:nvGrpSpPr>
            <p:cNvPr id="310" name="Google Shape;310;p31"/>
            <p:cNvGrpSpPr/>
            <p:nvPr/>
          </p:nvGrpSpPr>
          <p:grpSpPr>
            <a:xfrm>
              <a:off x="2643200" y="2619375"/>
              <a:ext cx="4100600" cy="2890875"/>
              <a:chOff x="966800" y="2714625"/>
              <a:chExt cx="4100600" cy="2890875"/>
            </a:xfrm>
          </p:grpSpPr>
          <p:sp>
            <p:nvSpPr>
              <p:cNvPr id="311" name="Google Shape;311;p31"/>
              <p:cNvSpPr/>
              <p:nvPr/>
            </p:nvSpPr>
            <p:spPr>
              <a:xfrm rot="3049040">
                <a:off x="2767094" y="3740988"/>
                <a:ext cx="657175" cy="685756"/>
              </a:xfrm>
              <a:prstGeom prst="teardrop">
                <a:avLst>
                  <a:gd name="adj" fmla="val 160840"/>
                </a:avLst>
              </a:prstGeom>
              <a:solidFill>
                <a:srgbClr val="00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9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grpSp>
            <p:nvGrpSpPr>
              <p:cNvPr id="312" name="Google Shape;312;p31"/>
              <p:cNvGrpSpPr/>
              <p:nvPr/>
            </p:nvGrpSpPr>
            <p:grpSpPr>
              <a:xfrm>
                <a:off x="966800" y="2714625"/>
                <a:ext cx="2127175" cy="2890875"/>
                <a:chOff x="585800" y="2638425"/>
                <a:chExt cx="2127175" cy="2890875"/>
              </a:xfrm>
            </p:grpSpPr>
            <p:sp>
              <p:nvSpPr>
                <p:cNvPr id="313" name="Google Shape;313;p31"/>
                <p:cNvSpPr/>
                <p:nvPr/>
              </p:nvSpPr>
              <p:spPr>
                <a:xfrm>
                  <a:off x="585800" y="525780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14" name="Google Shape;314;p31"/>
                <p:cNvSpPr/>
                <p:nvPr/>
              </p:nvSpPr>
              <p:spPr>
                <a:xfrm>
                  <a:off x="1195400" y="512290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15" name="Google Shape;315;p31"/>
                <p:cNvSpPr/>
                <p:nvPr/>
              </p:nvSpPr>
              <p:spPr>
                <a:xfrm>
                  <a:off x="1812500" y="490065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16" name="Google Shape;316;p31"/>
                <p:cNvSpPr/>
                <p:nvPr/>
              </p:nvSpPr>
              <p:spPr>
                <a:xfrm>
                  <a:off x="2427075" y="462915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17" name="Google Shape;317;p31"/>
                <p:cNvSpPr/>
                <p:nvPr/>
              </p:nvSpPr>
              <p:spPr>
                <a:xfrm>
                  <a:off x="585800" y="263842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18" name="Google Shape;318;p31"/>
                <p:cNvSpPr/>
                <p:nvPr/>
              </p:nvSpPr>
              <p:spPr>
                <a:xfrm>
                  <a:off x="1195400" y="276227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19" name="Google Shape;319;p31"/>
                <p:cNvSpPr/>
                <p:nvPr/>
              </p:nvSpPr>
              <p:spPr>
                <a:xfrm>
                  <a:off x="1775525" y="290992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20" name="Google Shape;320;p31"/>
                <p:cNvSpPr/>
                <p:nvPr/>
              </p:nvSpPr>
              <p:spPr>
                <a:xfrm>
                  <a:off x="2244250" y="322877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</p:grpSp>
          <p:sp>
            <p:nvSpPr>
              <p:cNvPr id="321" name="Google Shape;321;p31"/>
              <p:cNvSpPr/>
              <p:nvPr/>
            </p:nvSpPr>
            <p:spPr>
              <a:xfrm>
                <a:off x="4295800" y="3090863"/>
                <a:ext cx="771600" cy="1986000"/>
              </a:xfrm>
              <a:prstGeom prst="ellipse">
                <a:avLst/>
              </a:prstGeom>
              <a:solidFill>
                <a:srgbClr val="D5A6BD">
                  <a:alpha val="46274"/>
                </a:srgb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9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</p:grpSp>
        <p:sp>
          <p:nvSpPr>
            <p:cNvPr id="322" name="Google Shape;322;p31"/>
            <p:cNvSpPr/>
            <p:nvPr/>
          </p:nvSpPr>
          <p:spPr>
            <a:xfrm>
              <a:off x="2095525" y="261937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1518075" y="261937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1011338" y="26287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2125225" y="51865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1568288" y="51865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1011350" y="52387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grpSp>
        <p:nvGrpSpPr>
          <p:cNvPr id="328" name="Google Shape;328;p31"/>
          <p:cNvGrpSpPr/>
          <p:nvPr/>
        </p:nvGrpSpPr>
        <p:grpSpPr>
          <a:xfrm>
            <a:off x="2443275" y="4857825"/>
            <a:ext cx="6389100" cy="1685625"/>
            <a:chOff x="2443275" y="4857825"/>
            <a:chExt cx="6389100" cy="1685625"/>
          </a:xfrm>
        </p:grpSpPr>
        <p:cxnSp>
          <p:nvCxnSpPr>
            <p:cNvPr id="329" name="Google Shape;329;p31"/>
            <p:cNvCxnSpPr/>
            <p:nvPr/>
          </p:nvCxnSpPr>
          <p:spPr>
            <a:xfrm rot="10800000">
              <a:off x="2443275" y="4857825"/>
              <a:ext cx="2271600" cy="1400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30" name="Google Shape;330;p31"/>
            <p:cNvSpPr txBox="1"/>
            <p:nvPr/>
          </p:nvSpPr>
          <p:spPr>
            <a:xfrm>
              <a:off x="4714875" y="5971950"/>
              <a:ext cx="4117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 panose="020B0604020202090204"/>
                <a:buNone/>
              </a:pPr>
              <a:r>
                <a:rPr lang="en-GB" sz="2800" b="0" i="0" u="none" strike="noStrike" cap="none">
                  <a:solidFill>
                    <a:srgbClr val="FF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rPr>
                <a:t>Okazaki fragment</a:t>
              </a:r>
              <a:endParaRPr sz="2800" b="0" i="0" u="none" strike="noStrike" cap="none">
                <a:solidFill>
                  <a:srgbClr val="FF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sp>
        <p:nvSpPr>
          <p:cNvPr id="331" name="Google Shape;331;p31"/>
          <p:cNvSpPr txBox="1"/>
          <p:nvPr/>
        </p:nvSpPr>
        <p:spPr>
          <a:xfrm>
            <a:off x="1133450" y="3390888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None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5’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332" name="Google Shape;332;p31"/>
          <p:cNvSpPr txBox="1"/>
          <p:nvPr/>
        </p:nvSpPr>
        <p:spPr>
          <a:xfrm>
            <a:off x="4129075" y="3662388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 panose="020B0604020202090204"/>
              <a:buNone/>
            </a:pPr>
            <a:r>
              <a:rPr lang="en-GB"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3’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333" name="Google Shape;333;p31"/>
          <p:cNvGrpSpPr/>
          <p:nvPr/>
        </p:nvGrpSpPr>
        <p:grpSpPr>
          <a:xfrm>
            <a:off x="1133450" y="4083825"/>
            <a:ext cx="2109913" cy="595288"/>
            <a:chOff x="1133450" y="4083825"/>
            <a:chExt cx="2109913" cy="595288"/>
          </a:xfrm>
        </p:grpSpPr>
        <p:sp>
          <p:nvSpPr>
            <p:cNvPr id="334" name="Google Shape;334;p31"/>
            <p:cNvSpPr txBox="1"/>
            <p:nvPr/>
          </p:nvSpPr>
          <p:spPr>
            <a:xfrm>
              <a:off x="1133450" y="4107613"/>
              <a:ext cx="6381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 panose="020B0604020202090204"/>
                <a:buNone/>
              </a:pPr>
              <a:r>
                <a:rPr lang="en-GB" sz="26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rPr>
                <a:t>3’</a:t>
              </a:r>
              <a:endParaRPr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35" name="Google Shape;335;p31"/>
            <p:cNvSpPr txBox="1"/>
            <p:nvPr/>
          </p:nvSpPr>
          <p:spPr>
            <a:xfrm>
              <a:off x="2605263" y="4083825"/>
              <a:ext cx="6381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 panose="020B0604020202090204"/>
                <a:buNone/>
              </a:pPr>
              <a:r>
                <a:rPr lang="en-GB" sz="26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rPr>
                <a:t>5’</a:t>
              </a:r>
              <a:endParaRPr sz="26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  <p:sp>
        <p:nvSpPr>
          <p:cNvPr id="341" name="Google Shape;341;p32"/>
          <p:cNvSpPr txBox="1">
            <a:spLocks noGrp="1"/>
          </p:cNvSpPr>
          <p:nvPr>
            <p:ph type="body" idx="1"/>
          </p:nvPr>
        </p:nvSpPr>
        <p:spPr>
          <a:xfrm>
            <a:off x="113550" y="1237400"/>
            <a:ext cx="8916900" cy="27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6. </a:t>
            </a:r>
            <a:r>
              <a:rPr lang="en-GB">
                <a:solidFill>
                  <a:schemeClr val="dk1"/>
                </a:solidFill>
              </a:rPr>
              <a:t>After </a:t>
            </a:r>
            <a:r>
              <a:rPr lang="en-GB" b="1">
                <a:solidFill>
                  <a:srgbClr val="E69138"/>
                </a:solidFill>
              </a:rPr>
              <a:t>DNAP III</a:t>
            </a:r>
            <a:r>
              <a:rPr lang="en-GB">
                <a:solidFill>
                  <a:schemeClr val="dk1"/>
                </a:solidFill>
              </a:rPr>
              <a:t> forms an okazaki fragment, </a:t>
            </a:r>
            <a:r>
              <a:rPr lang="en-GB" b="1">
                <a:solidFill>
                  <a:srgbClr val="38761D"/>
                </a:solidFill>
              </a:rPr>
              <a:t>DNAP I </a:t>
            </a:r>
            <a:r>
              <a:rPr lang="en-GB">
                <a:solidFill>
                  <a:schemeClr val="dk1"/>
                </a:solidFill>
              </a:rPr>
              <a:t>replaces </a:t>
            </a:r>
            <a:r>
              <a:rPr lang="en-GB" b="1">
                <a:solidFill>
                  <a:srgbClr val="CC0000"/>
                </a:solidFill>
              </a:rPr>
              <a:t>RNA</a:t>
            </a:r>
            <a:r>
              <a:rPr lang="en-GB">
                <a:solidFill>
                  <a:schemeClr val="dk1"/>
                </a:solidFill>
              </a:rPr>
              <a:t> nucleotides with </a:t>
            </a:r>
            <a:r>
              <a:rPr lang="en-GB" b="1">
                <a:solidFill>
                  <a:srgbClr val="0B5394"/>
                </a:solidFill>
              </a:rPr>
              <a:t>DNA</a:t>
            </a:r>
            <a:r>
              <a:rPr lang="en-GB">
                <a:solidFill>
                  <a:schemeClr val="dk1"/>
                </a:solidFill>
              </a:rPr>
              <a:t> nucleotides</a:t>
            </a:r>
            <a:endParaRPr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b="1">
                <a:solidFill>
                  <a:srgbClr val="FF0000"/>
                </a:solidFill>
              </a:rPr>
              <a:t>DNA ligase</a:t>
            </a:r>
            <a:r>
              <a:rPr lang="en-GB"/>
              <a:t>: joins the okazaki fragments forming a continuous DNA strand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3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Steps in DNA Replication</a:t>
            </a:r>
            <a:endParaRPr lang="en-GB"/>
          </a:p>
        </p:txBody>
      </p:sp>
      <p:pic>
        <p:nvPicPr>
          <p:cNvPr id="347" name="Google Shape;347;p3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95275" y="2395554"/>
            <a:ext cx="8766051" cy="32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3"/>
          <p:cNvSpPr txBox="1"/>
          <p:nvPr/>
        </p:nvSpPr>
        <p:spPr>
          <a:xfrm>
            <a:off x="152400" y="2533638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3’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349" name="Google Shape;349;p33"/>
          <p:cNvSpPr txBox="1"/>
          <p:nvPr/>
        </p:nvSpPr>
        <p:spPr>
          <a:xfrm>
            <a:off x="219075" y="4881588"/>
            <a:ext cx="63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90204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5’</a:t>
            </a:r>
            <a:endParaRPr sz="32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350" name="Google Shape;350;p33"/>
          <p:cNvGrpSpPr/>
          <p:nvPr/>
        </p:nvGrpSpPr>
        <p:grpSpPr>
          <a:xfrm rot="10800000">
            <a:off x="664317" y="4414788"/>
            <a:ext cx="650070" cy="466800"/>
            <a:chOff x="685800" y="1866750"/>
            <a:chExt cx="685800" cy="466800"/>
          </a:xfrm>
        </p:grpSpPr>
        <p:sp>
          <p:nvSpPr>
            <p:cNvPr id="351" name="Google Shape;351;p33"/>
            <p:cNvSpPr/>
            <p:nvPr/>
          </p:nvSpPr>
          <p:spPr>
            <a:xfrm>
              <a:off x="685800" y="2152650"/>
              <a:ext cx="685800" cy="180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6858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97155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12573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grpSp>
        <p:nvGrpSpPr>
          <p:cNvPr id="355" name="Google Shape;355;p33"/>
          <p:cNvGrpSpPr/>
          <p:nvPr/>
        </p:nvGrpSpPr>
        <p:grpSpPr>
          <a:xfrm rot="10800000">
            <a:off x="2859842" y="4414788"/>
            <a:ext cx="650070" cy="466800"/>
            <a:chOff x="685800" y="1866750"/>
            <a:chExt cx="685800" cy="466800"/>
          </a:xfrm>
        </p:grpSpPr>
        <p:sp>
          <p:nvSpPr>
            <p:cNvPr id="356" name="Google Shape;356;p33"/>
            <p:cNvSpPr/>
            <p:nvPr/>
          </p:nvSpPr>
          <p:spPr>
            <a:xfrm>
              <a:off x="685800" y="2152650"/>
              <a:ext cx="685800" cy="180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6858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97155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12573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sp>
        <p:nvSpPr>
          <p:cNvPr id="360" name="Google Shape;360;p33"/>
          <p:cNvSpPr txBox="1"/>
          <p:nvPr/>
        </p:nvSpPr>
        <p:spPr>
          <a:xfrm>
            <a:off x="152400" y="1761888"/>
            <a:ext cx="2819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1" i="0" u="none" strike="noStrike" cap="none">
                <a:solidFill>
                  <a:srgbClr val="99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Leading strand</a:t>
            </a:r>
            <a:endParaRPr sz="2800" b="1" i="0" u="none" strike="noStrike" cap="none">
              <a:solidFill>
                <a:srgbClr val="9900FF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361" name="Google Shape;361;p33"/>
          <p:cNvSpPr txBox="1"/>
          <p:nvPr/>
        </p:nvSpPr>
        <p:spPr>
          <a:xfrm>
            <a:off x="219075" y="5634000"/>
            <a:ext cx="3024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1" i="0" u="none" strike="noStrike" cap="none">
                <a:solidFill>
                  <a:srgbClr val="FF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Lagging strand</a:t>
            </a:r>
            <a:endParaRPr sz="2800" b="1" i="0" u="none" strike="noStrike" cap="none">
              <a:solidFill>
                <a:srgbClr val="FF00FF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pic>
        <p:nvPicPr>
          <p:cNvPr id="362" name="Google Shape;362;p33"/>
          <p:cNvPicPr preferRelativeResize="0"/>
          <p:nvPr/>
        </p:nvPicPr>
        <p:blipFill rotWithShape="1">
          <a:blip r:embed="rId2">
            <a:alphaModFix amt="67000"/>
          </a:blip>
          <a:srcRect/>
          <a:stretch>
            <a:fillRect/>
          </a:stretch>
        </p:blipFill>
        <p:spPr>
          <a:xfrm>
            <a:off x="1393650" y="3352800"/>
            <a:ext cx="294975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3"/>
          <p:cNvPicPr preferRelativeResize="0"/>
          <p:nvPr/>
        </p:nvPicPr>
        <p:blipFill rotWithShape="1">
          <a:blip r:embed="rId3">
            <a:alphaModFix amt="56000"/>
          </a:blip>
          <a:srcRect/>
          <a:stretch>
            <a:fillRect/>
          </a:stretch>
        </p:blipFill>
        <p:spPr>
          <a:xfrm>
            <a:off x="1399075" y="4414800"/>
            <a:ext cx="1341850" cy="390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33"/>
          <p:cNvGrpSpPr/>
          <p:nvPr/>
        </p:nvGrpSpPr>
        <p:grpSpPr>
          <a:xfrm>
            <a:off x="1011338" y="2619375"/>
            <a:ext cx="5732462" cy="2890875"/>
            <a:chOff x="1011338" y="2619375"/>
            <a:chExt cx="5732462" cy="2890875"/>
          </a:xfrm>
        </p:grpSpPr>
        <p:grpSp>
          <p:nvGrpSpPr>
            <p:cNvPr id="365" name="Google Shape;365;p33"/>
            <p:cNvGrpSpPr/>
            <p:nvPr/>
          </p:nvGrpSpPr>
          <p:grpSpPr>
            <a:xfrm>
              <a:off x="2643200" y="2619375"/>
              <a:ext cx="4100600" cy="2890875"/>
              <a:chOff x="966800" y="2714625"/>
              <a:chExt cx="4100600" cy="2890875"/>
            </a:xfrm>
          </p:grpSpPr>
          <p:sp>
            <p:nvSpPr>
              <p:cNvPr id="366" name="Google Shape;366;p33"/>
              <p:cNvSpPr/>
              <p:nvPr/>
            </p:nvSpPr>
            <p:spPr>
              <a:xfrm rot="3049040">
                <a:off x="2767094" y="3740988"/>
                <a:ext cx="657175" cy="685756"/>
              </a:xfrm>
              <a:prstGeom prst="teardrop">
                <a:avLst>
                  <a:gd name="adj" fmla="val 160840"/>
                </a:avLst>
              </a:prstGeom>
              <a:solidFill>
                <a:srgbClr val="00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9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  <p:grpSp>
            <p:nvGrpSpPr>
              <p:cNvPr id="367" name="Google Shape;367;p33"/>
              <p:cNvGrpSpPr/>
              <p:nvPr/>
            </p:nvGrpSpPr>
            <p:grpSpPr>
              <a:xfrm>
                <a:off x="966800" y="2714625"/>
                <a:ext cx="2127175" cy="2890875"/>
                <a:chOff x="585800" y="2638425"/>
                <a:chExt cx="2127175" cy="2890875"/>
              </a:xfrm>
            </p:grpSpPr>
            <p:sp>
              <p:nvSpPr>
                <p:cNvPr id="368" name="Google Shape;368;p33"/>
                <p:cNvSpPr/>
                <p:nvPr/>
              </p:nvSpPr>
              <p:spPr>
                <a:xfrm>
                  <a:off x="585800" y="525780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69" name="Google Shape;369;p33"/>
                <p:cNvSpPr/>
                <p:nvPr/>
              </p:nvSpPr>
              <p:spPr>
                <a:xfrm>
                  <a:off x="1195400" y="512290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70" name="Google Shape;370;p33"/>
                <p:cNvSpPr/>
                <p:nvPr/>
              </p:nvSpPr>
              <p:spPr>
                <a:xfrm>
                  <a:off x="1812500" y="490065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71" name="Google Shape;371;p33"/>
                <p:cNvSpPr/>
                <p:nvPr/>
              </p:nvSpPr>
              <p:spPr>
                <a:xfrm>
                  <a:off x="2427075" y="4629150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72" name="Google Shape;372;p33"/>
                <p:cNvSpPr/>
                <p:nvPr/>
              </p:nvSpPr>
              <p:spPr>
                <a:xfrm>
                  <a:off x="585800" y="263842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73" name="Google Shape;373;p33"/>
                <p:cNvSpPr/>
                <p:nvPr/>
              </p:nvSpPr>
              <p:spPr>
                <a:xfrm>
                  <a:off x="1195400" y="276227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74" name="Google Shape;374;p33"/>
                <p:cNvSpPr/>
                <p:nvPr/>
              </p:nvSpPr>
              <p:spPr>
                <a:xfrm>
                  <a:off x="1775525" y="290992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  <p:sp>
              <p:nvSpPr>
                <p:cNvPr id="375" name="Google Shape;375;p33"/>
                <p:cNvSpPr/>
                <p:nvPr/>
              </p:nvSpPr>
              <p:spPr>
                <a:xfrm>
                  <a:off x="2244250" y="3228775"/>
                  <a:ext cx="285900" cy="271500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90204"/>
                    <a:ea typeface="Arial" panose="020B0604020202090204"/>
                    <a:cs typeface="Arial" panose="020B0604020202090204"/>
                    <a:sym typeface="Arial" panose="020B0604020202090204"/>
                  </a:endParaRPr>
                </a:p>
              </p:txBody>
            </p:sp>
          </p:grpSp>
          <p:sp>
            <p:nvSpPr>
              <p:cNvPr id="376" name="Google Shape;376;p33"/>
              <p:cNvSpPr/>
              <p:nvPr/>
            </p:nvSpPr>
            <p:spPr>
              <a:xfrm>
                <a:off x="4295800" y="3090863"/>
                <a:ext cx="771600" cy="1986000"/>
              </a:xfrm>
              <a:prstGeom prst="ellipse">
                <a:avLst/>
              </a:prstGeom>
              <a:solidFill>
                <a:srgbClr val="D5A6BD">
                  <a:alpha val="46274"/>
                </a:srgb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9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</p:grpSp>
        <p:sp>
          <p:nvSpPr>
            <p:cNvPr id="377" name="Google Shape;377;p33"/>
            <p:cNvSpPr/>
            <p:nvPr/>
          </p:nvSpPr>
          <p:spPr>
            <a:xfrm>
              <a:off x="2095525" y="261937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1518075" y="2619375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1011338" y="26287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2125225" y="51865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1568288" y="51865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1011350" y="5238750"/>
              <a:ext cx="285900" cy="271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grpSp>
        <p:nvGrpSpPr>
          <p:cNvPr id="383" name="Google Shape;383;p33"/>
          <p:cNvGrpSpPr/>
          <p:nvPr/>
        </p:nvGrpSpPr>
        <p:grpSpPr>
          <a:xfrm>
            <a:off x="664317" y="3305388"/>
            <a:ext cx="650070" cy="466800"/>
            <a:chOff x="685800" y="1866750"/>
            <a:chExt cx="685800" cy="466800"/>
          </a:xfrm>
        </p:grpSpPr>
        <p:sp>
          <p:nvSpPr>
            <p:cNvPr id="384" name="Google Shape;384;p33"/>
            <p:cNvSpPr/>
            <p:nvPr/>
          </p:nvSpPr>
          <p:spPr>
            <a:xfrm>
              <a:off x="685800" y="2152650"/>
              <a:ext cx="685800" cy="180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6858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97155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1257300" y="1866750"/>
              <a:ext cx="114300" cy="285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pic>
        <p:nvPicPr>
          <p:cNvPr id="388" name="Google Shape;388;p3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79630" y="3402713"/>
            <a:ext cx="734750" cy="409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33"/>
          <p:cNvGrpSpPr/>
          <p:nvPr/>
        </p:nvGrpSpPr>
        <p:grpSpPr>
          <a:xfrm>
            <a:off x="857175" y="1695488"/>
            <a:ext cx="5748400" cy="2395312"/>
            <a:chOff x="857175" y="1695488"/>
            <a:chExt cx="5748400" cy="2395312"/>
          </a:xfrm>
        </p:grpSpPr>
        <p:sp>
          <p:nvSpPr>
            <p:cNvPr id="390" name="Google Shape;390;p33"/>
            <p:cNvSpPr/>
            <p:nvPr/>
          </p:nvSpPr>
          <p:spPr>
            <a:xfrm>
              <a:off x="857175" y="3429000"/>
              <a:ext cx="757200" cy="661800"/>
            </a:xfrm>
            <a:prstGeom prst="ellipse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cxnSp>
          <p:nvCxnSpPr>
            <p:cNvPr id="391" name="Google Shape;391;p33"/>
            <p:cNvCxnSpPr>
              <a:endCxn id="390" idx="7"/>
            </p:cNvCxnSpPr>
            <p:nvPr/>
          </p:nvCxnSpPr>
          <p:spPr>
            <a:xfrm flipH="1">
              <a:off x="1503486" y="2051118"/>
              <a:ext cx="2282700" cy="14748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92" name="Google Shape;392;p33"/>
            <p:cNvSpPr txBox="1"/>
            <p:nvPr/>
          </p:nvSpPr>
          <p:spPr>
            <a:xfrm>
              <a:off x="3786175" y="1695488"/>
              <a:ext cx="28194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 panose="020B0604020202090204"/>
                <a:buNone/>
              </a:pPr>
              <a:r>
                <a:rPr lang="en-GB" sz="2800" b="1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rPr>
                <a:t>DNAP I</a:t>
              </a:r>
              <a:endParaRPr sz="2800" b="1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grpSp>
        <p:nvGrpSpPr>
          <p:cNvPr id="393" name="Google Shape;393;p33"/>
          <p:cNvGrpSpPr/>
          <p:nvPr/>
        </p:nvGrpSpPr>
        <p:grpSpPr>
          <a:xfrm>
            <a:off x="610750" y="3910025"/>
            <a:ext cx="2972075" cy="771350"/>
            <a:chOff x="610750" y="3910025"/>
            <a:chExt cx="2972075" cy="771350"/>
          </a:xfrm>
        </p:grpSpPr>
        <p:sp>
          <p:nvSpPr>
            <p:cNvPr id="394" name="Google Shape;394;p33"/>
            <p:cNvSpPr/>
            <p:nvPr/>
          </p:nvSpPr>
          <p:spPr>
            <a:xfrm>
              <a:off x="610750" y="3910025"/>
              <a:ext cx="757200" cy="661800"/>
            </a:xfrm>
            <a:prstGeom prst="ellipse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2825625" y="4019575"/>
              <a:ext cx="757200" cy="661800"/>
            </a:xfrm>
            <a:prstGeom prst="ellipse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</p:grpSp>
      <p:pic>
        <p:nvPicPr>
          <p:cNvPr id="396" name="Google Shape;396;p3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21978" y="4291125"/>
            <a:ext cx="7347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783279" y="4281600"/>
            <a:ext cx="734750" cy="428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33"/>
          <p:cNvGrpSpPr/>
          <p:nvPr/>
        </p:nvGrpSpPr>
        <p:grpSpPr>
          <a:xfrm>
            <a:off x="2913950" y="4881450"/>
            <a:ext cx="5801550" cy="1262250"/>
            <a:chOff x="2913950" y="4881450"/>
            <a:chExt cx="5801550" cy="1262250"/>
          </a:xfrm>
        </p:grpSpPr>
        <p:sp>
          <p:nvSpPr>
            <p:cNvPr id="399" name="Google Shape;399;p33"/>
            <p:cNvSpPr/>
            <p:nvPr/>
          </p:nvSpPr>
          <p:spPr>
            <a:xfrm>
              <a:off x="4300550" y="5486400"/>
              <a:ext cx="734700" cy="657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400" name="Google Shape;400;p33"/>
            <p:cNvSpPr txBox="1"/>
            <p:nvPr/>
          </p:nvSpPr>
          <p:spPr>
            <a:xfrm>
              <a:off x="5153000" y="5529300"/>
              <a:ext cx="3562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 panose="020B0604020202090204"/>
                <a:buNone/>
              </a:pPr>
              <a:r>
                <a:rPr lang="en-GB" sz="2800" b="1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rPr>
                <a:t>Ligase </a:t>
              </a:r>
              <a:r>
                <a:rPr lang="en-GB" sz="2800" b="0" i="0" u="none" strike="noStrike" cap="none">
                  <a:solidFill>
                    <a:srgbClr val="00000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rPr>
                <a:t>connects fragments</a:t>
              </a:r>
              <a:endParaRPr sz="28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endParaRPr>
            </a:p>
          </p:txBody>
        </p:sp>
        <p:cxnSp>
          <p:nvCxnSpPr>
            <p:cNvPr id="401" name="Google Shape;401;p33"/>
            <p:cNvCxnSpPr>
              <a:stCxn id="399" idx="2"/>
              <a:endCxn id="359" idx="0"/>
            </p:cNvCxnSpPr>
            <p:nvPr/>
          </p:nvCxnSpPr>
          <p:spPr>
            <a:xfrm rot="10800000">
              <a:off x="2913950" y="4881450"/>
              <a:ext cx="1386600" cy="933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Nucleotide Structure</a:t>
            </a:r>
            <a:endParaRPr lang="en-GB"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311700" y="1209475"/>
            <a:ext cx="4604100" cy="31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b="1">
                <a:solidFill>
                  <a:srgbClr val="38761D"/>
                </a:solidFill>
              </a:rPr>
              <a:t>Purines</a:t>
            </a:r>
            <a:endParaRPr b="1">
              <a:solidFill>
                <a:srgbClr val="38761D"/>
              </a:solidFill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-GB">
                <a:solidFill>
                  <a:srgbClr val="6AA84F"/>
                </a:solidFill>
              </a:rPr>
              <a:t>Double</a:t>
            </a:r>
            <a:r>
              <a:rPr lang="en-GB">
                <a:solidFill>
                  <a:schemeClr val="dk1"/>
                </a:solidFill>
              </a:rPr>
              <a:t> ring structure (A, G)</a:t>
            </a:r>
            <a:endParaRPr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 b="1">
                <a:solidFill>
                  <a:srgbClr val="0000FF"/>
                </a:solidFill>
              </a:rPr>
              <a:t>Pyrimidines</a:t>
            </a:r>
            <a:endParaRPr b="1">
              <a:solidFill>
                <a:srgbClr val="0000FF"/>
              </a:solidFill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GB">
                <a:solidFill>
                  <a:srgbClr val="0B5394"/>
                </a:solidFill>
              </a:rPr>
              <a:t>Single</a:t>
            </a:r>
            <a:r>
              <a:rPr lang="en-GB"/>
              <a:t> ring structure (C, U, T)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4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Putting it all Together</a:t>
            </a:r>
            <a:endParaRPr lang="en-GB"/>
          </a:p>
        </p:txBody>
      </p:sp>
      <p:sp>
        <p:nvSpPr>
          <p:cNvPr id="407" name="Google Shape;407;p34"/>
          <p:cNvSpPr txBox="1"/>
          <p:nvPr/>
        </p:nvSpPr>
        <p:spPr>
          <a:xfrm>
            <a:off x="257175" y="1257300"/>
            <a:ext cx="83154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0" i="0" u="sng" strike="noStrike" cap="none">
                <a:solidFill>
                  <a:schemeClr val="hlink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  <a:hlinkClick r:id="rId1"/>
              </a:rPr>
              <a:t>https://www.youtube.com/watch?v=2ymwAtu3rAM</a:t>
            </a:r>
            <a:endParaRPr sz="28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5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Putting it all Together</a:t>
            </a:r>
            <a:endParaRPr lang="en-GB"/>
          </a:p>
        </p:txBody>
      </p:sp>
      <p:sp>
        <p:nvSpPr>
          <p:cNvPr id="413" name="Google Shape;413;p35"/>
          <p:cNvSpPr txBox="1"/>
          <p:nvPr/>
        </p:nvSpPr>
        <p:spPr>
          <a:xfrm>
            <a:off x="257175" y="1257300"/>
            <a:ext cx="85752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0" i="0" u="sng" strike="noStrike" cap="none">
                <a:solidFill>
                  <a:schemeClr val="hlink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  <a:hlinkClick r:id="rId1"/>
              </a:rPr>
              <a:t>https://www.youtube.com/watch?v=TNKWgcFPHqw</a:t>
            </a:r>
            <a:endParaRPr sz="28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6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Problems at the 5’ End</a:t>
            </a:r>
            <a:endParaRPr lang="en-GB"/>
          </a:p>
        </p:txBody>
      </p:sp>
      <p:sp>
        <p:nvSpPr>
          <p:cNvPr id="419" name="Google Shape;419;p36"/>
          <p:cNvSpPr txBox="1">
            <a:spLocks noGrp="1"/>
          </p:cNvSpPr>
          <p:nvPr>
            <p:ph type="body" idx="1"/>
          </p:nvPr>
        </p:nvSpPr>
        <p:spPr>
          <a:xfrm>
            <a:off x="100025" y="1051675"/>
            <a:ext cx="8804400" cy="5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Since DNAP III can only add nucleotides to a 3’ end, there is no way to finish replication on the 5’ end of a </a:t>
            </a:r>
            <a:r>
              <a:rPr lang="en-GB" b="1">
                <a:solidFill>
                  <a:srgbClr val="351C75"/>
                </a:solidFill>
              </a:rPr>
              <a:t>lagging</a:t>
            </a:r>
            <a:r>
              <a:rPr lang="en-GB"/>
              <a:t> strand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GB"/>
              <a:t>Over many replications, this would mean that the DNA would become shorter and shorter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GB"/>
              <a:t>How are the genes on DNA protected from this?</a:t>
            </a:r>
            <a:endParaRPr lang="en-GB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GB" b="1">
                <a:solidFill>
                  <a:srgbClr val="38761D"/>
                </a:solidFill>
              </a:rPr>
              <a:t>Telomeres</a:t>
            </a:r>
            <a:r>
              <a:rPr lang="en-GB"/>
              <a:t>: repeating units of short nucleotide sequences that do not code for genes</a:t>
            </a:r>
            <a:endParaRPr lang="en-GB"/>
          </a:p>
          <a:p>
            <a:pPr marL="182880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/>
              <a:t>Form a cap at the end of DNA to help postpone erosion</a:t>
            </a:r>
            <a:endParaRPr lang="en-GB"/>
          </a:p>
          <a:p>
            <a:pPr marL="182880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/>
              <a:t>The enzyme </a:t>
            </a:r>
            <a:r>
              <a:rPr lang="en-GB" b="1">
                <a:solidFill>
                  <a:srgbClr val="38761D"/>
                </a:solidFill>
              </a:rPr>
              <a:t>telomerase</a:t>
            </a:r>
            <a:r>
              <a:rPr lang="en-GB"/>
              <a:t> adds telomeres to DNA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7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Proofreading and Repair</a:t>
            </a:r>
            <a:endParaRPr lang="en-GB"/>
          </a:p>
        </p:txBody>
      </p:sp>
      <p:sp>
        <p:nvSpPr>
          <p:cNvPr id="425" name="Google Shape;425;p37"/>
          <p:cNvSpPr txBox="1">
            <a:spLocks noGrp="1"/>
          </p:cNvSpPr>
          <p:nvPr>
            <p:ph type="body" idx="1"/>
          </p:nvPr>
        </p:nvSpPr>
        <p:spPr>
          <a:xfrm>
            <a:off x="214575" y="1051675"/>
            <a:ext cx="8689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As DNA polymerase adds nucleotides to the new DNA strand, it proofreads the bases added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GB"/>
              <a:t>If errors still occur, </a:t>
            </a:r>
            <a:r>
              <a:rPr lang="en-GB" b="1">
                <a:solidFill>
                  <a:srgbClr val="FF0000"/>
                </a:solidFill>
              </a:rPr>
              <a:t>mismatch repair</a:t>
            </a:r>
            <a:r>
              <a:rPr lang="en-GB"/>
              <a:t> will take place</a:t>
            </a:r>
            <a:endParaRPr lang="en-GB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GB"/>
              <a:t>Enzymes remove and replace the incorrectly paired nucleotide</a:t>
            </a:r>
            <a:endParaRPr lang="en-GB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GB"/>
              <a:t>If segments of DNA are damaged, </a:t>
            </a:r>
            <a:r>
              <a:rPr lang="en-GB">
                <a:solidFill>
                  <a:srgbClr val="FF0000"/>
                </a:solidFill>
              </a:rPr>
              <a:t>nuclease</a:t>
            </a:r>
            <a:r>
              <a:rPr lang="en-GB"/>
              <a:t> can remove segments of nucleotides and DNA polymerase and ligase can replace the segments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8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90204"/>
              <a:buNone/>
            </a:pPr>
            <a:r>
              <a:rPr lang="en-GB" b="1">
                <a:solidFill>
                  <a:srgbClr val="0000FF"/>
                </a:solidFill>
              </a:rPr>
              <a:t>Quick Review</a:t>
            </a:r>
            <a:endParaRPr lang="en-GB" b="1">
              <a:solidFill>
                <a:srgbClr val="0000FF"/>
              </a:solidFill>
            </a:endParaRPr>
          </a:p>
        </p:txBody>
      </p:sp>
      <p:sp>
        <p:nvSpPr>
          <p:cNvPr id="431" name="Google Shape;431;p38"/>
          <p:cNvSpPr txBox="1">
            <a:spLocks noGrp="1"/>
          </p:cNvSpPr>
          <p:nvPr>
            <p:ph type="body" idx="1"/>
          </p:nvPr>
        </p:nvSpPr>
        <p:spPr>
          <a:xfrm>
            <a:off x="311700" y="1209483"/>
            <a:ext cx="8520600" cy="463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If a parental DNA strand read: 5’- ACGTAC- 3’ what would a newly synthesized complementary strand read? 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Answer: 3’- TGCATG- 5’</a:t>
            </a:r>
            <a:endParaRPr>
              <a:solidFill>
                <a:srgbClr val="FF0000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GB">
                <a:solidFill>
                  <a:schemeClr val="dk1"/>
                </a:solidFill>
              </a:rPr>
              <a:t>Summarize the role of helicase, topoisomerase, and DNA Polymerase III.</a:t>
            </a:r>
            <a:endParaRPr>
              <a:solidFill>
                <a:schemeClr val="dk1"/>
              </a:solidFill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Answer: helicase unzips the DNA, topoisomerase helps reduce strain, DNAP III adds nucleotides to the new strand of DNA</a:t>
            </a:r>
            <a:endParaRPr lang="en-GB">
              <a:solidFill>
                <a:srgbClr val="FF0000"/>
              </a:solidFill>
            </a:endParaRPr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9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90204"/>
              <a:buNone/>
            </a:pPr>
            <a:r>
              <a:rPr lang="en-GB" b="1">
                <a:solidFill>
                  <a:srgbClr val="0000FF"/>
                </a:solidFill>
              </a:rPr>
              <a:t>Quick Review</a:t>
            </a:r>
            <a:endParaRPr lang="en-GB" b="1">
              <a:solidFill>
                <a:srgbClr val="0000FF"/>
              </a:solidFill>
            </a:endParaRPr>
          </a:p>
        </p:txBody>
      </p:sp>
      <p:sp>
        <p:nvSpPr>
          <p:cNvPr id="437" name="Google Shape;437;p39"/>
          <p:cNvSpPr txBox="1">
            <a:spLocks noGrp="1"/>
          </p:cNvSpPr>
          <p:nvPr>
            <p:ph type="body" idx="1"/>
          </p:nvPr>
        </p:nvSpPr>
        <p:spPr>
          <a:xfrm>
            <a:off x="311700" y="1209483"/>
            <a:ext cx="8520600" cy="463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651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90204"/>
              <a:buAutoNum type="arabicPeriod" startAt="3"/>
            </a:pPr>
            <a:r>
              <a:rPr lang="en-GB"/>
              <a:t>What direction does DNAP III move along the parental strand?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Answer: It moves 3’ to 5’ </a:t>
            </a:r>
            <a:endParaRPr>
              <a:solidFill>
                <a:srgbClr val="FF0000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 startAt="3"/>
            </a:pPr>
            <a:r>
              <a:rPr lang="en-GB">
                <a:solidFill>
                  <a:schemeClr val="dk1"/>
                </a:solidFill>
              </a:rPr>
              <a:t>Why do Okazaki fragments occur on the lagging strand.</a:t>
            </a:r>
            <a:endParaRPr>
              <a:solidFill>
                <a:schemeClr val="dk1"/>
              </a:solidFill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Answer: fragments occur because DNAP III moves away from the replication fork, so it has to replicate in chunks</a:t>
            </a:r>
            <a:endParaRPr lang="en-GB">
              <a:solidFill>
                <a:srgbClr val="FF0000"/>
              </a:solidFill>
            </a:endParaRPr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Nucleotide Pairing</a:t>
            </a:r>
            <a:endParaRPr lang="en-GB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83100" y="1361875"/>
            <a:ext cx="891000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The base pairs are held together by hydrogen bonds</a:t>
            </a:r>
            <a:endParaRPr lang="en-GB"/>
          </a:p>
        </p:txBody>
      </p:sp>
      <p:grpSp>
        <p:nvGrpSpPr>
          <p:cNvPr id="79" name="Google Shape;79;p17"/>
          <p:cNvGrpSpPr/>
          <p:nvPr/>
        </p:nvGrpSpPr>
        <p:grpSpPr>
          <a:xfrm>
            <a:off x="3158075" y="1935450"/>
            <a:ext cx="3261300" cy="1073325"/>
            <a:chOff x="3158075" y="1935450"/>
            <a:chExt cx="3261300" cy="1073325"/>
          </a:xfrm>
        </p:grpSpPr>
        <p:cxnSp>
          <p:nvCxnSpPr>
            <p:cNvPr id="80" name="Google Shape;80;p17"/>
            <p:cNvCxnSpPr/>
            <p:nvPr/>
          </p:nvCxnSpPr>
          <p:spPr>
            <a:xfrm flipH="1">
              <a:off x="3158075" y="1935450"/>
              <a:ext cx="3261300" cy="10320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81" name="Google Shape;81;p17"/>
            <p:cNvCxnSpPr/>
            <p:nvPr/>
          </p:nvCxnSpPr>
          <p:spPr>
            <a:xfrm flipH="1">
              <a:off x="6398675" y="1956075"/>
              <a:ext cx="20700" cy="10527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117000" y="5171000"/>
            <a:ext cx="891000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Adenine and thymine have </a:t>
            </a:r>
            <a:r>
              <a:rPr lang="en-GB" b="1">
                <a:solidFill>
                  <a:srgbClr val="9900FF"/>
                </a:solidFill>
              </a:rPr>
              <a:t>two</a:t>
            </a:r>
            <a:r>
              <a:rPr lang="en-GB"/>
              <a:t> hydrogen bonds</a:t>
            </a:r>
            <a:endParaRPr lang="en-GB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Cytosine and guanine have </a:t>
            </a:r>
            <a:r>
              <a:rPr lang="en-GB" b="1">
                <a:solidFill>
                  <a:srgbClr val="0000FF"/>
                </a:solidFill>
              </a:rPr>
              <a:t>three</a:t>
            </a:r>
            <a:r>
              <a:rPr lang="en-GB"/>
              <a:t> hydrogen bonds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90204"/>
              <a:buNone/>
            </a:pPr>
            <a:r>
              <a:rPr lang="en-GB" b="1">
                <a:solidFill>
                  <a:srgbClr val="0000FF"/>
                </a:solidFill>
              </a:rPr>
              <a:t>Quick Review</a:t>
            </a:r>
            <a:endParaRPr lang="en-GB" b="1">
              <a:solidFill>
                <a:srgbClr val="0000FF"/>
              </a:solidFill>
            </a:endParaRPr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20948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Think ahead to DNA replication. How might hydrogen bonds aid in this process?</a:t>
            </a:r>
            <a:endParaRPr lang="en-GB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>
                <a:solidFill>
                  <a:srgbClr val="FF0000"/>
                </a:solidFill>
              </a:rPr>
              <a:t>Answer: hydrogen bonds allow for the DNA strands to be easily separated during the replication process</a:t>
            </a:r>
            <a:endParaRPr>
              <a:solidFill>
                <a:srgbClr val="FF0000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GB">
                <a:solidFill>
                  <a:schemeClr val="dk1"/>
                </a:solidFill>
              </a:rPr>
              <a:t>A DNA sample is analyzed and you find that 22% is cytosine, how much thymine would you expect in the sample?</a:t>
            </a:r>
            <a:endParaRPr>
              <a:solidFill>
                <a:schemeClr val="dk1"/>
              </a:solidFill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lphaLcPeriod"/>
            </a:pPr>
            <a:r>
              <a:rPr lang="en-GB" sz="2800">
                <a:solidFill>
                  <a:srgbClr val="FF0000"/>
                </a:solidFill>
              </a:rPr>
              <a:t>Answer: 28%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90204"/>
              <a:buNone/>
            </a:pPr>
            <a:r>
              <a:rPr lang="en-GB" sz="5000"/>
              <a:t>Discovery of DNA Structure</a:t>
            </a:r>
            <a:endParaRPr lang="en-GB" sz="5000"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311700" y="1057080"/>
            <a:ext cx="8520600" cy="17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Watson and Crick combined the findings of Franklin (helix shape) and Chargaff (base pairing) to create the first 3D, double helix model of DNA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4400"/>
              <a:t>Key Features of DNA Structure</a:t>
            </a:r>
            <a:endParaRPr sz="4400"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88700" y="1187750"/>
            <a:ext cx="83814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DNA is a double stranded helix </a:t>
            </a:r>
            <a:endParaRPr sz="2600"/>
          </a:p>
        </p:txBody>
      </p:sp>
      <p:sp>
        <p:nvSpPr>
          <p:cNvPr id="101" name="Google Shape;101;p20"/>
          <p:cNvSpPr txBox="1"/>
          <p:nvPr/>
        </p:nvSpPr>
        <p:spPr>
          <a:xfrm>
            <a:off x="88700" y="4115500"/>
            <a:ext cx="8520600" cy="27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2. DNA strands are </a:t>
            </a:r>
            <a:r>
              <a:rPr lang="en-GB" sz="2800" b="0" i="0" u="none" strike="noStrike" cap="none">
                <a:solidFill>
                  <a:srgbClr val="FF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antiparallel</a:t>
            </a:r>
            <a:endParaRPr sz="2800" b="0" i="0" u="none" strike="noStrike" cap="none">
              <a:solidFill>
                <a:srgbClr val="FF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90204"/>
              <a:buAutoNum type="alphaLcPeriod"/>
            </a:pPr>
            <a:r>
              <a:rPr lang="en-GB" sz="26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One strand runs 5’ to 3’, other strand runs in opposite, upside-down direction 3’ to 5’</a:t>
            </a:r>
            <a:endParaRPr sz="2600" b="0" i="0" u="none" strike="noStrike" cap="none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90204"/>
              <a:buAutoNum type="alphaLcPeriod"/>
            </a:pPr>
            <a:r>
              <a:rPr lang="en-GB" sz="26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5’ end: free phosphate group</a:t>
            </a:r>
            <a:endParaRPr sz="2600" b="0" i="0" u="none" strike="noStrike" cap="none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90204"/>
              <a:buAutoNum type="alphaLcPeriod"/>
            </a:pPr>
            <a:r>
              <a:rPr lang="en-GB" sz="26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3’ end: free hydroxyl group</a:t>
            </a:r>
            <a:endParaRPr sz="26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88700" y="1866900"/>
            <a:ext cx="3964800" cy="22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90204"/>
              <a:buAutoNum type="alphaLcPeriod"/>
            </a:pPr>
            <a:r>
              <a:rPr lang="en-GB" sz="2600" b="1" i="0" u="none" strike="noStrike" cap="none">
                <a:solidFill>
                  <a:srgbClr val="00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Backbone</a:t>
            </a:r>
            <a:r>
              <a:rPr lang="en-GB" sz="26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: sugar-phosphate</a:t>
            </a:r>
            <a:endParaRPr sz="2600" b="0" i="0" u="none" strike="noStrike" cap="none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90204"/>
              <a:buAutoNum type="alphaLcPeriod"/>
            </a:pPr>
            <a:r>
              <a:rPr lang="en-GB" sz="2600" b="1" i="0" u="none" strike="noStrike" cap="none">
                <a:solidFill>
                  <a:srgbClr val="38761D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Center</a:t>
            </a:r>
            <a:r>
              <a:rPr lang="en-GB" sz="26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: nucleotides pairing</a:t>
            </a:r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cxnSp>
        <p:nvCxnSpPr>
          <p:cNvPr id="103" name="Google Shape;103;p20"/>
          <p:cNvCxnSpPr/>
          <p:nvPr/>
        </p:nvCxnSpPr>
        <p:spPr>
          <a:xfrm rot="10800000" flipH="1">
            <a:off x="5201550" y="3901300"/>
            <a:ext cx="825600" cy="474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Key Function of DNA</a:t>
            </a:r>
            <a:endParaRPr lang="en-GB"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191150" y="1151407"/>
            <a:ext cx="85206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GB"/>
              <a:t>DNA is the </a:t>
            </a:r>
            <a:r>
              <a:rPr lang="en-GB">
                <a:solidFill>
                  <a:srgbClr val="38761D"/>
                </a:solidFill>
              </a:rPr>
              <a:t>primary source</a:t>
            </a:r>
            <a:r>
              <a:rPr lang="en-GB"/>
              <a:t> of heritable information</a:t>
            </a:r>
            <a:endParaRPr sz="2800"/>
          </a:p>
        </p:txBody>
      </p:sp>
      <p:sp>
        <p:nvSpPr>
          <p:cNvPr id="110" name="Google Shape;110;p21"/>
          <p:cNvSpPr txBox="1"/>
          <p:nvPr/>
        </p:nvSpPr>
        <p:spPr>
          <a:xfrm>
            <a:off x="80350" y="1781475"/>
            <a:ext cx="52641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90204"/>
              <a:buChar char="○"/>
            </a:pPr>
            <a:r>
              <a:rPr lang="en-GB"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Genetic information is stored in and passed from one generation to the next through DNA</a:t>
            </a:r>
            <a:endParaRPr sz="2800" b="0" i="0" u="none" strike="noStrike" cap="none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90204"/>
              <a:buChar char="■"/>
            </a:pPr>
            <a:r>
              <a:rPr lang="en-GB" sz="2800" b="0" i="0" u="sng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Exception</a:t>
            </a:r>
            <a:r>
              <a:rPr lang="en-GB"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: </a:t>
            </a:r>
            <a:r>
              <a:rPr lang="en-GB" sz="2800" b="0" i="0" u="none" strike="noStrike" cap="none">
                <a:solidFill>
                  <a:srgbClr val="99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RNA</a:t>
            </a:r>
            <a:r>
              <a:rPr lang="en-GB" sz="2800" b="0" i="0" u="none" strike="noStrike" cap="none">
                <a:solidFill>
                  <a:schemeClr val="dk1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 is the primary source of heritable information in some </a:t>
            </a:r>
            <a:r>
              <a:rPr lang="en-GB" sz="2800" b="0" i="0" u="none" strike="noStrike" cap="none">
                <a:solidFill>
                  <a:srgbClr val="9900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viruses</a:t>
            </a:r>
            <a:endParaRPr sz="2800" b="0" i="0" u="none" strike="noStrike" cap="none">
              <a:solidFill>
                <a:srgbClr val="9900FF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9132</Words>
  <Application>WPS 演示</Application>
  <PresentationFormat>On-screen Show (4:3)</PresentationFormat>
  <Paragraphs>359</Paragraphs>
  <Slides>45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5" baseType="lpstr">
      <vt:lpstr>Arial</vt:lpstr>
      <vt:lpstr>宋体</vt:lpstr>
      <vt:lpstr>Wingdings</vt:lpstr>
      <vt:lpstr>Arial</vt:lpstr>
      <vt:lpstr>微软雅黑</vt:lpstr>
      <vt:lpstr>汉仪旗黑</vt:lpstr>
      <vt:lpstr>宋体</vt:lpstr>
      <vt:lpstr>Arial Unicode MS</vt:lpstr>
      <vt:lpstr>汉仪书宋二KW</vt:lpstr>
      <vt:lpstr>Simple Light</vt:lpstr>
      <vt:lpstr>PowerPoint 演示文稿</vt:lpstr>
      <vt:lpstr>Discovery of DNA Structure</vt:lpstr>
      <vt:lpstr>Discovery of DNA Structure</vt:lpstr>
      <vt:lpstr>Nucleotide Structure</vt:lpstr>
      <vt:lpstr>Nucleotide Pairing</vt:lpstr>
      <vt:lpstr>Quick Review</vt:lpstr>
      <vt:lpstr>Discovery of DNA Structure</vt:lpstr>
      <vt:lpstr>Key Features of DNA Structure</vt:lpstr>
      <vt:lpstr>Key Function of DNA</vt:lpstr>
      <vt:lpstr>Prokaryotic vs Eukaryotic DNA</vt:lpstr>
      <vt:lpstr>Plasmids</vt:lpstr>
      <vt:lpstr>Plasmids</vt:lpstr>
      <vt:lpstr>Plasmids</vt:lpstr>
      <vt:lpstr>RNA vs DNA</vt:lpstr>
      <vt:lpstr>RNA vs DNA</vt:lpstr>
      <vt:lpstr>Quick Review</vt:lpstr>
      <vt:lpstr>Quick Review</vt:lpstr>
      <vt:lpstr>Practice FRQ</vt:lpstr>
      <vt:lpstr>PowerPoint 演示文稿</vt:lpstr>
      <vt:lpstr>DNA Replication</vt:lpstr>
      <vt:lpstr>Models of DNA Replication</vt:lpstr>
      <vt:lpstr>Models of DNA Replication</vt:lpstr>
      <vt:lpstr>Models of DNA Replication</vt:lpstr>
      <vt:lpstr>Models of DNA Replication</vt:lpstr>
      <vt:lpstr>Which Model Is Correct?</vt:lpstr>
      <vt:lpstr>Semi-Conservative Model</vt:lpstr>
      <vt:lpstr>Semi-Conservative Model</vt:lpstr>
      <vt:lpstr>Steps in DNA Replication</vt:lpstr>
      <vt:lpstr>Steps in DNA Replication</vt:lpstr>
      <vt:lpstr>Steps in DNA Replication</vt:lpstr>
      <vt:lpstr>Steps in DNA Replication</vt:lpstr>
      <vt:lpstr>Steps in DNA Replication</vt:lpstr>
      <vt:lpstr>Steps in DNA Replication</vt:lpstr>
      <vt:lpstr>Steps in DNA Replication</vt:lpstr>
      <vt:lpstr>Steps in DNA Replication</vt:lpstr>
      <vt:lpstr>Steps in DNA Replication</vt:lpstr>
      <vt:lpstr>Steps in DNA Replication</vt:lpstr>
      <vt:lpstr>Steps in DNA Replication</vt:lpstr>
      <vt:lpstr>Steps in DNA Replication</vt:lpstr>
      <vt:lpstr>Putting it all Together</vt:lpstr>
      <vt:lpstr>Putting it all Together</vt:lpstr>
      <vt:lpstr>Problems at the 5’ End</vt:lpstr>
      <vt:lpstr>Proofreading and Repair</vt:lpstr>
      <vt:lpstr>Quick Review</vt:lpstr>
      <vt:lpstr>Quick Review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Moeller</dc:creator>
  <cp:lastModifiedBy>bman *_* Kevin</cp:lastModifiedBy>
  <cp:revision>2</cp:revision>
  <dcterms:created xsi:type="dcterms:W3CDTF">2025-05-12T16:11:46Z</dcterms:created>
  <dcterms:modified xsi:type="dcterms:W3CDTF">2025-05-12T16:11:46Z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62BE4CA79DD406D6C21D2268B0FE65F0_42</vt:lpwstr>
  </property>
  <property fmtid="{D5CDD505-2E9C-101B-9397-08002B2CF9AE}" pid="3" name="KSOProductBuildVer">
    <vt:lpwstr>2052-7.3.1.8967</vt:lpwstr>
  </property>
</Properties>
</file>