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7E5C2-2A6C-4F66-A383-DAC704FC6CCB}" v="1" dt="2024-07-23T18:33:25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07" autoAdjust="0"/>
  </p:normalViewPr>
  <p:slideViewPr>
    <p:cSldViewPr snapToGrid="0">
      <p:cViewPr varScale="1">
        <p:scale>
          <a:sx n="71" d="100"/>
          <a:sy n="71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owns" userId="dbccb83c08dfc046" providerId="LiveId" clId="{8C5BF556-74D2-4E44-B09F-D8CA0CF511AA}"/>
    <pc:docChg chg="modSld">
      <pc:chgData name="Daniel Downs" userId="dbccb83c08dfc046" providerId="LiveId" clId="{8C5BF556-74D2-4E44-B09F-D8CA0CF511AA}" dt="2020-08-22T21:48:39.111" v="639" actId="20577"/>
      <pc:docMkLst>
        <pc:docMk/>
      </pc:docMkLst>
      <pc:sldChg chg="modSp">
        <pc:chgData name="Daniel Downs" userId="dbccb83c08dfc046" providerId="LiveId" clId="{8C5BF556-74D2-4E44-B09F-D8CA0CF511AA}" dt="2020-08-05T19:19:14.055" v="1" actId="20577"/>
        <pc:sldMkLst>
          <pc:docMk/>
          <pc:sldMk cId="0" sldId="257"/>
        </pc:sldMkLst>
        <pc:spChg chg="mod">
          <ac:chgData name="Daniel Downs" userId="dbccb83c08dfc046" providerId="LiveId" clId="{8C5BF556-74D2-4E44-B09F-D8CA0CF511AA}" dt="2020-08-05T19:19:14.055" v="1" actId="20577"/>
          <ac:spMkLst>
            <pc:docMk/>
            <pc:sldMk cId="0" sldId="257"/>
            <ac:spMk id="73" creationId="{00000000-0000-0000-0000-000000000000}"/>
          </ac:spMkLst>
        </pc:spChg>
      </pc:sldChg>
      <pc:sldChg chg="modSp mod">
        <pc:chgData name="Daniel Downs" userId="dbccb83c08dfc046" providerId="LiveId" clId="{8C5BF556-74D2-4E44-B09F-D8CA0CF511AA}" dt="2020-08-06T18:45:18.901" v="627" actId="20577"/>
        <pc:sldMkLst>
          <pc:docMk/>
          <pc:sldMk cId="0" sldId="262"/>
        </pc:sldMkLst>
        <pc:spChg chg="mod">
          <ac:chgData name="Daniel Downs" userId="dbccb83c08dfc046" providerId="LiveId" clId="{8C5BF556-74D2-4E44-B09F-D8CA0CF511AA}" dt="2020-08-06T18:45:18.901" v="627" actId="20577"/>
          <ac:spMkLst>
            <pc:docMk/>
            <pc:sldMk cId="0" sldId="262"/>
            <ac:spMk id="105" creationId="{00000000-0000-0000-0000-000000000000}"/>
          </ac:spMkLst>
        </pc:spChg>
      </pc:sldChg>
      <pc:sldChg chg="modSp mod">
        <pc:chgData name="Daniel Downs" userId="dbccb83c08dfc046" providerId="LiveId" clId="{8C5BF556-74D2-4E44-B09F-D8CA0CF511AA}" dt="2020-08-22T21:48:11.848" v="635" actId="20577"/>
        <pc:sldMkLst>
          <pc:docMk/>
          <pc:sldMk cId="0" sldId="269"/>
        </pc:sldMkLst>
        <pc:spChg chg="mod">
          <ac:chgData name="Daniel Downs" userId="dbccb83c08dfc046" providerId="LiveId" clId="{8C5BF556-74D2-4E44-B09F-D8CA0CF511AA}" dt="2020-08-22T21:48:11.848" v="635" actId="20577"/>
          <ac:spMkLst>
            <pc:docMk/>
            <pc:sldMk cId="0" sldId="269"/>
            <ac:spMk id="148" creationId="{00000000-0000-0000-0000-000000000000}"/>
          </ac:spMkLst>
        </pc:spChg>
      </pc:sldChg>
      <pc:sldChg chg="modSp">
        <pc:chgData name="Daniel Downs" userId="dbccb83c08dfc046" providerId="LiveId" clId="{8C5BF556-74D2-4E44-B09F-D8CA0CF511AA}" dt="2020-08-05T19:22:36.938" v="5" actId="20577"/>
        <pc:sldMkLst>
          <pc:docMk/>
          <pc:sldMk cId="0" sldId="273"/>
        </pc:sldMkLst>
        <pc:spChg chg="mod">
          <ac:chgData name="Daniel Downs" userId="dbccb83c08dfc046" providerId="LiveId" clId="{8C5BF556-74D2-4E44-B09F-D8CA0CF511AA}" dt="2020-08-05T19:22:36.938" v="5" actId="20577"/>
          <ac:spMkLst>
            <pc:docMk/>
            <pc:sldMk cId="0" sldId="273"/>
            <ac:spMk id="174" creationId="{00000000-0000-0000-0000-000000000000}"/>
          </ac:spMkLst>
        </pc:spChg>
      </pc:sldChg>
      <pc:sldChg chg="modSp">
        <pc:chgData name="Daniel Downs" userId="dbccb83c08dfc046" providerId="LiveId" clId="{8C5BF556-74D2-4E44-B09F-D8CA0CF511AA}" dt="2020-08-05T19:24:51.232" v="103" actId="20577"/>
        <pc:sldMkLst>
          <pc:docMk/>
          <pc:sldMk cId="0" sldId="277"/>
        </pc:sldMkLst>
        <pc:spChg chg="mod">
          <ac:chgData name="Daniel Downs" userId="dbccb83c08dfc046" providerId="LiveId" clId="{8C5BF556-74D2-4E44-B09F-D8CA0CF511AA}" dt="2020-08-05T19:24:51.232" v="103" actId="20577"/>
          <ac:spMkLst>
            <pc:docMk/>
            <pc:sldMk cId="0" sldId="277"/>
            <ac:spMk id="209" creationId="{00000000-0000-0000-0000-000000000000}"/>
          </ac:spMkLst>
        </pc:spChg>
      </pc:sldChg>
      <pc:sldChg chg="modSp mod modNotesTx">
        <pc:chgData name="Daniel Downs" userId="dbccb83c08dfc046" providerId="LiveId" clId="{8C5BF556-74D2-4E44-B09F-D8CA0CF511AA}" dt="2020-08-06T03:53:03.362" v="459" actId="20577"/>
        <pc:sldMkLst>
          <pc:docMk/>
          <pc:sldMk cId="0" sldId="287"/>
        </pc:sldMkLst>
        <pc:spChg chg="mod">
          <ac:chgData name="Daniel Downs" userId="dbccb83c08dfc046" providerId="LiveId" clId="{8C5BF556-74D2-4E44-B09F-D8CA0CF511AA}" dt="2020-08-06T03:48:58.167" v="193" actId="1035"/>
          <ac:spMkLst>
            <pc:docMk/>
            <pc:sldMk cId="0" sldId="287"/>
            <ac:spMk id="273" creationId="{00000000-0000-0000-0000-000000000000}"/>
          </ac:spMkLst>
        </pc:spChg>
        <pc:spChg chg="mod">
          <ac:chgData name="Daniel Downs" userId="dbccb83c08dfc046" providerId="LiveId" clId="{8C5BF556-74D2-4E44-B09F-D8CA0CF511AA}" dt="2020-08-06T03:49:07.066" v="205" actId="14100"/>
          <ac:spMkLst>
            <pc:docMk/>
            <pc:sldMk cId="0" sldId="287"/>
            <ac:spMk id="274" creationId="{00000000-0000-0000-0000-000000000000}"/>
          </ac:spMkLst>
        </pc:spChg>
      </pc:sldChg>
      <pc:sldChg chg="modSp mod">
        <pc:chgData name="Daniel Downs" userId="dbccb83c08dfc046" providerId="LiveId" clId="{8C5BF556-74D2-4E44-B09F-D8CA0CF511AA}" dt="2020-08-22T21:48:39.111" v="639" actId="20577"/>
        <pc:sldMkLst>
          <pc:docMk/>
          <pc:sldMk cId="0" sldId="289"/>
        </pc:sldMkLst>
        <pc:spChg chg="mod">
          <ac:chgData name="Daniel Downs" userId="dbccb83c08dfc046" providerId="LiveId" clId="{8C5BF556-74D2-4E44-B09F-D8CA0CF511AA}" dt="2020-08-22T21:48:39.111" v="639" actId="20577"/>
          <ac:spMkLst>
            <pc:docMk/>
            <pc:sldMk cId="0" sldId="289"/>
            <ac:spMk id="286" creationId="{00000000-0000-0000-0000-000000000000}"/>
          </ac:spMkLst>
        </pc:spChg>
      </pc:sldChg>
    </pc:docChg>
  </pc:docChgLst>
  <pc:docChgLst>
    <pc:chgData name="Sara Moeller" userId="7b115ec66fd73573" providerId="LiveId" clId="{50A7E5C2-2A6C-4F66-A383-DAC704FC6CCB}"/>
    <pc:docChg chg="modSld">
      <pc:chgData name="Sara Moeller" userId="7b115ec66fd73573" providerId="LiveId" clId="{50A7E5C2-2A6C-4F66-A383-DAC704FC6CCB}" dt="2024-07-23T18:33:25.140" v="58" actId="20577"/>
      <pc:docMkLst>
        <pc:docMk/>
      </pc:docMkLst>
      <pc:sldChg chg="modSp mod">
        <pc:chgData name="Sara Moeller" userId="7b115ec66fd73573" providerId="LiveId" clId="{50A7E5C2-2A6C-4F66-A383-DAC704FC6CCB}" dt="2024-07-23T17:50:50.547" v="57" actId="20577"/>
        <pc:sldMkLst>
          <pc:docMk/>
          <pc:sldMk cId="0" sldId="269"/>
        </pc:sldMkLst>
        <pc:spChg chg="mod">
          <ac:chgData name="Sara Moeller" userId="7b115ec66fd73573" providerId="LiveId" clId="{50A7E5C2-2A6C-4F66-A383-DAC704FC6CCB}" dt="2024-07-23T17:50:50.547" v="57" actId="20577"/>
          <ac:spMkLst>
            <pc:docMk/>
            <pc:sldMk cId="0" sldId="269"/>
            <ac:spMk id="148" creationId="{00000000-0000-0000-0000-000000000000}"/>
          </ac:spMkLst>
        </pc:spChg>
      </pc:sldChg>
      <pc:sldChg chg="modSp">
        <pc:chgData name="Sara Moeller" userId="7b115ec66fd73573" providerId="LiveId" clId="{50A7E5C2-2A6C-4F66-A383-DAC704FC6CCB}" dt="2024-07-23T18:33:25.140" v="58" actId="20577"/>
        <pc:sldMkLst>
          <pc:docMk/>
          <pc:sldMk cId="0" sldId="286"/>
        </pc:sldMkLst>
        <pc:spChg chg="mod">
          <ac:chgData name="Sara Moeller" userId="7b115ec66fd73573" providerId="LiveId" clId="{50A7E5C2-2A6C-4F66-A383-DAC704FC6CCB}" dt="2024-07-23T18:33:25.140" v="58" actId="20577"/>
          <ac:spMkLst>
            <pc:docMk/>
            <pc:sldMk cId="0" sldId="286"/>
            <ac:spMk id="26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AZvs4hvGA&amp;t=511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dPKvHrD1eS4" TargetMode="External"/><Relationship Id="rId4" Type="http://schemas.openxmlformats.org/officeDocument/2006/relationships/hyperlink" Target="https://www.youtube.com/watch?v=Ptmlvtei8hw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Videos relating to this topic: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Bozeman: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https://www.youtube.com/watch?v=RPAZvs4hvGA&amp;t=511s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Amoeba Sisters: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https://www.youtube.com/watch?v=Ptmlvtei8hw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Crash Course: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https://www.youtube.com/watch?v=dPKvHrD1eS4</a:t>
            </a: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Particles will move from high to low concentration, so they would move from the bottom to the top.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2. Energy is not required because the molecules are still moving down their concentration gradient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3eae6e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3eae6e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energy stored in these electrochemical gradients is released when the substance start to move back down (with) their concentration gradient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b3eae6e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8b3eae6e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b3eae6e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8b3eae6e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dirty="0"/>
              <a:t>pH 4 is the optimal pH.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dirty="0"/>
              <a:t>Lower pH causes an excess of H+ in solutions. In order for sucrose to be taken up by cells, it must travel with H+, which is moving down its concentration gradient. Therefore, since there is a higher concentration of H+ at the lower pH, sucrose is able to be taken up at a faster rate due to cotransport.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dirty="0"/>
              <a:t>At a certain pH plants cells will no longer be able to survive. Decreasing the pH to 2 would likely have a negative affect on the plant, preventing normal processes from occuring, therefore disrupting sucrose uptake. 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 phagocytosis a cell will engulf a particle using pseudopodia to wrap around it. It takes the particle inside the cell as a food vacuole. This food vacuole will fuse with a lysosome and the contents will be digested.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Glycoproteins (these are used for cell to cell communication)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f14308e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f14308e2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3eae6e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8b3eae6e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200"/>
              <a:buNone/>
              <a:defRPr sz="5200">
                <a:solidFill>
                  <a:srgbClr val="00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306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306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5400"/>
              <a:buNone/>
              <a:defRPr>
                <a:solidFill>
                  <a:srgbClr val="4A86E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 sz="2400">
                <a:solidFill>
                  <a:srgbClr val="000000"/>
                </a:solidFill>
              </a:defRPr>
            </a:lvl2pPr>
            <a:lvl3pPr marL="1371600" lvl="2" indent="-3683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■"/>
              <a:defRPr sz="2200">
                <a:solidFill>
                  <a:srgbClr val="000000"/>
                </a:solidFill>
              </a:defRPr>
            </a:lvl3pPr>
            <a:lvl4pPr marL="182880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  <a:defRPr sz="20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430050" y="6599400"/>
            <a:ext cx="21138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© Getting Down with Science</a:t>
            </a:r>
            <a:endParaRPr sz="8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81200" y="33550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6900" y="844299"/>
            <a:ext cx="8925900" cy="28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>
                <a:solidFill>
                  <a:srgbClr val="0000FF"/>
                </a:solidFill>
              </a:rPr>
              <a:t>Channel proteins</a:t>
            </a:r>
            <a:r>
              <a:rPr lang="en" sz="2600" dirty="0">
                <a:solidFill>
                  <a:schemeClr val="dk1"/>
                </a:solidFill>
              </a:rPr>
              <a:t>: provide a channel for molecules and ions to pass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600" dirty="0">
                <a:solidFill>
                  <a:schemeClr val="dk1"/>
                </a:solidFill>
              </a:rPr>
              <a:t>Channel is hydrophilic</a:t>
            </a:r>
            <a:endParaRPr dirty="0"/>
          </a:p>
          <a:p>
            <a: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Many are gated channels</a:t>
            </a:r>
            <a:endParaRPr dirty="0"/>
          </a:p>
          <a:p>
            <a:pPr marL="228600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600" dirty="0">
                <a:solidFill>
                  <a:schemeClr val="dk1"/>
                </a:solidFill>
              </a:rPr>
              <a:t>Only allow passage when there is a stimulus</a:t>
            </a:r>
            <a:endParaRPr dirty="0"/>
          </a:p>
          <a:p>
            <a: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00" dirty="0">
                <a:solidFill>
                  <a:srgbClr val="4A86E8"/>
                </a:solidFill>
              </a:rPr>
              <a:t>Aquaporins</a:t>
            </a:r>
            <a:r>
              <a:rPr lang="en" sz="2600" dirty="0">
                <a:solidFill>
                  <a:schemeClr val="dk1"/>
                </a:solidFill>
              </a:rPr>
              <a:t>: specific channel protein for </a:t>
            </a:r>
            <a:r>
              <a:rPr lang="en" sz="2600" b="1" dirty="0">
                <a:solidFill>
                  <a:schemeClr val="dk1"/>
                </a:solidFill>
              </a:rPr>
              <a:t>water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1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dirty="0">
                <a:solidFill>
                  <a:srgbClr val="0000FF"/>
                </a:solidFill>
              </a:rPr>
              <a:t>Carrier proteins</a:t>
            </a:r>
            <a:r>
              <a:rPr lang="en" dirty="0">
                <a:solidFill>
                  <a:schemeClr val="dk1"/>
                </a:solidFill>
              </a:rPr>
              <a:t>: undergo conformational changes for substances to pass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117025" y="1167209"/>
            <a:ext cx="8902500" cy="2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In terms of diffusion, describe what is most likely to happen to the particles in the image below? (</a:t>
            </a:r>
            <a:r>
              <a:rPr lang="en" i="1"/>
              <a:t>The dashed lines represent a plasma membrane</a:t>
            </a:r>
            <a:r>
              <a:rPr lang="en"/>
              <a:t>)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8526" y="3289300"/>
            <a:ext cx="3146950" cy="3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Practice: Concept Check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2"/>
            </a:pPr>
            <a:r>
              <a:rPr lang="en"/>
              <a:t>Explain why energy is NOT required for facilitated diffusion.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Practice Problems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 on the practice problems.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000"/>
              <a:t>Active Transport</a:t>
            </a: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3780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 dirty="0">
                <a:solidFill>
                  <a:srgbClr val="38761D"/>
                </a:solidFill>
              </a:rPr>
              <a:t>Active transport</a:t>
            </a:r>
            <a:r>
              <a:rPr lang="en" dirty="0"/>
              <a:t>:</a:t>
            </a:r>
            <a:r>
              <a:rPr lang="en" dirty="0">
                <a:solidFill>
                  <a:srgbClr val="38761D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t</a:t>
            </a:r>
            <a:r>
              <a:rPr lang="en" sz="2800" dirty="0">
                <a:solidFill>
                  <a:schemeClr val="dk1"/>
                </a:solidFill>
              </a:rPr>
              <a:t>ransport of a molecule that requires </a:t>
            </a:r>
            <a:r>
              <a:rPr lang="en" sz="2800" dirty="0">
                <a:solidFill>
                  <a:srgbClr val="FF9900"/>
                </a:solidFill>
              </a:rPr>
              <a:t>energy</a:t>
            </a:r>
            <a:r>
              <a:rPr lang="en" sz="2800" dirty="0">
                <a:solidFill>
                  <a:schemeClr val="dk1"/>
                </a:solidFill>
              </a:rPr>
              <a:t> because it moves a solute </a:t>
            </a:r>
            <a:r>
              <a:rPr lang="en" sz="2800" b="1" dirty="0">
                <a:solidFill>
                  <a:schemeClr val="dk1"/>
                </a:solidFill>
              </a:rPr>
              <a:t>against</a:t>
            </a:r>
            <a:r>
              <a:rPr lang="en" sz="2800" dirty="0">
                <a:solidFill>
                  <a:schemeClr val="dk1"/>
                </a:solidFill>
              </a:rPr>
              <a:t> its concentration gradient</a:t>
            </a:r>
            <a:endParaRPr sz="2800" dirty="0">
              <a:solidFill>
                <a:schemeClr val="dk1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800" dirty="0">
                <a:solidFill>
                  <a:schemeClr val="dk1"/>
                </a:solidFill>
              </a:rPr>
              <a:t>Pumps</a:t>
            </a:r>
            <a:endParaRPr sz="2800" dirty="0">
              <a:solidFill>
                <a:schemeClr val="dk1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800" dirty="0">
                <a:solidFill>
                  <a:schemeClr val="dk1"/>
                </a:solidFill>
              </a:rPr>
              <a:t>Cotransport</a:t>
            </a:r>
            <a:endParaRPr sz="2800" dirty="0">
              <a:solidFill>
                <a:schemeClr val="dk1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800" dirty="0">
                <a:solidFill>
                  <a:schemeClr val="dk1"/>
                </a:solidFill>
              </a:rPr>
              <a:t>Exocytosis</a:t>
            </a:r>
            <a:endParaRPr sz="2800" dirty="0">
              <a:solidFill>
                <a:schemeClr val="dk1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800" dirty="0">
                <a:solidFill>
                  <a:schemeClr val="dk1"/>
                </a:solidFill>
              </a:rPr>
              <a:t>Endocytosis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181200" y="240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129575" y="999175"/>
            <a:ext cx="89175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Active transport requires</a:t>
            </a:r>
            <a:r>
              <a:rPr lang="en">
                <a:solidFill>
                  <a:srgbClr val="6AA84F"/>
                </a:solidFill>
              </a:rPr>
              <a:t> energy</a:t>
            </a:r>
            <a:endParaRPr>
              <a:solidFill>
                <a:srgbClr val="6AA84F"/>
              </a:solidFill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 b="1" u="sng">
                <a:solidFill>
                  <a:srgbClr val="6AA84F"/>
                </a:solidFill>
              </a:rPr>
              <a:t>Adenosine Triphosphate (ATP)</a:t>
            </a:r>
            <a:r>
              <a:rPr lang="en" sz="2600"/>
              <a:t>: Energy source used by cells </a:t>
            </a:r>
            <a:endParaRPr sz="2600"/>
          </a:p>
          <a:p>
            <a:pPr marL="13716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ATP can transfer the </a:t>
            </a:r>
            <a:r>
              <a:rPr lang="en" sz="2600" u="sng"/>
              <a:t>terminal phosphate group</a:t>
            </a:r>
            <a:r>
              <a:rPr lang="en" sz="2600"/>
              <a:t> to the transport protein, which </a:t>
            </a:r>
            <a:r>
              <a:rPr lang="en" sz="2600" b="1"/>
              <a:t>changes the shape</a:t>
            </a:r>
            <a:r>
              <a:rPr lang="en" sz="2600"/>
              <a:t> of the transport protein to better move a substance</a:t>
            </a:r>
            <a:endParaRPr sz="2600"/>
          </a:p>
        </p:txBody>
      </p:sp>
      <p:cxnSp>
        <p:nvCxnSpPr>
          <p:cNvPr id="161" name="Google Shape;161;p30"/>
          <p:cNvCxnSpPr/>
          <p:nvPr/>
        </p:nvCxnSpPr>
        <p:spPr>
          <a:xfrm rot="10800000" flipH="1">
            <a:off x="7376275" y="3419475"/>
            <a:ext cx="224675" cy="1337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30"/>
          <p:cNvSpPr txBox="1"/>
          <p:nvPr/>
        </p:nvSpPr>
        <p:spPr>
          <a:xfrm>
            <a:off x="6619875" y="4795326"/>
            <a:ext cx="2477725" cy="13102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known as 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conformational change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 dirty="0"/>
              <a:t>Pumps</a:t>
            </a:r>
            <a:r>
              <a:rPr lang="en" dirty="0"/>
              <a:t>: maintain membrane potential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 dirty="0">
                <a:solidFill>
                  <a:srgbClr val="B45F06"/>
                </a:solidFill>
              </a:rPr>
              <a:t>Membrane potential</a:t>
            </a:r>
            <a:r>
              <a:rPr lang="en" dirty="0"/>
              <a:t>: </a:t>
            </a:r>
            <a:r>
              <a:rPr lang="en" u="sng" dirty="0"/>
              <a:t>unequal</a:t>
            </a:r>
            <a:r>
              <a:rPr lang="en" dirty="0"/>
              <a:t> concentrations of ions across the membrane results in an </a:t>
            </a:r>
            <a:r>
              <a:rPr lang="en" dirty="0">
                <a:solidFill>
                  <a:srgbClr val="E69138"/>
                </a:solidFill>
              </a:rPr>
              <a:t>electrical charge (electrochemical gradient)</a:t>
            </a:r>
            <a:endParaRPr dirty="0">
              <a:solidFill>
                <a:srgbClr val="E69138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800" dirty="0"/>
              <a:t>The cytoplasm is relatively negative in comparison to the extracellular fluid</a:t>
            </a:r>
            <a:endParaRPr sz="28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 dirty="0"/>
              <a:t>Energy is stored in electrochemical gradients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181200" y="240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113174" y="961624"/>
            <a:ext cx="8916525" cy="52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/>
              <a:t>Examples of pumps: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9900FF"/>
                </a:solidFill>
              </a:rPr>
              <a:t>Electrogenic pumps</a:t>
            </a:r>
            <a:r>
              <a:rPr lang="en" dirty="0"/>
              <a:t>: proteins that generate </a:t>
            </a:r>
            <a:r>
              <a:rPr lang="en" dirty="0">
                <a:solidFill>
                  <a:srgbClr val="E69138"/>
                </a:solidFill>
              </a:rPr>
              <a:t>voltage</a:t>
            </a:r>
            <a:r>
              <a:rPr lang="en" dirty="0"/>
              <a:t> across membranes, which can be used later as an </a:t>
            </a:r>
            <a:r>
              <a:rPr lang="en" dirty="0">
                <a:solidFill>
                  <a:srgbClr val="E69138"/>
                </a:solidFill>
              </a:rPr>
              <a:t>energy</a:t>
            </a:r>
            <a:r>
              <a:rPr lang="en" dirty="0"/>
              <a:t> source for cellular processes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600" dirty="0">
                <a:solidFill>
                  <a:srgbClr val="9900FF"/>
                </a:solidFill>
              </a:rPr>
              <a:t>Sodium potassium pump</a:t>
            </a:r>
            <a:endParaRPr sz="2600" dirty="0">
              <a:solidFill>
                <a:srgbClr val="9900FF"/>
              </a:solidFill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600" u="sng" dirty="0"/>
              <a:t>Animal cells</a:t>
            </a:r>
            <a:r>
              <a:rPr lang="en" sz="2600" dirty="0"/>
              <a:t> will regulate their relative concentrations of Na</a:t>
            </a:r>
            <a:r>
              <a:rPr lang="en" sz="2600" baseline="30000" dirty="0"/>
              <a:t>+</a:t>
            </a:r>
            <a:r>
              <a:rPr lang="en" sz="2600" dirty="0"/>
              <a:t> and K</a:t>
            </a:r>
            <a:r>
              <a:rPr lang="en" sz="2600" baseline="30000" dirty="0"/>
              <a:t>+</a:t>
            </a:r>
            <a:endParaRPr sz="2600" dirty="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600" dirty="0"/>
              <a:t>3 </a:t>
            </a:r>
            <a:r>
              <a:rPr lang="en" sz="2600" dirty="0">
                <a:solidFill>
                  <a:schemeClr val="dk1"/>
                </a:solidFill>
              </a:rPr>
              <a:t>Na</a:t>
            </a:r>
            <a:r>
              <a:rPr lang="en" sz="2600" baseline="30000" dirty="0">
                <a:solidFill>
                  <a:schemeClr val="dk1"/>
                </a:solidFill>
              </a:rPr>
              <a:t>+ </a:t>
            </a:r>
            <a:r>
              <a:rPr lang="en" sz="2600" dirty="0">
                <a:solidFill>
                  <a:schemeClr val="dk1"/>
                </a:solidFill>
              </a:rPr>
              <a:t>get pumped out of the cell</a:t>
            </a:r>
            <a:endParaRPr sz="2600" dirty="0">
              <a:solidFill>
                <a:schemeClr val="dk1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600" dirty="0">
                <a:solidFill>
                  <a:schemeClr val="dk1"/>
                </a:solidFill>
              </a:rPr>
              <a:t>2  K</a:t>
            </a:r>
            <a:r>
              <a:rPr lang="en" sz="2600" baseline="30000" dirty="0">
                <a:solidFill>
                  <a:schemeClr val="dk1"/>
                </a:solidFill>
              </a:rPr>
              <a:t>+</a:t>
            </a:r>
            <a:r>
              <a:rPr lang="en" sz="2600" dirty="0">
                <a:solidFill>
                  <a:schemeClr val="dk1"/>
                </a:solidFill>
              </a:rPr>
              <a:t> get pumped into the cell</a:t>
            </a:r>
            <a:endParaRPr sz="2600" dirty="0">
              <a:solidFill>
                <a:schemeClr val="dk1"/>
              </a:solidFill>
            </a:endParaRPr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Results in a +1 net charge to the extracellular fluid</a:t>
            </a: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Sodium Potassium Pumps</a:t>
            </a:r>
            <a:endParaRPr/>
          </a:p>
        </p:txBody>
      </p:sp>
      <p:sp>
        <p:nvSpPr>
          <p:cNvPr id="180" name="Google Shape;180;p33"/>
          <p:cNvSpPr txBox="1"/>
          <p:nvPr/>
        </p:nvSpPr>
        <p:spPr>
          <a:xfrm>
            <a:off x="4557275" y="4946675"/>
            <a:ext cx="4485075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cells have a relatively low concentration of Na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inside the cell in comparison to outside the cell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-2150" y="4410350"/>
            <a:ext cx="27303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cells have a relatively high concentration of K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inside the cell in comparison to outside the cell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33"/>
          <p:cNvCxnSpPr/>
          <p:nvPr/>
        </p:nvCxnSpPr>
        <p:spPr>
          <a:xfrm rot="10800000">
            <a:off x="5571501" y="4331351"/>
            <a:ext cx="393474" cy="61532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3" name="Google Shape;183;p33"/>
          <p:cNvCxnSpPr/>
          <p:nvPr/>
        </p:nvCxnSpPr>
        <p:spPr>
          <a:xfrm rot="10800000" flipH="1">
            <a:off x="2531300" y="4451675"/>
            <a:ext cx="486000" cy="34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4" name="Google Shape;184;p33"/>
          <p:cNvCxnSpPr>
            <a:endCxn id="185" idx="1"/>
          </p:cNvCxnSpPr>
          <p:nvPr/>
        </p:nvCxnSpPr>
        <p:spPr>
          <a:xfrm rot="-5400000">
            <a:off x="4368199" y="1611425"/>
            <a:ext cx="1166700" cy="10182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33"/>
          <p:cNvSpPr txBox="1"/>
          <p:nvPr/>
        </p:nvSpPr>
        <p:spPr>
          <a:xfrm>
            <a:off x="5460649" y="1139975"/>
            <a:ext cx="3483325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this shape, the protein has an affinity towards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33"/>
          <p:cNvCxnSpPr/>
          <p:nvPr/>
        </p:nvCxnSpPr>
        <p:spPr>
          <a:xfrm flipH="1">
            <a:off x="5395800" y="3343275"/>
            <a:ext cx="1138350" cy="59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7" name="Google Shape;187;p33"/>
          <p:cNvSpPr txBox="1"/>
          <p:nvPr/>
        </p:nvSpPr>
        <p:spPr>
          <a:xfrm>
            <a:off x="6534150" y="2495550"/>
            <a:ext cx="2508200" cy="114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phosphorylates the protein, which causes a conformational change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81200" y="52600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Selective Permeability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90499" y="938725"/>
            <a:ext cx="8753475" cy="56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dk1"/>
                </a:solidFill>
              </a:rPr>
              <a:t>Some substances can cross the membrane more easily than others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dirty="0"/>
              <a:t>Easy passage across the membrane:</a:t>
            </a:r>
            <a:endParaRPr sz="26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600" dirty="0"/>
              <a:t>Small nonpolar, </a:t>
            </a:r>
            <a:r>
              <a:rPr lang="en" sz="2600" dirty="0">
                <a:solidFill>
                  <a:srgbClr val="FF0000"/>
                </a:solidFill>
              </a:rPr>
              <a:t>hydrophobic </a:t>
            </a:r>
            <a:r>
              <a:rPr lang="en" sz="2600" dirty="0"/>
              <a:t>molecules</a:t>
            </a:r>
            <a:endParaRPr sz="2600" dirty="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600" dirty="0"/>
              <a:t>Examples:</a:t>
            </a:r>
            <a:endParaRPr sz="2600" dirty="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600" dirty="0"/>
              <a:t>Hydrocarbons</a:t>
            </a:r>
            <a:endParaRPr sz="2600" dirty="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600" dirty="0"/>
              <a:t>CO</a:t>
            </a:r>
            <a:r>
              <a:rPr lang="en" sz="2600" baseline="-25000" dirty="0"/>
              <a:t>2, </a:t>
            </a:r>
            <a:r>
              <a:rPr lang="en" sz="2600" dirty="0"/>
              <a:t>O</a:t>
            </a:r>
            <a:r>
              <a:rPr lang="en" sz="2600" baseline="-25000" dirty="0"/>
              <a:t>2, </a:t>
            </a:r>
            <a:r>
              <a:rPr lang="en" sz="2600" dirty="0"/>
              <a:t>N</a:t>
            </a:r>
            <a:r>
              <a:rPr lang="en" sz="2600" baseline="-25000" dirty="0"/>
              <a:t>2</a:t>
            </a:r>
            <a:endParaRPr sz="2600" baseline="-25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dirty="0"/>
              <a:t>Difficult passage or protein assisted passage:</a:t>
            </a:r>
            <a:endParaRPr sz="26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600" dirty="0">
                <a:solidFill>
                  <a:srgbClr val="FF0000"/>
                </a:solidFill>
              </a:rPr>
              <a:t>Hydrophilic</a:t>
            </a:r>
            <a:r>
              <a:rPr lang="en" sz="2600" dirty="0"/>
              <a:t>, polar molecules, large molecules, ions</a:t>
            </a:r>
            <a:endParaRPr sz="2600" dirty="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600" dirty="0"/>
              <a:t>Examples:</a:t>
            </a:r>
            <a:endParaRPr sz="2600" dirty="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600" dirty="0"/>
              <a:t>Sugars, water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Sodium Potassium Pumps</a:t>
            </a:r>
            <a:endParaRPr/>
          </a:p>
        </p:txBody>
      </p:sp>
      <p:cxnSp>
        <p:nvCxnSpPr>
          <p:cNvPr id="193" name="Google Shape;193;p34"/>
          <p:cNvCxnSpPr/>
          <p:nvPr/>
        </p:nvCxnSpPr>
        <p:spPr>
          <a:xfrm rot="5400000" flipH="1">
            <a:off x="3503025" y="2188800"/>
            <a:ext cx="971700" cy="888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34"/>
          <p:cNvSpPr txBox="1"/>
          <p:nvPr/>
        </p:nvSpPr>
        <p:spPr>
          <a:xfrm>
            <a:off x="1276350" y="1256000"/>
            <a:ext cx="5410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shape causes the affinity of the protein to be towards K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34"/>
          <p:cNvCxnSpPr/>
          <p:nvPr/>
        </p:nvCxnSpPr>
        <p:spPr>
          <a:xfrm rot="-5400000" flipH="1">
            <a:off x="4905175" y="4377650"/>
            <a:ext cx="777300" cy="592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34"/>
          <p:cNvSpPr txBox="1"/>
          <p:nvPr/>
        </p:nvSpPr>
        <p:spPr>
          <a:xfrm>
            <a:off x="3286125" y="5108675"/>
            <a:ext cx="5280275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K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binds to the protein, this phosphate group will be released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Sodium Potassium Pumps</a:t>
            </a:r>
            <a:endParaRPr/>
          </a:p>
        </p:txBody>
      </p:sp>
      <p:cxnSp>
        <p:nvCxnSpPr>
          <p:cNvPr id="202" name="Google Shape;202;p35"/>
          <p:cNvCxnSpPr/>
          <p:nvPr/>
        </p:nvCxnSpPr>
        <p:spPr>
          <a:xfrm>
            <a:off x="4895925" y="3951900"/>
            <a:ext cx="1119900" cy="962400"/>
          </a:xfrm>
          <a:prstGeom prst="bentConnector3">
            <a:avLst>
              <a:gd name="adj1" fmla="val 223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35"/>
          <p:cNvSpPr txBox="1"/>
          <p:nvPr/>
        </p:nvSpPr>
        <p:spPr>
          <a:xfrm>
            <a:off x="6136099" y="4664550"/>
            <a:ext cx="2788825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of the phosphate group causes the protein to return to its original shape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181200" y="240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113174" y="961625"/>
            <a:ext cx="8916525" cy="257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/>
              <a:t>Examples of pumps:</a:t>
            </a:r>
            <a:endParaRPr b="1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rgbClr val="9900FF"/>
                </a:solidFill>
              </a:rPr>
              <a:t>Proton pump</a:t>
            </a:r>
            <a:r>
              <a:rPr lang="en" dirty="0">
                <a:solidFill>
                  <a:schemeClr val="tx1"/>
                </a:solidFill>
              </a:rPr>
              <a:t>: integral membrane protein that builds up a proton gradient across the membrane</a:t>
            </a:r>
            <a:endParaRPr dirty="0">
              <a:solidFill>
                <a:srgbClr val="9900FF"/>
              </a:solidFill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Used by plants, fungi, and bacteria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Pumps H+ out of the cell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311700" y="124467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 dirty="0">
                <a:solidFill>
                  <a:srgbClr val="9900FF"/>
                </a:solidFill>
              </a:rPr>
              <a:t>Cotransport</a:t>
            </a:r>
            <a:r>
              <a:rPr lang="en" dirty="0"/>
              <a:t>: the coupling of a favorable movement of one substance with an unfavorable movement of another substance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 dirty="0"/>
              <a:t>Uses the energy stored in electrochemical gradients (generated by pumps) to move substances against their concentration gradient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244675"/>
            <a:ext cx="85206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/>
              <a:t>Favorable movement</a:t>
            </a:r>
            <a:r>
              <a:rPr lang="en"/>
              <a:t>: downhill diffusion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/>
              <a:t>Unfavorable movement</a:t>
            </a:r>
            <a:r>
              <a:rPr lang="en"/>
              <a:t>: uphill transport</a:t>
            </a:r>
            <a:endParaRPr sz="2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311700" y="124467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600"/>
              <a:t>Plants use cotransport for sugars and amino acids</a:t>
            </a:r>
            <a:endParaRPr sz="26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600"/>
              <a:t>Example: sucrose-H</a:t>
            </a:r>
            <a:r>
              <a:rPr lang="en" sz="2600" baseline="30000"/>
              <a:t>+</a:t>
            </a:r>
            <a:r>
              <a:rPr lang="en" sz="2600"/>
              <a:t> cotransporter</a:t>
            </a:r>
            <a:endParaRPr sz="26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600"/>
              <a:t>Sucrose can travel into a plant cell </a:t>
            </a:r>
            <a:r>
              <a:rPr lang="en" sz="2600" u="sng"/>
              <a:t>against</a:t>
            </a:r>
            <a:r>
              <a:rPr lang="en" sz="2600"/>
              <a:t> its concentration gradient </a:t>
            </a:r>
            <a:r>
              <a:rPr lang="en" sz="2600">
                <a:solidFill>
                  <a:srgbClr val="FF0000"/>
                </a:solidFill>
              </a:rPr>
              <a:t>ONLY</a:t>
            </a:r>
            <a:r>
              <a:rPr lang="en" sz="2600"/>
              <a:t> if it is coupled with H</a:t>
            </a:r>
            <a:r>
              <a:rPr lang="en" sz="2600" baseline="30000"/>
              <a:t>+</a:t>
            </a:r>
            <a:r>
              <a:rPr lang="en" sz="2600"/>
              <a:t> that is diffusing </a:t>
            </a:r>
            <a:r>
              <a:rPr lang="en" sz="2600" u="sng"/>
              <a:t>down</a:t>
            </a:r>
            <a:r>
              <a:rPr lang="en" sz="2600"/>
              <a:t> its electrochemical gradient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Cotransport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Transport of large molecules is done through </a:t>
            </a:r>
            <a:r>
              <a:rPr lang="en" dirty="0">
                <a:solidFill>
                  <a:srgbClr val="38761D"/>
                </a:solidFill>
              </a:rPr>
              <a:t>exocytosis</a:t>
            </a:r>
            <a:r>
              <a:rPr lang="en" dirty="0"/>
              <a:t> and </a:t>
            </a:r>
            <a:r>
              <a:rPr lang="en" dirty="0">
                <a:solidFill>
                  <a:srgbClr val="38761D"/>
                </a:solidFill>
              </a:rPr>
              <a:t>endocytosis</a:t>
            </a:r>
            <a:endParaRPr dirty="0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38761D"/>
                </a:solidFill>
              </a:rPr>
              <a:t>Exocytosis</a:t>
            </a:r>
            <a:r>
              <a:rPr lang="en" dirty="0"/>
              <a:t>: the secretion of molecules via vesicles that fuse to the plasma membrane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Vesicles can fuse to the membrane by forming a bilayer</a:t>
            </a:r>
            <a:endParaRPr dirty="0"/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600" dirty="0"/>
              <a:t>Once fused, the contents of the vesicle are released to the extracellular fluid</a:t>
            </a:r>
            <a:endParaRPr sz="2600" dirty="0"/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600" dirty="0"/>
              <a:t>Example: nerve cells releasing neurotransmitters</a:t>
            </a:r>
            <a:endParaRPr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38761D"/>
                </a:solidFill>
              </a:rPr>
              <a:t>Endocytosis</a:t>
            </a:r>
            <a:r>
              <a:rPr lang="en" dirty="0"/>
              <a:t>: the uptake of molecules from vesicles fused from the plasma membrane (think: opposite of exocytosis)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Phagocytosis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Pinocytosis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Receptor-mediated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xfrm>
            <a:off x="181200" y="-5217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311700" y="920825"/>
            <a:ext cx="8520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38761D"/>
                </a:solidFill>
              </a:rPr>
              <a:t>Phagocytosis</a:t>
            </a:r>
            <a:r>
              <a:rPr lang="en" dirty="0"/>
              <a:t>: when a cell engulfs particles to be later digested by lysosomes</a:t>
            </a:r>
            <a:endParaRPr dirty="0"/>
          </a:p>
        </p:txBody>
      </p:sp>
      <p:sp>
        <p:nvSpPr>
          <p:cNvPr id="251" name="Google Shape;251;p43"/>
          <p:cNvSpPr txBox="1"/>
          <p:nvPr/>
        </p:nvSpPr>
        <p:spPr>
          <a:xfrm>
            <a:off x="306625" y="2217875"/>
            <a:ext cx="4265400" cy="3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surrounds particle with pseudopodia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Packages particles into a food vacuole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vacuole fuses with a lysosome to be digested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000"/>
              <a:t>Transport Across a Membrane</a:t>
            </a:r>
            <a:endParaRPr sz="500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There are </a:t>
            </a:r>
            <a:r>
              <a:rPr lang="en" u="sng"/>
              <a:t>two</a:t>
            </a:r>
            <a:r>
              <a:rPr lang="en"/>
              <a:t> main types of transport across a membrane: </a:t>
            </a:r>
            <a:r>
              <a:rPr lang="en">
                <a:solidFill>
                  <a:srgbClr val="FF0000"/>
                </a:solidFill>
              </a:rPr>
              <a:t>passive</a:t>
            </a:r>
            <a:r>
              <a:rPr lang="en"/>
              <a:t> and </a:t>
            </a:r>
            <a:r>
              <a:rPr lang="en">
                <a:solidFill>
                  <a:srgbClr val="6AA84F"/>
                </a:solidFill>
              </a:rPr>
              <a:t>active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181200" y="-5217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311700" y="997025"/>
            <a:ext cx="8520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38761D"/>
                </a:solidFill>
              </a:rPr>
              <a:t>Pinocytosis</a:t>
            </a:r>
            <a:r>
              <a:rPr lang="en" dirty="0">
                <a:solidFill>
                  <a:schemeClr val="dk1"/>
                </a:solidFill>
              </a:rPr>
              <a:t>: nonspecific uptake of extracellular fluid containing dissolved molecules</a:t>
            </a:r>
            <a:endParaRPr u="sng" dirty="0">
              <a:solidFill>
                <a:srgbClr val="38761D"/>
              </a:solidFill>
            </a:endParaRPr>
          </a:p>
        </p:txBody>
      </p:sp>
      <p:sp>
        <p:nvSpPr>
          <p:cNvPr id="258" name="Google Shape;258;p44"/>
          <p:cNvSpPr txBox="1"/>
          <p:nvPr/>
        </p:nvSpPr>
        <p:spPr>
          <a:xfrm>
            <a:off x="245300" y="2264650"/>
            <a:ext cx="4108800" cy="4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takes in dissolved molecules in a </a:t>
            </a:r>
            <a:r>
              <a:rPr lang="en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coated vesicle</a:t>
            </a:r>
            <a:endParaRPr sz="2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coat helps to mediate the transport of molecules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44"/>
          <p:cNvCxnSpPr/>
          <p:nvPr/>
        </p:nvCxnSpPr>
        <p:spPr>
          <a:xfrm rot="10800000" flipH="1">
            <a:off x="3802050" y="3107100"/>
            <a:ext cx="2841425" cy="455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44"/>
          <p:cNvCxnSpPr/>
          <p:nvPr/>
        </p:nvCxnSpPr>
        <p:spPr>
          <a:xfrm>
            <a:off x="3802050" y="3562350"/>
            <a:ext cx="2187300" cy="2908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181200" y="-5217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Active Transport</a:t>
            </a:r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1"/>
          </p:nvPr>
        </p:nvSpPr>
        <p:spPr>
          <a:xfrm>
            <a:off x="311700" y="844625"/>
            <a:ext cx="85206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38761D"/>
                </a:solidFill>
              </a:rPr>
              <a:t>Receptor mediated endocytosis</a:t>
            </a:r>
            <a:r>
              <a:rPr lang="en" dirty="0">
                <a:solidFill>
                  <a:schemeClr val="dk1"/>
                </a:solidFill>
              </a:rPr>
              <a:t>: specific uptake of molecules via solute binding to receptors on the plasma membrane</a:t>
            </a:r>
            <a:endParaRPr u="sng" dirty="0">
              <a:solidFill>
                <a:srgbClr val="38761D"/>
              </a:solidFill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245300" y="2565350"/>
            <a:ext cx="4374300" cy="3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the cell to take up large quantities of a specific substance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solutes bind to 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receptors,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cluster in a coated vesicle to be taken into the cell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181200" y="240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dirty="0"/>
              <a:t>Practice FRQ</a:t>
            </a:r>
            <a:endParaRPr dirty="0"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>
            <a:off x="240150" y="813785"/>
            <a:ext cx="8781600" cy="199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 dirty="0"/>
              <a:t>You want to determine the effect of pH on the uptake of sucrose in tomato plant cells. You expose the cells to a sucrose solution at varying pH levels and record the data seen in the chart below.</a:t>
            </a:r>
            <a:endParaRPr sz="2600" dirty="0"/>
          </a:p>
        </p:txBody>
      </p:sp>
      <p:sp>
        <p:nvSpPr>
          <p:cNvPr id="274" name="Google Shape;274;p46"/>
          <p:cNvSpPr txBox="1"/>
          <p:nvPr/>
        </p:nvSpPr>
        <p:spPr>
          <a:xfrm>
            <a:off x="5486400" y="2341589"/>
            <a:ext cx="3657475" cy="44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lphaLcPeriod"/>
            </a:pPr>
            <a:r>
              <a:rPr lang="en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lang="en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optimal pH for sucrose uptake.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lphaLcPeriod"/>
            </a:pPr>
            <a:r>
              <a:rPr lang="en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Describe</a:t>
            </a:r>
            <a:r>
              <a:rPr lang="en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why the pH identified in part (a) would lead to an increase in sucrose uptake.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lphaLcPeriod"/>
            </a:pPr>
            <a:r>
              <a:rPr lang="en" sz="2600" dirty="0">
                <a:solidFill>
                  <a:srgbClr val="FF0000"/>
                </a:solidFill>
              </a:rPr>
              <a:t>Predict</a:t>
            </a:r>
            <a:r>
              <a:rPr lang="en" sz="2600" dirty="0"/>
              <a:t> how a pH of 2 would affect sucrose uptake.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Practice FRQ</a:t>
            </a:r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2"/>
            </a:pPr>
            <a:r>
              <a:rPr lang="en"/>
              <a:t>When a pathogen, such as a bacteria, invades the human body, the immune system is alerted. Once alerted, white blood cells such as macrophages locate the pathogen and engulf it through phagocytosis. (a) </a:t>
            </a:r>
            <a:r>
              <a:rPr lang="en">
                <a:solidFill>
                  <a:srgbClr val="FF0000"/>
                </a:solidFill>
              </a:rPr>
              <a:t>Describe</a:t>
            </a:r>
            <a:r>
              <a:rPr lang="en"/>
              <a:t> the process of phagocytosis. (b) </a:t>
            </a:r>
            <a:r>
              <a:rPr lang="en">
                <a:solidFill>
                  <a:srgbClr val="FF0000"/>
                </a:solidFill>
              </a:rPr>
              <a:t>Identify</a:t>
            </a:r>
            <a:r>
              <a:rPr lang="en"/>
              <a:t> the most likely component of the plasma membrane that the immune system uses to recognize the pathogen.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Practice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86" name="Google Shape;286;p48"/>
          <p:cNvSpPr txBox="1">
            <a:spLocks noGrp="1"/>
          </p:cNvSpPr>
          <p:nvPr>
            <p:ph type="body" idx="1"/>
          </p:nvPr>
        </p:nvSpPr>
        <p:spPr>
          <a:xfrm>
            <a:off x="311700" y="1454225"/>
            <a:ext cx="8520600" cy="49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 on pages 47-48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000"/>
              <a:t>Passive Transport</a:t>
            </a:r>
            <a:endParaRPr sz="500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FF0000"/>
                </a:solidFill>
              </a:rPr>
              <a:t>Passive transport</a:t>
            </a:r>
            <a:r>
              <a:rPr lang="en"/>
              <a:t>: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transport of a molecule that does </a:t>
            </a:r>
            <a:r>
              <a:rPr lang="en" b="1">
                <a:solidFill>
                  <a:srgbClr val="FF0000"/>
                </a:solidFill>
              </a:rPr>
              <a:t>not</a:t>
            </a:r>
            <a:r>
              <a:rPr lang="en">
                <a:solidFill>
                  <a:schemeClr val="dk1"/>
                </a:solidFill>
              </a:rPr>
              <a:t> require energy from the cell because a solute is moving </a:t>
            </a:r>
            <a:r>
              <a:rPr lang="en" b="1">
                <a:solidFill>
                  <a:schemeClr val="dk1"/>
                </a:solidFill>
              </a:rPr>
              <a:t>with</a:t>
            </a:r>
            <a:r>
              <a:rPr lang="en">
                <a:solidFill>
                  <a:schemeClr val="dk1"/>
                </a:solidFill>
              </a:rPr>
              <a:t> its </a:t>
            </a:r>
            <a:r>
              <a:rPr lang="en" u="sng">
                <a:solidFill>
                  <a:schemeClr val="dk1"/>
                </a:solidFill>
              </a:rPr>
              <a:t>concentration</a:t>
            </a:r>
            <a:r>
              <a:rPr lang="en">
                <a:solidFill>
                  <a:schemeClr val="dk1"/>
                </a:solidFill>
              </a:rPr>
              <a:t> or </a:t>
            </a:r>
            <a:r>
              <a:rPr lang="en" u="sng">
                <a:solidFill>
                  <a:schemeClr val="dk1"/>
                </a:solidFill>
              </a:rPr>
              <a:t>electrochemical</a:t>
            </a:r>
            <a:r>
              <a:rPr lang="en">
                <a:solidFill>
                  <a:schemeClr val="dk1"/>
                </a:solidFill>
              </a:rPr>
              <a:t> gradient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Involved in the import of materials and export of waste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Examples:</a:t>
            </a:r>
            <a:endParaRPr sz="2800">
              <a:solidFill>
                <a:schemeClr val="dk1"/>
              </a:solidFill>
            </a:endParaRPr>
          </a:p>
          <a:p>
            <a:pPr marL="137160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 sz="2800"/>
              <a:t>Diffusion</a:t>
            </a:r>
            <a:endParaRPr sz="2800"/>
          </a:p>
          <a:p>
            <a:pPr marL="137160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 sz="2800"/>
              <a:t>Osmosis</a:t>
            </a:r>
            <a:endParaRPr sz="2800"/>
          </a:p>
          <a:p>
            <a:pPr marL="137160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 sz="2800"/>
              <a:t>Facilitated diffusion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81200" y="1002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357300" y="1098875"/>
            <a:ext cx="84870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b="1" i="0" u="sng" strike="noStrike" cap="none">
                <a:solidFill>
                  <a:srgbClr val="FF00FF"/>
                </a:solidFill>
              </a:rPr>
              <a:t>Diffusion</a:t>
            </a:r>
            <a:r>
              <a:rPr lang="en" sz="2800"/>
              <a:t>:</a:t>
            </a:r>
            <a:r>
              <a:rPr lang="en" sz="2800">
                <a:solidFill>
                  <a:srgbClr val="FF00FF"/>
                </a:solidFill>
              </a:rPr>
              <a:t> </a:t>
            </a:r>
            <a:r>
              <a:rPr lang="en" sz="2800">
                <a:solidFill>
                  <a:schemeClr val="dk1"/>
                </a:solidFill>
              </a:rPr>
              <a:t>s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pontaneous process resulting from the constant motion of molecules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Substances move from a </a:t>
            </a:r>
            <a:r>
              <a:rPr lang="en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</a:t>
            </a:r>
            <a:r>
              <a:rPr lang="en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concentration gradient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48725" y="1426450"/>
            <a:ext cx="8520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dk1"/>
                </a:solidFill>
              </a:rPr>
              <a:t>Molecules diffuse directly across membrane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Different rates of diffusion for different molecules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6714900" y="3458250"/>
            <a:ext cx="2276700" cy="259965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Remember: even with diffusion the membrane is still </a:t>
            </a:r>
            <a:r>
              <a:rPr lang="en" sz="2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selectively permeable</a:t>
            </a:r>
            <a:endParaRPr sz="2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20"/>
          <p:cNvCxnSpPr/>
          <p:nvPr/>
        </p:nvCxnSpPr>
        <p:spPr>
          <a:xfrm flipH="1">
            <a:off x="6086475" y="3708450"/>
            <a:ext cx="628426" cy="1015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181200" y="1764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81199" y="1077238"/>
            <a:ext cx="8781599" cy="248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 dirty="0">
                <a:solidFill>
                  <a:srgbClr val="0000FF"/>
                </a:solidFill>
              </a:rPr>
              <a:t>Osmosis</a:t>
            </a:r>
            <a:r>
              <a:rPr lang="en" dirty="0"/>
              <a:t>: </a:t>
            </a:r>
            <a:r>
              <a:rPr lang="en" dirty="0">
                <a:solidFill>
                  <a:schemeClr val="dk1"/>
                </a:solidFill>
              </a:rPr>
              <a:t>the diffusion of water down its concentration gradient across a selectively permeable membrane</a:t>
            </a:r>
            <a:endParaRPr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dirty="0">
                <a:solidFill>
                  <a:schemeClr val="dk1"/>
                </a:solidFill>
              </a:rPr>
              <a:t>Can also be thought of as the diffusion of water from areas of low solute concentration to areas of high solute concentration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81200" y="14500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24050" y="1044650"/>
            <a:ext cx="8372250" cy="4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solidFill>
                  <a:srgbClr val="FF00FF"/>
                </a:solidFill>
              </a:rPr>
              <a:t>Facilitated diffusion</a:t>
            </a:r>
            <a:r>
              <a:rPr lang="en" dirty="0"/>
              <a:t>:</a:t>
            </a:r>
            <a:r>
              <a:rPr lang="en" dirty="0">
                <a:solidFill>
                  <a:srgbClr val="FF00FF"/>
                </a:solidFill>
              </a:rPr>
              <a:t> </a:t>
            </a:r>
            <a:r>
              <a:rPr lang="en" dirty="0"/>
              <a:t>d</a:t>
            </a:r>
            <a:r>
              <a:rPr lang="en" sz="2800" dirty="0"/>
              <a:t>iffusion of molecules through the membrane via </a:t>
            </a:r>
            <a:r>
              <a:rPr lang="en" sz="2800" dirty="0">
                <a:solidFill>
                  <a:srgbClr val="0000FF"/>
                </a:solidFill>
              </a:rPr>
              <a:t>transport proteins</a:t>
            </a:r>
            <a:endParaRPr sz="2800" dirty="0">
              <a:solidFill>
                <a:srgbClr val="0000FF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800" dirty="0"/>
              <a:t>Increases rate of diffusion for:</a:t>
            </a:r>
            <a:endParaRPr sz="2800" dirty="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800" dirty="0"/>
              <a:t>Small ions, water, carbohydrates</a:t>
            </a:r>
            <a:endParaRPr sz="28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800" dirty="0"/>
              <a:t>Two categories of transport proteins: </a:t>
            </a:r>
            <a:r>
              <a:rPr lang="en" sz="2800" dirty="0">
                <a:solidFill>
                  <a:srgbClr val="38761D"/>
                </a:solidFill>
              </a:rPr>
              <a:t>channel</a:t>
            </a:r>
            <a:r>
              <a:rPr lang="en" sz="2800" dirty="0"/>
              <a:t> and </a:t>
            </a:r>
            <a:r>
              <a:rPr lang="en" sz="2800" dirty="0">
                <a:solidFill>
                  <a:srgbClr val="38761D"/>
                </a:solidFill>
              </a:rPr>
              <a:t>carrier</a:t>
            </a:r>
            <a:endParaRPr sz="2800" dirty="0">
              <a:solidFill>
                <a:srgbClr val="38761D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800" dirty="0"/>
              <a:t>Each transport protein is specific for substances it can facilitate movement for</a:t>
            </a: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181200" y="100225"/>
            <a:ext cx="87816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Passive Transport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128725" y="1273250"/>
            <a:ext cx="8443800" cy="3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Why is facilitated diffusion passive transport and not active transport?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 dirty="0"/>
              <a:t>Facilitated diffusion is still </a:t>
            </a:r>
            <a:r>
              <a:rPr lang="en" sz="2800" b="1" dirty="0"/>
              <a:t>passive transport</a:t>
            </a:r>
            <a:r>
              <a:rPr lang="en" sz="2800" dirty="0"/>
              <a:t> because the substances the proteins are helping to move are moving </a:t>
            </a:r>
            <a:r>
              <a:rPr lang="en" sz="2800" dirty="0">
                <a:solidFill>
                  <a:srgbClr val="FF0000"/>
                </a:solidFill>
              </a:rPr>
              <a:t>DOWN</a:t>
            </a:r>
            <a:r>
              <a:rPr lang="en" sz="2800" dirty="0"/>
              <a:t> their concentration gradient and </a:t>
            </a:r>
            <a:r>
              <a:rPr lang="en" sz="2800" dirty="0">
                <a:solidFill>
                  <a:srgbClr val="FF0000"/>
                </a:solidFill>
              </a:rPr>
              <a:t>NO</a:t>
            </a:r>
            <a:r>
              <a:rPr lang="en" sz="2800" dirty="0"/>
              <a:t> energy is required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1452</Words>
  <Application>Microsoft Office PowerPoint</Application>
  <PresentationFormat>On-screen Show (4:3)</PresentationFormat>
  <Paragraphs>149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Noto Sans Symbols</vt:lpstr>
      <vt:lpstr>Verdana</vt:lpstr>
      <vt:lpstr>Simple Light</vt:lpstr>
      <vt:lpstr>PowerPoint Presentation</vt:lpstr>
      <vt:lpstr>Selective Permeability</vt:lpstr>
      <vt:lpstr>Transport Across a Membrane</vt:lpstr>
      <vt:lpstr>Passive Transport</vt:lpstr>
      <vt:lpstr>Passive Transport</vt:lpstr>
      <vt:lpstr>Passive Transport</vt:lpstr>
      <vt:lpstr>Passive Transport</vt:lpstr>
      <vt:lpstr>Passive Transport</vt:lpstr>
      <vt:lpstr>Passive Transport</vt:lpstr>
      <vt:lpstr>Passive Transport</vt:lpstr>
      <vt:lpstr>Passive Transport</vt:lpstr>
      <vt:lpstr>Practice</vt:lpstr>
      <vt:lpstr>Practice: Concept Check</vt:lpstr>
      <vt:lpstr>Practice Problems</vt:lpstr>
      <vt:lpstr>Active Transport</vt:lpstr>
      <vt:lpstr>Active Transport</vt:lpstr>
      <vt:lpstr>Active Transport</vt:lpstr>
      <vt:lpstr>Active Transport</vt:lpstr>
      <vt:lpstr>Sodium Potassium Pumps</vt:lpstr>
      <vt:lpstr>Sodium Potassium Pumps</vt:lpstr>
      <vt:lpstr>Sodium Potassium Pumps</vt:lpstr>
      <vt:lpstr>Active Transport</vt:lpstr>
      <vt:lpstr>Active Transport</vt:lpstr>
      <vt:lpstr>Active Transport</vt:lpstr>
      <vt:lpstr>Active Transport</vt:lpstr>
      <vt:lpstr>Cotransport</vt:lpstr>
      <vt:lpstr>Active Transport</vt:lpstr>
      <vt:lpstr>Active Transport</vt:lpstr>
      <vt:lpstr>Active Transport</vt:lpstr>
      <vt:lpstr>Active Transport</vt:lpstr>
      <vt:lpstr>Active Transport</vt:lpstr>
      <vt:lpstr>Practice FRQ</vt:lpstr>
      <vt:lpstr>Practice FRQ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Downs</dc:creator>
  <cp:lastModifiedBy>Sara Moeller</cp:lastModifiedBy>
  <cp:revision>1</cp:revision>
  <dcterms:modified xsi:type="dcterms:W3CDTF">2024-07-23T18:33:33Z</dcterms:modified>
</cp:coreProperties>
</file>