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69" r:id="rId2"/>
    <p:sldId id="270" r:id="rId3"/>
    <p:sldId id="300" r:id="rId4"/>
    <p:sldId id="275" r:id="rId5"/>
    <p:sldId id="351" r:id="rId6"/>
    <p:sldId id="276" r:id="rId7"/>
    <p:sldId id="340" r:id="rId8"/>
    <p:sldId id="322" r:id="rId9"/>
    <p:sldId id="346" r:id="rId10"/>
    <p:sldId id="347" r:id="rId11"/>
    <p:sldId id="348" r:id="rId12"/>
    <p:sldId id="341" r:id="rId13"/>
    <p:sldId id="349" r:id="rId14"/>
    <p:sldId id="342" r:id="rId15"/>
    <p:sldId id="350" r:id="rId16"/>
    <p:sldId id="299"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51" d="100"/>
          <a:sy n="51" d="100"/>
        </p:scale>
        <p:origin x="1256" y="264"/>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3" d="2"/>
        <a:sy n="3" d="2"/>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11/11/2025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11/11/2025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486A3-24F0-D5CD-D3D6-78747601E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E47E8-393F-6443-F95F-0825A677B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C51FF-E6EA-6041-E8B0-A7E3CB3CE993}"/>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5D210114-E432-50F5-22C7-C68D541A68FF}"/>
              </a:ext>
            </a:extLst>
          </p:cNvPr>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42230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AFC7-5BB1-89BB-E0B2-9FD45C97A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CA7EE-ADAE-558F-343C-F36199F04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F99DA-EA76-62C0-0180-E2EE1E17FF9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5680CE22-5B12-0BDF-7C37-980366DB5FCE}"/>
              </a:ext>
            </a:extLst>
          </p:cNvPr>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400812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ADCA9-1066-9896-11A2-021000FE1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B68A8-83A2-FF67-4A81-E1E5022C1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F22F4-6F5F-546E-6E9F-68C8DABB61D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1415A78F-5209-ECED-7E11-F014F597CFBB}"/>
              </a:ext>
            </a:extLst>
          </p:cNvPr>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92821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640C-CA86-424B-9DFC-953EAF99D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B2415-4C6E-1C73-B1EE-2D7D85C6B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64219-727F-B09E-C9F1-45824A0A2C3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1683218F-5517-D797-6EDD-3C243EABDD03}"/>
              </a:ext>
            </a:extLst>
          </p:cNvPr>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130752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97FD3-E093-E9FD-2BB3-A45550C0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C8CFB-AE6A-CA9F-18A9-A212D4D8C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EF4C2-5A21-34C6-BD6B-8168F8D6B6A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798704E3-D183-9C66-431A-D029A7F72961}"/>
              </a:ext>
            </a:extLst>
          </p:cNvPr>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2521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8BB3-9E8D-61AC-D991-6211B8E3A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51875-F672-FE73-5EAE-41FCA8D9B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33D92-6E45-A9DF-73FA-60331DF9F11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AC319F31-4DCC-EA1E-3DCC-F0D74D3418C3}"/>
              </a:ext>
            </a:extLst>
          </p:cNvPr>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41644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C82F1-3EE9-D6B9-8C42-78EB40E5B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EC0B-625E-2BEE-2174-3FE8AD062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11E0E-3ACD-14C9-F491-690D1F555EAB}"/>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BD9E51B3-BCB4-D4E9-7E7D-866A579BA020}"/>
              </a:ext>
            </a:extLst>
          </p:cNvPr>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482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66A06-BD62-DDC1-FF75-E9FA90356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70E6E-5B52-A154-C752-E54C2F307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CB535-108B-4E15-7054-632581A6170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860FF3D5-E2F0-B841-2EBB-F707D431196F}"/>
              </a:ext>
            </a:extLst>
          </p:cNvPr>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62620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B6A5C-9071-3043-B326-326291A28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0A8F7-862A-CE61-2882-357ECA1E2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6C9F1-4942-A2E2-A545-0DA4C1EBB6E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0E50C057-4590-D679-37DF-BABBB7A16720}"/>
              </a:ext>
            </a:extLst>
          </p:cNvPr>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37510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50E65-0A57-CD64-C7C1-F412D3DED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EAB49-7276-E7BF-FF5B-C32EF31E7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94E2B-6F1C-B3CA-17F6-1BCDCC36A0A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F15B3FD2-79D2-CB6F-CA0D-F2C31239CAD5}"/>
              </a:ext>
            </a:extLst>
          </p:cNvPr>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5827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11B6-2404-A5AC-7AC4-8AFBFA259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ED27A-9E9F-E1C3-CDC2-6841D2CBE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44BF2-4F35-FBED-3DB9-33855FEACD2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CB58371E-6AF8-1B08-38B1-F82ECD71E6CD}"/>
              </a:ext>
            </a:extLst>
          </p:cNvPr>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25191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630B-4E80-D260-4E05-FC06CDD73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37EFE-A6AC-7F08-2A09-93F4A10E4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ACD82-F094-E544-90BA-97C27E41F9A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a:extLst>
              <a:ext uri="{FF2B5EF4-FFF2-40B4-BE49-F238E27FC236}">
                <a16:creationId xmlns:a16="http://schemas.microsoft.com/office/drawing/2014/main" id="{30CAC1A4-8C9C-CD0C-E560-278A02EFF97F}"/>
              </a:ext>
            </a:extLst>
          </p:cNvPr>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45887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11/11/2025</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11/11/2025</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11/11/2025</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11/11/2025</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11/11/2025</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11/11/2025</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ourcebooks.fordham.edu/lect/med18.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ourcebooks.fordham.edu/source/1275manors1.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badi" panose="020B0604020104020204" pitchFamily="34" charset="0"/>
              </a:rPr>
              <a:t>1.6 Part 3: Agriculture and Social Organization in Medieval Europe (c. 1200–1450)</a:t>
            </a:r>
          </a:p>
        </p:txBody>
      </p:sp>
      <p:sp>
        <p:nvSpPr>
          <p:cNvPr id="5" name="Subtitle 4"/>
          <p:cNvSpPr>
            <a:spLocks noGrp="1"/>
          </p:cNvSpPr>
          <p:nvPr>
            <p:ph type="subTitle" idx="1"/>
          </p:nvPr>
        </p:nvSpPr>
        <p:spPr/>
        <p:txBody>
          <a:bodyPr/>
          <a:lstStyle/>
          <a:p>
            <a:r>
              <a:rPr lang="en-US" dirty="0">
                <a:latin typeface="Abadi" panose="020B0604020104020204" pitchFamily="34" charset="0"/>
              </a:rPr>
              <a:t>Dr. Robert E. Sawyer</a:t>
            </a:r>
          </a:p>
        </p:txBody>
      </p:sp>
    </p:spTree>
    <p:extLst>
      <p:ext uri="{BB962C8B-B14F-4D97-AF65-F5344CB8AC3E}">
        <p14:creationId xmlns:p14="http://schemas.microsoft.com/office/powerpoint/2010/main" val="2887082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A949F335-3CEE-9D2F-EE81-684AC9EFF1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39C4DB-8949-B776-F5BE-E3512DCFB3F5}"/>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Source 2: “Peasant Life – Village and Manor”</a:t>
            </a:r>
          </a:p>
        </p:txBody>
      </p:sp>
      <p:sp>
        <p:nvSpPr>
          <p:cNvPr id="2" name="Content Placeholder 1">
            <a:extLst>
              <a:ext uri="{FF2B5EF4-FFF2-40B4-BE49-F238E27FC236}">
                <a16:creationId xmlns:a16="http://schemas.microsoft.com/office/drawing/2014/main" id="{DB6AD10C-2EEE-945D-ED95-BDCE2A4FE73D}"/>
              </a:ext>
            </a:extLst>
          </p:cNvPr>
          <p:cNvSpPr>
            <a:spLocks noGrp="1"/>
          </p:cNvSpPr>
          <p:nvPr>
            <p:ph idx="1"/>
          </p:nvPr>
        </p:nvSpPr>
        <p:spPr>
          <a:xfrm>
            <a:off x="912812" y="1371600"/>
            <a:ext cx="9753600" cy="1143000"/>
          </a:xfrm>
        </p:spPr>
        <p:txBody>
          <a:bodyPr>
            <a:normAutofit/>
          </a:bodyPr>
          <a:lstStyle/>
          <a:p>
            <a:pPr marL="45720" indent="0">
              <a:lnSpc>
                <a:spcPct val="110000"/>
              </a:lnSpc>
              <a:spcBef>
                <a:spcPts val="0"/>
              </a:spcBef>
              <a:buNone/>
            </a:pPr>
            <a:r>
              <a:rPr lang="da-DK" sz="2800" dirty="0">
                <a:latin typeface="Abadi" panose="020B0604020104020204" pitchFamily="34" charset="0"/>
              </a:rPr>
              <a:t>Internet Medieval Sourcebook, Fordham University</a:t>
            </a:r>
          </a:p>
          <a:p>
            <a:pPr marL="45720" indent="0">
              <a:lnSpc>
                <a:spcPct val="110000"/>
              </a:lnSpc>
              <a:spcBef>
                <a:spcPts val="0"/>
              </a:spcBef>
              <a:buNone/>
            </a:pPr>
            <a:r>
              <a:rPr lang="da-DK" sz="2800" dirty="0">
                <a:latin typeface="Abadi" panose="020B0604020104020204" pitchFamily="34" charset="0"/>
                <a:hlinkClick r:id="rId3"/>
              </a:rPr>
              <a:t>https://sourcebooks.fordham.edu/lect/med18.asp</a:t>
            </a:r>
            <a:r>
              <a:rPr lang="da-DK" sz="2800" dirty="0">
                <a:latin typeface="Abadi" panose="020B0604020104020204" pitchFamily="34" charset="0"/>
              </a:rPr>
              <a:t> </a:t>
            </a:r>
          </a:p>
        </p:txBody>
      </p:sp>
      <p:sp>
        <p:nvSpPr>
          <p:cNvPr id="8" name="TextBox 7">
            <a:extLst>
              <a:ext uri="{FF2B5EF4-FFF2-40B4-BE49-F238E27FC236}">
                <a16:creationId xmlns:a16="http://schemas.microsoft.com/office/drawing/2014/main" id="{F95930E4-CDD4-82A8-AC34-90DDB88F4A57}"/>
              </a:ext>
            </a:extLst>
          </p:cNvPr>
          <p:cNvSpPr txBox="1"/>
          <p:nvPr/>
        </p:nvSpPr>
        <p:spPr>
          <a:xfrm>
            <a:off x="379412" y="2514600"/>
            <a:ext cx="11277600" cy="2677656"/>
          </a:xfrm>
          <a:prstGeom prst="rect">
            <a:avLst/>
          </a:prstGeom>
          <a:noFill/>
          <a:ln>
            <a:solidFill>
              <a:schemeClr val="bg2"/>
            </a:solidFill>
          </a:ln>
        </p:spPr>
        <p:txBody>
          <a:bodyPr wrap="square">
            <a:spAutoFit/>
          </a:bodyPr>
          <a:lstStyle/>
          <a:p>
            <a:pPr marL="0" marR="0">
              <a:buNone/>
            </a:pPr>
            <a:r>
              <a:rPr lang="en-US" sz="2400" kern="100" dirty="0">
                <a:effectLst/>
                <a:latin typeface="Arial" panose="020B0604020202020204" pitchFamily="34" charset="0"/>
                <a:ea typeface="Aptos" panose="020B0004020202020204" pitchFamily="34" charset="0"/>
              </a:rPr>
              <a:t>Daily Life – basically North European and English Evidence. Pre-dawn breakfast – black bread and ale. Work and marriage. Outside work – largely male – plowing, harvesting, trapping. Inside work – largely female – kitchen garden, animal maintenance, repair, cooking.</a:t>
            </a:r>
          </a:p>
          <a:p>
            <a:pPr marL="0" marR="0">
              <a:buNone/>
            </a:pPr>
            <a:endParaRPr lang="en-US" sz="2400" kern="100" dirty="0">
              <a:effectLst/>
              <a:latin typeface="Arial" panose="020B0604020202020204" pitchFamily="34" charset="0"/>
              <a:ea typeface="Aptos" panose="020B0004020202020204" pitchFamily="34" charset="0"/>
            </a:endParaRPr>
          </a:p>
          <a:p>
            <a:pPr marL="0" marR="0">
              <a:buNone/>
            </a:pPr>
            <a:r>
              <a:rPr lang="en-US" sz="2400" kern="100" dirty="0">
                <a:effectLst/>
                <a:latin typeface="Arial" panose="020B0604020202020204" pitchFamily="34" charset="0"/>
                <a:ea typeface="Aptos" panose="020B0004020202020204" pitchFamily="34" charset="0"/>
              </a:rPr>
              <a:t>Fees for lords’ tools – mill etc. Housing – thatch and timber, one or two rooms, no furniture, animals in the house, beds shared. Nuclear and extended families.</a:t>
            </a:r>
          </a:p>
        </p:txBody>
      </p:sp>
    </p:spTree>
    <p:extLst>
      <p:ext uri="{BB962C8B-B14F-4D97-AF65-F5344CB8AC3E}">
        <p14:creationId xmlns:p14="http://schemas.microsoft.com/office/powerpoint/2010/main" val="266667598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A019F7A-CC0A-3768-3274-31E4AB63A2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EE37AB-900A-4ECB-AF94-8DD2B678DDC8}"/>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Student Source Analysis</a:t>
            </a:r>
          </a:p>
        </p:txBody>
      </p:sp>
      <p:sp>
        <p:nvSpPr>
          <p:cNvPr id="5" name="Content Placeholder 4">
            <a:extLst>
              <a:ext uri="{FF2B5EF4-FFF2-40B4-BE49-F238E27FC236}">
                <a16:creationId xmlns:a16="http://schemas.microsoft.com/office/drawing/2014/main" id="{19B78CBB-9141-3621-139E-28CB43792DEB}"/>
              </a:ext>
            </a:extLst>
          </p:cNvPr>
          <p:cNvSpPr>
            <a:spLocks noGrp="1"/>
          </p:cNvSpPr>
          <p:nvPr>
            <p:ph idx="1"/>
          </p:nvPr>
        </p:nvSpPr>
        <p:spPr/>
        <p:txBody>
          <a:bodyPr>
            <a:normAutofit lnSpcReduction="10000"/>
          </a:bodyPr>
          <a:lstStyle/>
          <a:p>
            <a:pPr marL="45720" indent="0">
              <a:buNone/>
            </a:pPr>
            <a:r>
              <a:rPr lang="en-US" sz="2800" b="1" dirty="0"/>
              <a:t>Answer in 2–3 sentences per question:</a:t>
            </a:r>
          </a:p>
          <a:p>
            <a:pPr marL="502920" indent="-457200">
              <a:buAutoNum type="arabicPeriod"/>
            </a:pPr>
            <a:r>
              <a:rPr lang="en-US" sz="2800" dirty="0"/>
              <a:t>What do these excerpts show about how manorial life was organized and supervised?</a:t>
            </a:r>
          </a:p>
          <a:p>
            <a:pPr marL="502920" indent="-457200">
              <a:buAutoNum type="arabicPeriod"/>
            </a:pPr>
            <a:r>
              <a:rPr lang="en-US" sz="2800" dirty="0"/>
              <a:t>How do they reflect the responsibilities and limits of peasant life?</a:t>
            </a:r>
          </a:p>
          <a:p>
            <a:pPr marL="502920" indent="-457200">
              <a:buAutoNum type="arabicPeriod"/>
            </a:pPr>
            <a:r>
              <a:rPr lang="en-US" sz="2800" dirty="0"/>
              <a:t>What can you learn about gender roles and social hierarchy from these accounts?</a:t>
            </a:r>
          </a:p>
          <a:p>
            <a:pPr marL="502920" indent="-457200">
              <a:buAutoNum type="arabicPeriod"/>
            </a:pPr>
            <a:r>
              <a:rPr lang="en-US" sz="2800" dirty="0"/>
              <a:t>Why might the Church have supported this agricultural structure?</a:t>
            </a:r>
          </a:p>
          <a:p>
            <a:endParaRPr lang="en-US" sz="2800" dirty="0"/>
          </a:p>
        </p:txBody>
      </p:sp>
    </p:spTree>
    <p:extLst>
      <p:ext uri="{BB962C8B-B14F-4D97-AF65-F5344CB8AC3E}">
        <p14:creationId xmlns:p14="http://schemas.microsoft.com/office/powerpoint/2010/main" val="415687926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21E95361-AC51-52AB-4954-FFD7FA8C1A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36564C-5F9F-3EE3-B30A-AF3D4A4EBCD8}"/>
              </a:ext>
            </a:extLst>
          </p:cNvPr>
          <p:cNvSpPr>
            <a:spLocks noGrp="1"/>
          </p:cNvSpPr>
          <p:nvPr>
            <p:ph type="title"/>
          </p:nvPr>
        </p:nvSpPr>
        <p:spPr>
          <a:xfrm>
            <a:off x="455612" y="406183"/>
            <a:ext cx="9753600" cy="754062"/>
          </a:xfrm>
        </p:spPr>
        <p:txBody>
          <a:bodyPr>
            <a:noAutofit/>
          </a:bodyPr>
          <a:lstStyle/>
          <a:p>
            <a:r>
              <a:rPr lang="en-US" sz="3200" dirty="0">
                <a:latin typeface="Abadi" panose="020B0604020104020204" pitchFamily="34" charset="0"/>
              </a:rPr>
              <a:t>III. Labor Systems and Social Hierarchy</a:t>
            </a:r>
          </a:p>
        </p:txBody>
      </p:sp>
      <p:graphicFrame>
        <p:nvGraphicFramePr>
          <p:cNvPr id="4" name="Table 3">
            <a:extLst>
              <a:ext uri="{FF2B5EF4-FFF2-40B4-BE49-F238E27FC236}">
                <a16:creationId xmlns:a16="http://schemas.microsoft.com/office/drawing/2014/main" id="{89A2D9DF-D528-5DA1-D7EB-E0C78A848F17}"/>
              </a:ext>
            </a:extLst>
          </p:cNvPr>
          <p:cNvGraphicFramePr>
            <a:graphicFrameLocks noGrp="1"/>
          </p:cNvGraphicFramePr>
          <p:nvPr>
            <p:extLst>
              <p:ext uri="{D42A27DB-BD31-4B8C-83A1-F6EECF244321}">
                <p14:modId xmlns:p14="http://schemas.microsoft.com/office/powerpoint/2010/main" val="263314463"/>
              </p:ext>
            </p:extLst>
          </p:nvPr>
        </p:nvGraphicFramePr>
        <p:xfrm>
          <a:off x="455612" y="1658353"/>
          <a:ext cx="11277600" cy="4023360"/>
        </p:xfrm>
        <a:graphic>
          <a:graphicData uri="http://schemas.openxmlformats.org/drawingml/2006/table">
            <a:tbl>
              <a:tblPr firstRow="1" firstCol="1" bandRow="1">
                <a:tableStyleId>{3B4B98B0-60AC-42C2-AFA5-B58CD77FA1E5}</a:tableStyleId>
              </a:tblPr>
              <a:tblGrid>
                <a:gridCol w="2819400">
                  <a:extLst>
                    <a:ext uri="{9D8B030D-6E8A-4147-A177-3AD203B41FA5}">
                      <a16:colId xmlns:a16="http://schemas.microsoft.com/office/drawing/2014/main" val="3716254033"/>
                    </a:ext>
                  </a:extLst>
                </a:gridCol>
                <a:gridCol w="4114800">
                  <a:extLst>
                    <a:ext uri="{9D8B030D-6E8A-4147-A177-3AD203B41FA5}">
                      <a16:colId xmlns:a16="http://schemas.microsoft.com/office/drawing/2014/main" val="4246087303"/>
                    </a:ext>
                  </a:extLst>
                </a:gridCol>
                <a:gridCol w="4343400">
                  <a:extLst>
                    <a:ext uri="{9D8B030D-6E8A-4147-A177-3AD203B41FA5}">
                      <a16:colId xmlns:a16="http://schemas.microsoft.com/office/drawing/2014/main" val="3277489180"/>
                    </a:ext>
                  </a:extLst>
                </a:gridCol>
              </a:tblGrid>
              <a:tr h="0">
                <a:tc>
                  <a:txBody>
                    <a:bodyPr/>
                    <a:lstStyle/>
                    <a:p>
                      <a:pPr marL="0" marR="0" algn="ctr">
                        <a:buNone/>
                      </a:pPr>
                      <a:r>
                        <a:rPr lang="en-US" sz="2400" kern="100">
                          <a:effectLst/>
                        </a:rPr>
                        <a:t>Rank</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lgn="ctr">
                        <a:buNone/>
                      </a:pPr>
                      <a:r>
                        <a:rPr lang="en-US" sz="2400" kern="100">
                          <a:effectLst/>
                        </a:rPr>
                        <a:t>Description</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lgn="ctr">
                        <a:buNone/>
                      </a:pPr>
                      <a:r>
                        <a:rPr lang="en-US" sz="2400" kern="100">
                          <a:effectLst/>
                        </a:rPr>
                        <a:t>Relationship to Agriculture</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889253064"/>
                  </a:ext>
                </a:extLst>
              </a:tr>
              <a:tr h="0">
                <a:tc>
                  <a:txBody>
                    <a:bodyPr/>
                    <a:lstStyle/>
                    <a:p>
                      <a:pPr marL="0" marR="0">
                        <a:buNone/>
                      </a:pPr>
                      <a:r>
                        <a:rPr lang="en-US" sz="2400" kern="100">
                          <a:effectLst/>
                        </a:rPr>
                        <a:t>King</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Granted land to nobles in exchange for loyalty and soldiers.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Owned large territories worked indirectly by peasants.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776464072"/>
                  </a:ext>
                </a:extLst>
              </a:tr>
              <a:tr h="0">
                <a:tc>
                  <a:txBody>
                    <a:bodyPr/>
                    <a:lstStyle/>
                    <a:p>
                      <a:pPr marL="0" marR="0">
                        <a:buNone/>
                      </a:pPr>
                      <a:r>
                        <a:rPr lang="en-US" sz="2400" kern="100">
                          <a:effectLst/>
                        </a:rPr>
                        <a:t>Nobles (Lords)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Controlled manors and collected rent from peasants.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Directed local production; benefited from serf labor.</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3432809599"/>
                  </a:ext>
                </a:extLst>
              </a:tr>
              <a:tr h="0">
                <a:tc>
                  <a:txBody>
                    <a:bodyPr/>
                    <a:lstStyle/>
                    <a:p>
                      <a:pPr marL="0" marR="0">
                        <a:buNone/>
                      </a:pPr>
                      <a:r>
                        <a:rPr lang="en-US" sz="2400" kern="100">
                          <a:effectLst/>
                        </a:rPr>
                        <a:t>Knights/Vassals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Received land from nobles in exchange for service.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Oversaw smaller estates, managed local order.</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769006982"/>
                  </a:ext>
                </a:extLst>
              </a:tr>
              <a:tr h="0">
                <a:tc>
                  <a:txBody>
                    <a:bodyPr/>
                    <a:lstStyle/>
                    <a:p>
                      <a:pPr marL="0" marR="0">
                        <a:buNone/>
                      </a:pPr>
                      <a:r>
                        <a:rPr lang="en-US" sz="2400" kern="100">
                          <a:effectLst/>
                        </a:rPr>
                        <a:t>Peasants/Serfs</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Worked land, paid taxes, owed labor.</a:t>
                      </a:r>
                      <a:endParaRPr lang="en-US" sz="2400" kern="100" dirty="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Produced food that supported all other classes.</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555258286"/>
                  </a:ext>
                </a:extLst>
              </a:tr>
            </a:tbl>
          </a:graphicData>
        </a:graphic>
      </p:graphicFrame>
    </p:spTree>
    <p:extLst>
      <p:ext uri="{BB962C8B-B14F-4D97-AF65-F5344CB8AC3E}">
        <p14:creationId xmlns:p14="http://schemas.microsoft.com/office/powerpoint/2010/main" val="279942899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DFDEC98-02DD-82B4-8684-EBA7C68366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8872ED-9A66-43A3-6D29-8AE58FF5CBD2}"/>
              </a:ext>
            </a:extLst>
          </p:cNvPr>
          <p:cNvSpPr>
            <a:spLocks noGrp="1"/>
          </p:cNvSpPr>
          <p:nvPr>
            <p:ph type="title"/>
          </p:nvPr>
        </p:nvSpPr>
        <p:spPr>
          <a:xfrm>
            <a:off x="836612" y="457200"/>
            <a:ext cx="9753600" cy="754062"/>
          </a:xfrm>
        </p:spPr>
        <p:txBody>
          <a:bodyPr>
            <a:noAutofit/>
          </a:bodyPr>
          <a:lstStyle/>
          <a:p>
            <a:r>
              <a:rPr lang="en-US" sz="3200" dirty="0">
                <a:latin typeface="Abadi" panose="020B0604020104020204" pitchFamily="34" charset="0"/>
              </a:rPr>
              <a:t>IV. Change Over Time: 1300–1450</a:t>
            </a:r>
          </a:p>
        </p:txBody>
      </p:sp>
      <p:sp>
        <p:nvSpPr>
          <p:cNvPr id="5" name="TextBox 4">
            <a:extLst>
              <a:ext uri="{FF2B5EF4-FFF2-40B4-BE49-F238E27FC236}">
                <a16:creationId xmlns:a16="http://schemas.microsoft.com/office/drawing/2014/main" id="{B123D8EE-57DE-7F67-EDB4-6085BFC5AEB1}"/>
              </a:ext>
            </a:extLst>
          </p:cNvPr>
          <p:cNvSpPr txBox="1"/>
          <p:nvPr/>
        </p:nvSpPr>
        <p:spPr>
          <a:xfrm>
            <a:off x="836612" y="1676400"/>
            <a:ext cx="10668000" cy="3539430"/>
          </a:xfrm>
          <a:prstGeom prst="rect">
            <a:avLst/>
          </a:prstGeom>
          <a:noFill/>
          <a:ln>
            <a:solidFill>
              <a:schemeClr val="bg2"/>
            </a:solidFill>
          </a:ln>
        </p:spPr>
        <p:txBody>
          <a:bodyPr wrap="square">
            <a:spAutoFit/>
          </a:bodyPr>
          <a:lstStyle/>
          <a:p>
            <a:pPr marL="342900" marR="0" lvl="0" indent="-342900">
              <a:buFont typeface="+mj-lt"/>
              <a:buAutoNum type="arabicPeriod"/>
              <a:tabLst>
                <a:tab pos="457200" algn="l"/>
              </a:tabLst>
            </a:pPr>
            <a:r>
              <a:rPr lang="en-US" sz="2800" b="1" kern="100" dirty="0">
                <a:effectLst/>
                <a:latin typeface="Arial" panose="020B0604020202020204" pitchFamily="34" charset="0"/>
                <a:ea typeface="Aptos" panose="020B0004020202020204" pitchFamily="34" charset="0"/>
              </a:rPr>
              <a:t>Population Decline (Black Death):</a:t>
            </a:r>
            <a:r>
              <a:rPr lang="en-US" sz="2800" kern="100" dirty="0">
                <a:effectLst/>
                <a:latin typeface="Arial" panose="020B0604020202020204" pitchFamily="34" charset="0"/>
                <a:ea typeface="Aptos" panose="020B0004020202020204" pitchFamily="34" charset="0"/>
              </a:rPr>
              <a:t> Labor shortages gave surviving peasants leverage to demand higher pay or freedom.</a:t>
            </a:r>
          </a:p>
          <a:p>
            <a:pPr marL="342900" marR="0" lvl="0" indent="-342900">
              <a:buFont typeface="+mj-lt"/>
              <a:buAutoNum type="arabicPeriod"/>
              <a:tabLst>
                <a:tab pos="457200" algn="l"/>
              </a:tabLst>
            </a:pPr>
            <a:r>
              <a:rPr lang="en-US" sz="2800" b="1" kern="100" dirty="0">
                <a:effectLst/>
                <a:latin typeface="Arial" panose="020B0604020202020204" pitchFamily="34" charset="0"/>
                <a:ea typeface="Aptos" panose="020B0004020202020204" pitchFamily="34" charset="0"/>
              </a:rPr>
              <a:t>Urban Migration:</a:t>
            </a:r>
            <a:r>
              <a:rPr lang="en-US" sz="2800" kern="100" dirty="0">
                <a:effectLst/>
                <a:latin typeface="Arial" panose="020B0604020202020204" pitchFamily="34" charset="0"/>
                <a:ea typeface="Aptos" panose="020B0004020202020204" pitchFamily="34" charset="0"/>
              </a:rPr>
              <a:t> Peasants left manors for towns (“Town air makes you free”).</a:t>
            </a:r>
          </a:p>
          <a:p>
            <a:pPr marL="342900" marR="0" lvl="0" indent="-342900">
              <a:buFont typeface="+mj-lt"/>
              <a:buAutoNum type="arabicPeriod"/>
              <a:tabLst>
                <a:tab pos="457200" algn="l"/>
              </a:tabLst>
            </a:pPr>
            <a:r>
              <a:rPr lang="en-US" sz="2800" b="1" kern="100" dirty="0">
                <a:effectLst/>
                <a:latin typeface="Arial" panose="020B0604020202020204" pitchFamily="34" charset="0"/>
                <a:ea typeface="Aptos" panose="020B0004020202020204" pitchFamily="34" charset="0"/>
              </a:rPr>
              <a:t>Technological Improvement:</a:t>
            </a:r>
            <a:r>
              <a:rPr lang="en-US" sz="2800" kern="100" dirty="0">
                <a:effectLst/>
                <a:latin typeface="Arial" panose="020B0604020202020204" pitchFamily="34" charset="0"/>
                <a:ea typeface="Aptos" panose="020B0004020202020204" pitchFamily="34" charset="0"/>
              </a:rPr>
              <a:t> Iron plows, water mills, and horse collars improved farming.</a:t>
            </a:r>
          </a:p>
          <a:p>
            <a:pPr marL="342900" marR="0" lvl="0" indent="-342900">
              <a:buFont typeface="+mj-lt"/>
              <a:buAutoNum type="arabicPeriod"/>
              <a:tabLst>
                <a:tab pos="457200" algn="l"/>
              </a:tabLst>
            </a:pPr>
            <a:r>
              <a:rPr lang="en-US" sz="2800" b="1" kern="100" dirty="0">
                <a:effectLst/>
                <a:latin typeface="Arial" panose="020B0604020202020204" pitchFamily="34" charset="0"/>
                <a:ea typeface="Aptos" panose="020B0004020202020204" pitchFamily="34" charset="0"/>
              </a:rPr>
              <a:t>Shift Toward Wage Labor:</a:t>
            </a:r>
            <a:r>
              <a:rPr lang="en-US" sz="2800" kern="100" dirty="0">
                <a:effectLst/>
                <a:latin typeface="Arial" panose="020B0604020202020204" pitchFamily="34" charset="0"/>
                <a:ea typeface="Aptos" panose="020B0004020202020204" pitchFamily="34" charset="0"/>
              </a:rPr>
              <a:t> Cash rents replaced unpaid labor, weakening serfdom.</a:t>
            </a:r>
          </a:p>
        </p:txBody>
      </p:sp>
    </p:spTree>
    <p:extLst>
      <p:ext uri="{BB962C8B-B14F-4D97-AF65-F5344CB8AC3E}">
        <p14:creationId xmlns:p14="http://schemas.microsoft.com/office/powerpoint/2010/main" val="5922981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D5A2DA4-D60B-1081-BD1C-451E1120D8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30A8C9-FCDE-28C5-F183-31A0010763D4}"/>
              </a:ext>
            </a:extLst>
          </p:cNvPr>
          <p:cNvSpPr>
            <a:spLocks noGrp="1"/>
          </p:cNvSpPr>
          <p:nvPr>
            <p:ph type="title"/>
          </p:nvPr>
        </p:nvSpPr>
        <p:spPr>
          <a:xfrm>
            <a:off x="684212" y="363071"/>
            <a:ext cx="9753600" cy="1020762"/>
          </a:xfrm>
        </p:spPr>
        <p:txBody>
          <a:bodyPr>
            <a:noAutofit/>
          </a:bodyPr>
          <a:lstStyle/>
          <a:p>
            <a:r>
              <a:rPr lang="en-US" sz="3200" dirty="0">
                <a:latin typeface="Abadi" panose="020B0604020104020204" pitchFamily="34" charset="0"/>
              </a:rPr>
              <a:t>V. Reflection Chart</a:t>
            </a:r>
          </a:p>
        </p:txBody>
      </p:sp>
      <p:graphicFrame>
        <p:nvGraphicFramePr>
          <p:cNvPr id="6" name="Table 5">
            <a:extLst>
              <a:ext uri="{FF2B5EF4-FFF2-40B4-BE49-F238E27FC236}">
                <a16:creationId xmlns:a16="http://schemas.microsoft.com/office/drawing/2014/main" id="{459FF84F-86F3-CEB4-6903-EE0E0438CBFD}"/>
              </a:ext>
            </a:extLst>
          </p:cNvPr>
          <p:cNvGraphicFramePr>
            <a:graphicFrameLocks noGrp="1"/>
          </p:cNvGraphicFramePr>
          <p:nvPr>
            <p:extLst>
              <p:ext uri="{D42A27DB-BD31-4B8C-83A1-F6EECF244321}">
                <p14:modId xmlns:p14="http://schemas.microsoft.com/office/powerpoint/2010/main" val="182348316"/>
              </p:ext>
            </p:extLst>
          </p:nvPr>
        </p:nvGraphicFramePr>
        <p:xfrm>
          <a:off x="1217612" y="1783080"/>
          <a:ext cx="9753600" cy="3291840"/>
        </p:xfrm>
        <a:graphic>
          <a:graphicData uri="http://schemas.openxmlformats.org/drawingml/2006/table">
            <a:tbl>
              <a:tblPr firstRow="1" firstCol="1" bandRow="1">
                <a:tableStyleId>{3B4B98B0-60AC-42C2-AFA5-B58CD77FA1E5}</a:tableStyleId>
              </a:tblPr>
              <a:tblGrid>
                <a:gridCol w="3251200">
                  <a:extLst>
                    <a:ext uri="{9D8B030D-6E8A-4147-A177-3AD203B41FA5}">
                      <a16:colId xmlns:a16="http://schemas.microsoft.com/office/drawing/2014/main" val="1714025844"/>
                    </a:ext>
                  </a:extLst>
                </a:gridCol>
                <a:gridCol w="3251200">
                  <a:extLst>
                    <a:ext uri="{9D8B030D-6E8A-4147-A177-3AD203B41FA5}">
                      <a16:colId xmlns:a16="http://schemas.microsoft.com/office/drawing/2014/main" val="806112442"/>
                    </a:ext>
                  </a:extLst>
                </a:gridCol>
                <a:gridCol w="3251200">
                  <a:extLst>
                    <a:ext uri="{9D8B030D-6E8A-4147-A177-3AD203B41FA5}">
                      <a16:colId xmlns:a16="http://schemas.microsoft.com/office/drawing/2014/main" val="1080679576"/>
                    </a:ext>
                  </a:extLst>
                </a:gridCol>
              </a:tblGrid>
              <a:tr h="0">
                <a:tc>
                  <a:txBody>
                    <a:bodyPr/>
                    <a:lstStyle/>
                    <a:p>
                      <a:pPr marL="0" marR="0" algn="ctr">
                        <a:buNone/>
                      </a:pPr>
                      <a:r>
                        <a:rPr lang="en-US" sz="2400" kern="100">
                          <a:effectLst/>
                        </a:rPr>
                        <a:t>Category</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lgn="ctr">
                        <a:buNone/>
                      </a:pPr>
                      <a:r>
                        <a:rPr lang="en-US" sz="2400" kern="100">
                          <a:effectLst/>
                        </a:rPr>
                        <a:t>1200–1300</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lgn="ctr">
                        <a:buNone/>
                      </a:pPr>
                      <a:r>
                        <a:rPr lang="en-US" sz="2400" kern="100">
                          <a:effectLst/>
                        </a:rPr>
                        <a:t>1300–1450</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241165750"/>
                  </a:ext>
                </a:extLst>
              </a:tr>
              <a:tr h="0">
                <a:tc>
                  <a:txBody>
                    <a:bodyPr/>
                    <a:lstStyle/>
                    <a:p>
                      <a:pPr marL="0" marR="0">
                        <a:buNone/>
                      </a:pPr>
                      <a:r>
                        <a:rPr lang="en-US" sz="2400" kern="100">
                          <a:effectLst/>
                        </a:rPr>
                        <a:t>Labor System</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Serfdom and obligatory labor</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More wage labor and tenant farming</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191533946"/>
                  </a:ext>
                </a:extLst>
              </a:tr>
              <a:tr h="0">
                <a:tc>
                  <a:txBody>
                    <a:bodyPr/>
                    <a:lstStyle/>
                    <a:p>
                      <a:pPr marL="0" marR="0">
                        <a:buNone/>
                      </a:pPr>
                      <a:r>
                        <a:rPr lang="en-US" sz="2400" kern="100">
                          <a:effectLst/>
                        </a:rPr>
                        <a:t>Land Ownership</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Lords control manors</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Leasing and private tenancies grow</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663538271"/>
                  </a:ext>
                </a:extLst>
              </a:tr>
              <a:tr h="0">
                <a:tc>
                  <a:txBody>
                    <a:bodyPr/>
                    <a:lstStyle/>
                    <a:p>
                      <a:pPr marL="0" marR="0">
                        <a:buNone/>
                      </a:pPr>
                      <a:r>
                        <a:rPr lang="en-US" sz="2400" kern="100">
                          <a:effectLst/>
                        </a:rPr>
                        <a:t>Social Mobility</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Very limited</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Slight increase after Black Death</a:t>
                      </a:r>
                      <a:endParaRPr lang="en-US" sz="28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697516484"/>
                  </a:ext>
                </a:extLst>
              </a:tr>
              <a:tr h="0">
                <a:tc>
                  <a:txBody>
                    <a:bodyPr/>
                    <a:lstStyle/>
                    <a:p>
                      <a:pPr marL="0" marR="0">
                        <a:buNone/>
                      </a:pPr>
                      <a:r>
                        <a:rPr lang="en-US" sz="2400" kern="100" dirty="0">
                          <a:effectLst/>
                        </a:rPr>
                        <a:t>Economic Exchange</a:t>
                      </a:r>
                      <a:endParaRPr lang="en-US" sz="2800" kern="100" dirty="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Mostly local trade</a:t>
                      </a:r>
                      <a:endParaRPr lang="en-US" sz="28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Town markets and fairs expand</a:t>
                      </a:r>
                      <a:endParaRPr lang="en-US" sz="28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273394743"/>
                  </a:ext>
                </a:extLst>
              </a:tr>
            </a:tbl>
          </a:graphicData>
        </a:graphic>
      </p:graphicFrame>
    </p:spTree>
    <p:extLst>
      <p:ext uri="{BB962C8B-B14F-4D97-AF65-F5344CB8AC3E}">
        <p14:creationId xmlns:p14="http://schemas.microsoft.com/office/powerpoint/2010/main" val="232369338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E73C8C5C-D172-121B-1A30-22B012AFBE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FC44C9-CC41-1E55-750F-C81BC1BF2116}"/>
              </a:ext>
            </a:extLst>
          </p:cNvPr>
          <p:cNvSpPr>
            <a:spLocks noGrp="1"/>
          </p:cNvSpPr>
          <p:nvPr>
            <p:ph type="title"/>
          </p:nvPr>
        </p:nvSpPr>
        <p:spPr>
          <a:xfrm>
            <a:off x="836612" y="457200"/>
            <a:ext cx="9753600" cy="754062"/>
          </a:xfrm>
        </p:spPr>
        <p:txBody>
          <a:bodyPr>
            <a:noAutofit/>
          </a:bodyPr>
          <a:lstStyle/>
          <a:p>
            <a:r>
              <a:rPr lang="en-US" sz="3200" dirty="0">
                <a:latin typeface="Abadi" panose="020B0604020104020204" pitchFamily="34" charset="0"/>
              </a:rPr>
              <a:t>VI. Key Takeaways</a:t>
            </a:r>
          </a:p>
        </p:txBody>
      </p:sp>
      <p:sp>
        <p:nvSpPr>
          <p:cNvPr id="5" name="TextBox 4">
            <a:extLst>
              <a:ext uri="{FF2B5EF4-FFF2-40B4-BE49-F238E27FC236}">
                <a16:creationId xmlns:a16="http://schemas.microsoft.com/office/drawing/2014/main" id="{E0A85E91-8255-508D-BE9B-E3545CCEFBB1}"/>
              </a:ext>
            </a:extLst>
          </p:cNvPr>
          <p:cNvSpPr txBox="1"/>
          <p:nvPr/>
        </p:nvSpPr>
        <p:spPr>
          <a:xfrm>
            <a:off x="836612" y="1676400"/>
            <a:ext cx="10668000" cy="3108543"/>
          </a:xfrm>
          <a:prstGeom prst="rect">
            <a:avLst/>
          </a:prstGeom>
          <a:noFill/>
          <a:ln>
            <a:solidFill>
              <a:schemeClr val="bg2"/>
            </a:solidFill>
          </a:ln>
        </p:spPr>
        <p:txBody>
          <a:bodyPr wrap="square">
            <a:spAutoFit/>
          </a:bodyPr>
          <a:lstStyle/>
          <a:p>
            <a:pPr marL="285750" lvl="0" indent="-285750">
              <a:buFont typeface="Arial" panose="020B0604020202020204" pitchFamily="34" charset="0"/>
              <a:buChar char="•"/>
            </a:pPr>
            <a:r>
              <a:rPr lang="en-US" sz="2800" dirty="0"/>
              <a:t>Europe’s society depended on agriculture, shaping power, class, and religion.</a:t>
            </a:r>
          </a:p>
          <a:p>
            <a:pPr marL="285750" lvl="0" indent="-285750">
              <a:buFont typeface="Arial" panose="020B0604020202020204" pitchFamily="34" charset="0"/>
              <a:buChar char="•"/>
            </a:pPr>
            <a:r>
              <a:rPr lang="en-US" sz="2800" dirty="0"/>
              <a:t>Serfdom tied peasants to the land, reinforcing hierarchy.</a:t>
            </a:r>
          </a:p>
          <a:p>
            <a:pPr marL="285750" lvl="0" indent="-285750">
              <a:buFont typeface="Arial" panose="020B0604020202020204" pitchFamily="34" charset="0"/>
              <a:buChar char="•"/>
            </a:pPr>
            <a:r>
              <a:rPr lang="en-US" sz="2800" dirty="0"/>
              <a:t>Agricultural crises and the Black Death brought gradual social change.</a:t>
            </a:r>
          </a:p>
          <a:p>
            <a:pPr marL="285750" lvl="0" indent="-285750">
              <a:buFont typeface="Arial" panose="020B0604020202020204" pitchFamily="34" charset="0"/>
              <a:buChar char="•"/>
            </a:pPr>
            <a:r>
              <a:rPr lang="en-US" sz="2800" dirty="0"/>
              <a:t>By 1450, Europe began moving toward </a:t>
            </a:r>
            <a:r>
              <a:rPr lang="en-US" sz="2800" b="1" dirty="0"/>
              <a:t>freer labor</a:t>
            </a:r>
            <a:r>
              <a:rPr lang="en-US" sz="2800" dirty="0"/>
              <a:t> and early market economies.</a:t>
            </a:r>
          </a:p>
        </p:txBody>
      </p:sp>
    </p:spTree>
    <p:extLst>
      <p:ext uri="{BB962C8B-B14F-4D97-AF65-F5344CB8AC3E}">
        <p14:creationId xmlns:p14="http://schemas.microsoft.com/office/powerpoint/2010/main" val="220644038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5FF-B086-3FB3-E620-5BD2B200E193}"/>
              </a:ext>
            </a:extLst>
          </p:cNvPr>
          <p:cNvSpPr>
            <a:spLocks noGrp="1"/>
          </p:cNvSpPr>
          <p:nvPr>
            <p:ph type="title"/>
          </p:nvPr>
        </p:nvSpPr>
        <p:spPr>
          <a:xfrm>
            <a:off x="1217612" y="1219200"/>
            <a:ext cx="9753600" cy="2362199"/>
          </a:xfrm>
        </p:spPr>
        <p:txBody>
          <a:bodyPr>
            <a:normAutofit/>
          </a:bodyPr>
          <a:lstStyle/>
          <a:p>
            <a:r>
              <a:rPr lang="en-US" sz="88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3666456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7614" y="274638"/>
            <a:ext cx="9753600" cy="868362"/>
          </a:xfrm>
        </p:spPr>
        <p:txBody>
          <a:bodyPr/>
          <a:lstStyle/>
          <a:p>
            <a:r>
              <a:rPr lang="en-US" dirty="0">
                <a:latin typeface="Abadi" panose="020B0604020104020204" pitchFamily="34" charset="0"/>
              </a:rPr>
              <a:t>Learning Objectives</a:t>
            </a:r>
          </a:p>
        </p:txBody>
      </p:sp>
      <p:sp>
        <p:nvSpPr>
          <p:cNvPr id="2" name="Content Placeholder 1"/>
          <p:cNvSpPr>
            <a:spLocks noGrp="1"/>
          </p:cNvSpPr>
          <p:nvPr>
            <p:ph idx="1"/>
          </p:nvPr>
        </p:nvSpPr>
        <p:spPr>
          <a:xfrm>
            <a:off x="684212" y="1295400"/>
            <a:ext cx="10820400" cy="5029200"/>
          </a:xfrm>
        </p:spPr>
        <p:txBody>
          <a:bodyPr>
            <a:normAutofit lnSpcReduction="10000"/>
          </a:bodyPr>
          <a:lstStyle/>
          <a:p>
            <a:pPr marL="560070" indent="-514350">
              <a:buFont typeface="+mj-lt"/>
              <a:buAutoNum type="arabicPeriod"/>
            </a:pPr>
            <a:r>
              <a:rPr lang="en-US" sz="3500" dirty="0">
                <a:latin typeface="Abadi" panose="020B0604020104020204" pitchFamily="34" charset="0"/>
              </a:rPr>
              <a:t>Describe how agricultural production shaped social hierarchy in Europe from 1200–1450.</a:t>
            </a:r>
          </a:p>
          <a:p>
            <a:pPr marL="560070" indent="-514350">
              <a:buFont typeface="+mj-lt"/>
              <a:buAutoNum type="arabicPeriod"/>
            </a:pPr>
            <a:r>
              <a:rPr lang="en-US" sz="3500" dirty="0">
                <a:latin typeface="Abadi" panose="020B0604020104020204" pitchFamily="34" charset="0"/>
              </a:rPr>
              <a:t>Explain how systems of coerced and free labor structured European society.</a:t>
            </a:r>
          </a:p>
          <a:p>
            <a:pPr marL="560070" indent="-514350">
              <a:buFont typeface="+mj-lt"/>
              <a:buAutoNum type="arabicPeriod"/>
            </a:pPr>
            <a:r>
              <a:rPr lang="en-US" sz="3500" dirty="0">
                <a:latin typeface="Abadi" panose="020B0604020104020204" pitchFamily="34" charset="0"/>
              </a:rPr>
              <a:t>Analyze how demographic and economic changes challenged the feudal order.</a:t>
            </a:r>
          </a:p>
          <a:p>
            <a:pPr marL="45720" indent="0">
              <a:buNone/>
            </a:pPr>
            <a:r>
              <a:rPr lang="en-US" sz="3200" b="1" dirty="0">
                <a:latin typeface="Abadi" panose="020B0604020104020204" pitchFamily="34" charset="0"/>
              </a:rPr>
              <a:t>Key Concept (KC-3.3.III.C)</a:t>
            </a:r>
          </a:p>
          <a:p>
            <a:pPr marL="45720" indent="0">
              <a:buNone/>
            </a:pPr>
            <a:r>
              <a:rPr lang="en-US" sz="3200" dirty="0">
                <a:latin typeface="Abadi" panose="020B0604020104020204" pitchFamily="34" charset="0"/>
              </a:rPr>
              <a:t>Europe was largely an agricultural society dependent on free and coerced labor, including serfdom.</a:t>
            </a:r>
          </a:p>
        </p:txBody>
      </p:sp>
    </p:spTree>
    <p:extLst>
      <p:ext uri="{BB962C8B-B14F-4D97-AF65-F5344CB8AC3E}">
        <p14:creationId xmlns:p14="http://schemas.microsoft.com/office/powerpoint/2010/main" val="8469530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E4617C0-71F3-877E-0A5D-9CA5FDCE07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5E643F-8DE8-B661-C40F-3852032B314D}"/>
              </a:ext>
            </a:extLst>
          </p:cNvPr>
          <p:cNvSpPr>
            <a:spLocks noGrp="1"/>
          </p:cNvSpPr>
          <p:nvPr>
            <p:ph type="title"/>
          </p:nvPr>
        </p:nvSpPr>
        <p:spPr>
          <a:xfrm>
            <a:off x="1217614" y="274638"/>
            <a:ext cx="9753600" cy="792162"/>
          </a:xfrm>
        </p:spPr>
        <p:txBody>
          <a:bodyPr/>
          <a:lstStyle/>
          <a:p>
            <a:r>
              <a:rPr lang="en-US" dirty="0">
                <a:latin typeface="Abadi" panose="020B0604020104020204" pitchFamily="34" charset="0"/>
              </a:rPr>
              <a:t>Overview</a:t>
            </a:r>
          </a:p>
        </p:txBody>
      </p:sp>
      <p:sp>
        <p:nvSpPr>
          <p:cNvPr id="4" name="Content Placeholder 1">
            <a:extLst>
              <a:ext uri="{FF2B5EF4-FFF2-40B4-BE49-F238E27FC236}">
                <a16:creationId xmlns:a16="http://schemas.microsoft.com/office/drawing/2014/main" id="{194B6C83-9788-FAD3-800D-15C8B5FC7D9C}"/>
              </a:ext>
            </a:extLst>
          </p:cNvPr>
          <p:cNvSpPr txBox="1">
            <a:spLocks/>
          </p:cNvSpPr>
          <p:nvPr/>
        </p:nvSpPr>
        <p:spPr>
          <a:xfrm>
            <a:off x="608012" y="1066800"/>
            <a:ext cx="11049000" cy="5516562"/>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indent="0">
              <a:buNone/>
            </a:pPr>
            <a:r>
              <a:rPr lang="en-US" sz="3600" dirty="0">
                <a:latin typeface="Abadi" panose="020B0604020104020204" pitchFamily="34" charset="0"/>
              </a:rPr>
              <a:t>Between 1200 and 1450, Europe remained a rural, farming society. Agriculture shaped nearly every part of life—from how people worked and worshiped to how governments and economies functioned.</a:t>
            </a:r>
          </a:p>
          <a:p>
            <a:pPr marL="45720" indent="0">
              <a:buNone/>
            </a:pPr>
            <a:r>
              <a:rPr lang="en-US" sz="3600" dirty="0">
                <a:latin typeface="Abadi" panose="020B0604020104020204" pitchFamily="34" charset="0"/>
              </a:rPr>
              <a:t>The manorial system (a network of self-sufficient estates) defined the economy. Peasants and serfs worked the land for their lords, while nobles gained wealth and power through land ownership. This agricultural foundation created a rigid social hierarchy that lasted for centuries.</a:t>
            </a:r>
          </a:p>
          <a:p>
            <a:pPr marL="45720" indent="0">
              <a:buNone/>
            </a:pPr>
            <a:r>
              <a:rPr lang="en-US" sz="3600" dirty="0">
                <a:latin typeface="Abadi" panose="020B0604020104020204" pitchFamily="34" charset="0"/>
              </a:rPr>
              <a:t>Over time, crises such as the Black Death and the growth of towns weakened the manorial system, leading to early changes in Europe’s economy and labor systems.</a:t>
            </a:r>
          </a:p>
        </p:txBody>
      </p:sp>
    </p:spTree>
    <p:extLst>
      <p:ext uri="{BB962C8B-B14F-4D97-AF65-F5344CB8AC3E}">
        <p14:creationId xmlns:p14="http://schemas.microsoft.com/office/powerpoint/2010/main" val="3763325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E1A25DE-F072-CC4E-E52E-85F1AC00D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C28B71-5C0F-BCC3-7A13-ED1B600F89F8}"/>
              </a:ext>
            </a:extLst>
          </p:cNvPr>
          <p:cNvSpPr>
            <a:spLocks noGrp="1"/>
          </p:cNvSpPr>
          <p:nvPr>
            <p:ph type="title"/>
          </p:nvPr>
        </p:nvSpPr>
        <p:spPr>
          <a:xfrm>
            <a:off x="684212" y="200891"/>
            <a:ext cx="9753600" cy="715962"/>
          </a:xfrm>
        </p:spPr>
        <p:txBody>
          <a:bodyPr>
            <a:noAutofit/>
          </a:bodyPr>
          <a:lstStyle/>
          <a:p>
            <a:r>
              <a:rPr lang="en-US" sz="2800" dirty="0">
                <a:latin typeface="Abadi" panose="020B0604020104020204" pitchFamily="34" charset="0"/>
              </a:rPr>
              <a:t>Keywords and Phrases</a:t>
            </a:r>
          </a:p>
        </p:txBody>
      </p:sp>
      <p:graphicFrame>
        <p:nvGraphicFramePr>
          <p:cNvPr id="2" name="Table 1">
            <a:extLst>
              <a:ext uri="{FF2B5EF4-FFF2-40B4-BE49-F238E27FC236}">
                <a16:creationId xmlns:a16="http://schemas.microsoft.com/office/drawing/2014/main" id="{C12FB3BB-69DD-06BE-5E1A-983E3FF71CD1}"/>
              </a:ext>
            </a:extLst>
          </p:cNvPr>
          <p:cNvGraphicFramePr>
            <a:graphicFrameLocks noGrp="1"/>
          </p:cNvGraphicFramePr>
          <p:nvPr>
            <p:extLst>
              <p:ext uri="{D42A27DB-BD31-4B8C-83A1-F6EECF244321}">
                <p14:modId xmlns:p14="http://schemas.microsoft.com/office/powerpoint/2010/main" val="2264550017"/>
              </p:ext>
            </p:extLst>
          </p:nvPr>
        </p:nvGraphicFramePr>
        <p:xfrm>
          <a:off x="1217612" y="1417320"/>
          <a:ext cx="9753600" cy="4023360"/>
        </p:xfrm>
        <a:graphic>
          <a:graphicData uri="http://schemas.openxmlformats.org/drawingml/2006/table">
            <a:tbl>
              <a:tblPr firstRow="1" firstCol="1" bandRow="1">
                <a:tableStyleId>{3B4B98B0-60AC-42C2-AFA5-B58CD77FA1E5}</a:tableStyleId>
              </a:tblPr>
              <a:tblGrid>
                <a:gridCol w="3352800">
                  <a:extLst>
                    <a:ext uri="{9D8B030D-6E8A-4147-A177-3AD203B41FA5}">
                      <a16:colId xmlns:a16="http://schemas.microsoft.com/office/drawing/2014/main" val="672780262"/>
                    </a:ext>
                  </a:extLst>
                </a:gridCol>
                <a:gridCol w="6400800">
                  <a:extLst>
                    <a:ext uri="{9D8B030D-6E8A-4147-A177-3AD203B41FA5}">
                      <a16:colId xmlns:a16="http://schemas.microsoft.com/office/drawing/2014/main" val="1665156639"/>
                    </a:ext>
                  </a:extLst>
                </a:gridCol>
              </a:tblGrid>
              <a:tr h="0">
                <a:tc>
                  <a:txBody>
                    <a:bodyPr/>
                    <a:lstStyle/>
                    <a:p>
                      <a:pPr marL="0" marR="0" algn="ctr">
                        <a:buNone/>
                      </a:pPr>
                      <a:r>
                        <a:rPr lang="en-US" sz="2400" kern="100">
                          <a:effectLst/>
                        </a:rPr>
                        <a:t>Term</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lgn="ctr">
                        <a:buNone/>
                      </a:pPr>
                      <a:r>
                        <a:rPr lang="en-US" sz="2400" kern="100">
                          <a:effectLst/>
                        </a:rPr>
                        <a:t>Definition</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2797506274"/>
                  </a:ext>
                </a:extLst>
              </a:tr>
              <a:tr h="0">
                <a:tc>
                  <a:txBody>
                    <a:bodyPr/>
                    <a:lstStyle/>
                    <a:p>
                      <a:pPr marL="0" marR="0">
                        <a:buNone/>
                      </a:pPr>
                      <a:r>
                        <a:rPr lang="en-US" sz="2400" kern="100">
                          <a:effectLst/>
                        </a:rPr>
                        <a:t>Demesne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The part of a manor farmed for the lord’s own use by serfs.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4051073546"/>
                  </a:ext>
                </a:extLst>
              </a:tr>
              <a:tr h="0">
                <a:tc>
                  <a:txBody>
                    <a:bodyPr/>
                    <a:lstStyle/>
                    <a:p>
                      <a:pPr marL="0" marR="0">
                        <a:buNone/>
                      </a:pPr>
                      <a:r>
                        <a:rPr lang="en-US" sz="2400" kern="100">
                          <a:effectLst/>
                        </a:rPr>
                        <a:t>Tithe</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A payment (usually one-tenth of income or crops) to support the Church.</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196724780"/>
                  </a:ext>
                </a:extLst>
              </a:tr>
              <a:tr h="0">
                <a:tc>
                  <a:txBody>
                    <a:bodyPr/>
                    <a:lstStyle/>
                    <a:p>
                      <a:pPr marL="0" marR="0">
                        <a:buNone/>
                      </a:pPr>
                      <a:r>
                        <a:rPr lang="en-US" sz="2400" kern="100">
                          <a:effectLst/>
                        </a:rPr>
                        <a:t>Corvée Labor</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a:effectLst/>
                        </a:rPr>
                        <a:t>Unpaid work peasants owed their lord, such as repairing roads or plowing fields.</a:t>
                      </a:r>
                      <a:endParaRPr lang="en-US" sz="2400" kern="10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237325117"/>
                  </a:ext>
                </a:extLst>
              </a:tr>
              <a:tr h="0">
                <a:tc>
                  <a:txBody>
                    <a:bodyPr/>
                    <a:lstStyle/>
                    <a:p>
                      <a:pPr marL="0" marR="0">
                        <a:buNone/>
                      </a:pPr>
                      <a:r>
                        <a:rPr lang="en-US" sz="2400" kern="100">
                          <a:effectLst/>
                        </a:rPr>
                        <a:t>Tenant Farmer</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A peasant who paid rent for land instead of owing labor.</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891362377"/>
                  </a:ext>
                </a:extLst>
              </a:tr>
              <a:tr h="0">
                <a:tc>
                  <a:txBody>
                    <a:bodyPr/>
                    <a:lstStyle/>
                    <a:p>
                      <a:pPr marL="0" marR="0">
                        <a:buNone/>
                      </a:pPr>
                      <a:r>
                        <a:rPr lang="en-US" sz="2400" kern="100">
                          <a:effectLst/>
                        </a:rPr>
                        <a:t>Open-Field System</a:t>
                      </a:r>
                      <a:endParaRPr lang="en-US" sz="2400" kern="100">
                        <a:effectLst/>
                        <a:latin typeface="Arial" panose="020B0604020202020204" pitchFamily="34" charset="0"/>
                        <a:ea typeface="Aptos" panose="020B0004020202020204" pitchFamily="34" charset="0"/>
                      </a:endParaRPr>
                    </a:p>
                  </a:txBody>
                  <a:tcPr marL="68580" marR="68580" marT="0" marB="0"/>
                </a:tc>
                <a:tc>
                  <a:txBody>
                    <a:bodyPr/>
                    <a:lstStyle/>
                    <a:p>
                      <a:pPr marL="0" marR="0">
                        <a:buNone/>
                      </a:pPr>
                      <a:r>
                        <a:rPr lang="en-US" sz="2400" kern="100" dirty="0">
                          <a:effectLst/>
                        </a:rPr>
                        <a:t>Shared village farmland divided into strips worked cooperatively.</a:t>
                      </a:r>
                      <a:endParaRPr lang="en-US" sz="2400" kern="100" dirty="0">
                        <a:effectLst/>
                        <a:latin typeface="Arial" panose="020B0604020202020204" pitchFamily="34" charset="0"/>
                        <a:ea typeface="Aptos" panose="020B0004020202020204" pitchFamily="34" charset="0"/>
                      </a:endParaRPr>
                    </a:p>
                  </a:txBody>
                  <a:tcPr marL="68580" marR="68580" marT="0" marB="0"/>
                </a:tc>
                <a:extLst>
                  <a:ext uri="{0D108BD9-81ED-4DB2-BD59-A6C34878D82A}">
                    <a16:rowId xmlns:a16="http://schemas.microsoft.com/office/drawing/2014/main" val="1864106840"/>
                  </a:ext>
                </a:extLst>
              </a:tr>
            </a:tbl>
          </a:graphicData>
        </a:graphic>
      </p:graphicFrame>
    </p:spTree>
    <p:extLst>
      <p:ext uri="{BB962C8B-B14F-4D97-AF65-F5344CB8AC3E}">
        <p14:creationId xmlns:p14="http://schemas.microsoft.com/office/powerpoint/2010/main" val="1009097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dieval Farming">
            <a:extLst>
              <a:ext uri="{FF2B5EF4-FFF2-40B4-BE49-F238E27FC236}">
                <a16:creationId xmlns:a16="http://schemas.microsoft.com/office/drawing/2014/main" id="{7FB44579-7EAE-3665-7863-D62568D78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12" y="238379"/>
            <a:ext cx="7391400" cy="638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2812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832606DC-94A4-D3B2-E8DA-D932986601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899783-2435-20E4-E6FB-E05F2CAE832C}"/>
              </a:ext>
            </a:extLst>
          </p:cNvPr>
          <p:cNvSpPr>
            <a:spLocks noGrp="1"/>
          </p:cNvSpPr>
          <p:nvPr>
            <p:ph type="title"/>
          </p:nvPr>
        </p:nvSpPr>
        <p:spPr>
          <a:xfrm>
            <a:off x="1217611" y="617538"/>
            <a:ext cx="9753600" cy="1020762"/>
          </a:xfrm>
        </p:spPr>
        <p:txBody>
          <a:bodyPr>
            <a:noAutofit/>
          </a:bodyPr>
          <a:lstStyle/>
          <a:p>
            <a:r>
              <a:rPr lang="en-US" sz="3200" dirty="0">
                <a:latin typeface="Abadi" panose="020B0604020104020204" pitchFamily="34" charset="0"/>
              </a:rPr>
              <a:t>I. Background Reading – The Agricultural World of Medieval Europe</a:t>
            </a:r>
          </a:p>
        </p:txBody>
      </p:sp>
      <p:sp>
        <p:nvSpPr>
          <p:cNvPr id="2" name="Content Placeholder 1">
            <a:extLst>
              <a:ext uri="{FF2B5EF4-FFF2-40B4-BE49-F238E27FC236}">
                <a16:creationId xmlns:a16="http://schemas.microsoft.com/office/drawing/2014/main" id="{D2F6B93E-6AAC-3FF8-0137-2E1C5FFAA78E}"/>
              </a:ext>
            </a:extLst>
          </p:cNvPr>
          <p:cNvSpPr>
            <a:spLocks noGrp="1"/>
          </p:cNvSpPr>
          <p:nvPr>
            <p:ph idx="1"/>
          </p:nvPr>
        </p:nvSpPr>
        <p:spPr>
          <a:xfrm>
            <a:off x="684212" y="1905000"/>
            <a:ext cx="10820400" cy="4572000"/>
          </a:xfrm>
        </p:spPr>
        <p:txBody>
          <a:bodyPr>
            <a:normAutofit fontScale="92500" lnSpcReduction="20000"/>
          </a:bodyPr>
          <a:lstStyle/>
          <a:p>
            <a:pPr marL="45720" lvl="0" indent="0">
              <a:buNone/>
            </a:pPr>
            <a:r>
              <a:rPr lang="en-US" sz="2800" dirty="0"/>
              <a:t>Medieval Europe’s economy and daily life were built around farming. Manors were estates owned by lords and worked by peasants or serfs. Each manor had farmland, a church, a village, and common pastures.</a:t>
            </a:r>
          </a:p>
          <a:p>
            <a:pPr marL="45720" lvl="0" indent="0">
              <a:buNone/>
            </a:pPr>
            <a:r>
              <a:rPr lang="en-US" sz="2800" dirty="0"/>
              <a:t>Peasants owed their lords labor, rent, and loyalty in exchange for protection. Agricultural cycles followed the Church calendar—plowing, planting, and harvesting were often linked to religious festivals.</a:t>
            </a:r>
          </a:p>
          <a:p>
            <a:pPr marL="45720" lvl="0" indent="0">
              <a:buNone/>
            </a:pPr>
            <a:r>
              <a:rPr lang="en-US" sz="2800" dirty="0"/>
              <a:t>Most land was divided under the three-field system—one for winter crops, one for spring crops, and one left fallow (unused). This method increased yields but required community cooperation. Because travel and trade were limited, each manor aimed to be self-sufficient.</a:t>
            </a:r>
          </a:p>
        </p:txBody>
      </p:sp>
    </p:spTree>
    <p:extLst>
      <p:ext uri="{BB962C8B-B14F-4D97-AF65-F5344CB8AC3E}">
        <p14:creationId xmlns:p14="http://schemas.microsoft.com/office/powerpoint/2010/main" val="38632224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C7E3-DE0D-1CEC-1909-A74F000D89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94DE7B-DEE1-446B-8C09-BA08B822E4E8}"/>
              </a:ext>
            </a:extLst>
          </p:cNvPr>
          <p:cNvSpPr>
            <a:spLocks noGrp="1"/>
          </p:cNvSpPr>
          <p:nvPr>
            <p:ph type="title"/>
          </p:nvPr>
        </p:nvSpPr>
        <p:spPr>
          <a:xfrm>
            <a:off x="1217614" y="274638"/>
            <a:ext cx="9753600" cy="1325562"/>
          </a:xfrm>
        </p:spPr>
        <p:txBody>
          <a:bodyPr anchor="b">
            <a:normAutofit/>
          </a:bodyPr>
          <a:lstStyle/>
          <a:p>
            <a:r>
              <a:rPr lang="en-US"/>
              <a:t>II. Primary Source Readings</a:t>
            </a:r>
          </a:p>
        </p:txBody>
      </p:sp>
      <p:sp>
        <p:nvSpPr>
          <p:cNvPr id="2" name="Content Placeholder 1">
            <a:extLst>
              <a:ext uri="{FF2B5EF4-FFF2-40B4-BE49-F238E27FC236}">
                <a16:creationId xmlns:a16="http://schemas.microsoft.com/office/drawing/2014/main" id="{6F588ADC-C7D3-C2E1-DF82-2EDA829A470E}"/>
              </a:ext>
            </a:extLst>
          </p:cNvPr>
          <p:cNvSpPr>
            <a:spLocks noGrp="1"/>
          </p:cNvSpPr>
          <p:nvPr>
            <p:ph sz="half" idx="1"/>
          </p:nvPr>
        </p:nvSpPr>
        <p:spPr>
          <a:xfrm>
            <a:off x="1233279" y="1828800"/>
            <a:ext cx="4708734" cy="4343400"/>
          </a:xfrm>
        </p:spPr>
        <p:txBody>
          <a:bodyPr>
            <a:normAutofit/>
          </a:bodyPr>
          <a:lstStyle/>
          <a:p>
            <a:pPr marL="45720" lvl="0" indent="0">
              <a:buNone/>
            </a:pPr>
            <a:r>
              <a:rPr lang="en-US"/>
              <a:t>These authentic sources describe life and labor in medieval Europe. Both are provided by the Internet Medieval Sourcebook (Fordham University)—a verified historical archive students can access freely.</a:t>
            </a:r>
          </a:p>
          <a:p>
            <a:pPr marL="45720" lvl="0" indent="0">
              <a:buNone/>
            </a:pPr>
            <a:endParaRPr lang="en-US"/>
          </a:p>
          <a:p>
            <a:pPr marL="45720" lvl="0" indent="0">
              <a:buNone/>
            </a:pPr>
            <a:endParaRPr lang="en-US"/>
          </a:p>
        </p:txBody>
      </p:sp>
      <p:pic>
        <p:nvPicPr>
          <p:cNvPr id="5122" name="Picture 2" descr="Social Classes in the Middle Ages | System, Hierarchy &amp; Structure - Lesson  | Study.com">
            <a:extLst>
              <a:ext uri="{FF2B5EF4-FFF2-40B4-BE49-F238E27FC236}">
                <a16:creationId xmlns:a16="http://schemas.microsoft.com/office/drawing/2014/main" id="{C43C4989-88D1-254F-3E8A-72AF24D56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15" r="18242"/>
          <a:stretch>
            <a:fillRect/>
          </a:stretch>
        </p:blipFill>
        <p:spPr bwMode="auto">
          <a:xfrm>
            <a:off x="6262479" y="1828800"/>
            <a:ext cx="4708734" cy="4343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5229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6E4A1EAE-8363-8570-4D12-1BEE7750D2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07197C-4A79-2355-87D3-44EB2F539375}"/>
              </a:ext>
            </a:extLst>
          </p:cNvPr>
          <p:cNvSpPr>
            <a:spLocks noGrp="1"/>
          </p:cNvSpPr>
          <p:nvPr>
            <p:ph type="title"/>
          </p:nvPr>
        </p:nvSpPr>
        <p:spPr>
          <a:xfrm>
            <a:off x="379412" y="609600"/>
            <a:ext cx="9753600" cy="762000"/>
          </a:xfrm>
        </p:spPr>
        <p:txBody>
          <a:bodyPr>
            <a:noAutofit/>
          </a:bodyPr>
          <a:lstStyle/>
          <a:p>
            <a:r>
              <a:rPr lang="en-US" sz="3200" dirty="0">
                <a:latin typeface="Abadi" panose="020B0604020104020204" pitchFamily="34" charset="0"/>
              </a:rPr>
              <a:t>Source 1: “Manorial Management &amp; Organization” (c. 1275)</a:t>
            </a:r>
          </a:p>
        </p:txBody>
      </p:sp>
      <p:sp>
        <p:nvSpPr>
          <p:cNvPr id="2" name="Content Placeholder 1">
            <a:extLst>
              <a:ext uri="{FF2B5EF4-FFF2-40B4-BE49-F238E27FC236}">
                <a16:creationId xmlns:a16="http://schemas.microsoft.com/office/drawing/2014/main" id="{D504EF98-770F-B059-FE16-D3A59E3EC101}"/>
              </a:ext>
            </a:extLst>
          </p:cNvPr>
          <p:cNvSpPr>
            <a:spLocks noGrp="1"/>
          </p:cNvSpPr>
          <p:nvPr>
            <p:ph idx="1"/>
          </p:nvPr>
        </p:nvSpPr>
        <p:spPr>
          <a:xfrm>
            <a:off x="912812" y="1371600"/>
            <a:ext cx="9753600" cy="1143000"/>
          </a:xfrm>
        </p:spPr>
        <p:txBody>
          <a:bodyPr>
            <a:normAutofit/>
          </a:bodyPr>
          <a:lstStyle/>
          <a:p>
            <a:pPr marL="45720" indent="0">
              <a:lnSpc>
                <a:spcPct val="110000"/>
              </a:lnSpc>
              <a:spcBef>
                <a:spcPts val="0"/>
              </a:spcBef>
              <a:buNone/>
            </a:pPr>
            <a:r>
              <a:rPr lang="da-DK" sz="2800" dirty="0">
                <a:latin typeface="Abadi" panose="020B0604020104020204" pitchFamily="34" charset="0"/>
              </a:rPr>
              <a:t>Internet Medieval Sourcebook, Fordham University</a:t>
            </a:r>
          </a:p>
          <a:p>
            <a:pPr marL="45720" indent="0">
              <a:lnSpc>
                <a:spcPct val="110000"/>
              </a:lnSpc>
              <a:spcBef>
                <a:spcPts val="0"/>
              </a:spcBef>
              <a:buNone/>
            </a:pPr>
            <a:r>
              <a:rPr lang="da-DK" sz="2800" dirty="0">
                <a:latin typeface="Abadi" panose="020B0604020104020204" pitchFamily="34" charset="0"/>
                <a:hlinkClick r:id="rId3"/>
              </a:rPr>
              <a:t>https://sourcebooks.fordham.edu/source/1275manors1.asp</a:t>
            </a:r>
            <a:r>
              <a:rPr lang="da-DK" sz="2800" dirty="0">
                <a:latin typeface="Abadi" panose="020B0604020104020204" pitchFamily="34" charset="0"/>
              </a:rPr>
              <a:t> </a:t>
            </a:r>
          </a:p>
        </p:txBody>
      </p:sp>
      <p:sp>
        <p:nvSpPr>
          <p:cNvPr id="8" name="TextBox 7">
            <a:extLst>
              <a:ext uri="{FF2B5EF4-FFF2-40B4-BE49-F238E27FC236}">
                <a16:creationId xmlns:a16="http://schemas.microsoft.com/office/drawing/2014/main" id="{F5C334AE-401D-2A61-3126-B135D0448AAC}"/>
              </a:ext>
            </a:extLst>
          </p:cNvPr>
          <p:cNvSpPr txBox="1"/>
          <p:nvPr/>
        </p:nvSpPr>
        <p:spPr>
          <a:xfrm>
            <a:off x="379412" y="2514600"/>
            <a:ext cx="11277600" cy="3785652"/>
          </a:xfrm>
          <a:prstGeom prst="rect">
            <a:avLst/>
          </a:prstGeom>
          <a:noFill/>
          <a:ln>
            <a:solidFill>
              <a:schemeClr val="bg2"/>
            </a:solidFill>
          </a:ln>
        </p:spPr>
        <p:txBody>
          <a:bodyPr wrap="square">
            <a:spAutoFit/>
          </a:bodyPr>
          <a:lstStyle/>
          <a:p>
            <a:pPr marL="0" marR="0">
              <a:buNone/>
            </a:pPr>
            <a:r>
              <a:rPr lang="en-US" sz="2400" kern="100" dirty="0">
                <a:effectLst/>
                <a:latin typeface="Arial" panose="020B0604020202020204" pitchFamily="34" charset="0"/>
                <a:ea typeface="Aptos" panose="020B0004020202020204" pitchFamily="34" charset="0"/>
              </a:rPr>
              <a:t>The steward of lands ought to be prudent and faithful and profitable, and he ought to know the law of the realm, to protect his lord’s business and to instruct and give assurance to the bailiffs who are beneath him in their difficulties. He ought two or three times a year to make his rounds and visit the manors of his stewardship, and then he ought to inquire about the rents, services, and customs, hidden or withdrawn, and about franchises of courts, lands, woods, meadows, pastures, waters, mills, and other things which belong to the manor and are done away with without warrant, by whom, and how: and if he be able let him amend these things in the right way without doing wrong to any, and if he be not, let him show it to his lord, that he may deal with it if he wish to maintain his right.</a:t>
            </a:r>
          </a:p>
        </p:txBody>
      </p:sp>
    </p:spTree>
    <p:extLst>
      <p:ext uri="{BB962C8B-B14F-4D97-AF65-F5344CB8AC3E}">
        <p14:creationId xmlns:p14="http://schemas.microsoft.com/office/powerpoint/2010/main" val="570149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75B2-C67F-67CC-08A1-32321C7645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1A65FE-3ED9-2B39-5A36-CDC52780AE42}"/>
              </a:ext>
            </a:extLst>
          </p:cNvPr>
          <p:cNvSpPr>
            <a:spLocks noGrp="1"/>
          </p:cNvSpPr>
          <p:nvPr>
            <p:ph type="title"/>
          </p:nvPr>
        </p:nvSpPr>
        <p:spPr>
          <a:xfrm>
            <a:off x="1217614" y="274638"/>
            <a:ext cx="9753600" cy="1325562"/>
          </a:xfrm>
        </p:spPr>
        <p:txBody>
          <a:bodyPr vert="horz" lIns="91440" tIns="45720" rIns="91440" bIns="45720" rtlCol="0" anchor="b">
            <a:normAutofit/>
          </a:bodyPr>
          <a:lstStyle/>
          <a:p>
            <a:r>
              <a:rPr lang="en-US"/>
              <a:t>Source 1: “Manorial Management &amp; Organization” (c. 1275)</a:t>
            </a:r>
          </a:p>
        </p:txBody>
      </p:sp>
      <p:pic>
        <p:nvPicPr>
          <p:cNvPr id="6148" name="Picture 4" descr="The Benefits and Drawbacks of Feudalism in Medieval Europe –  teachnthrive.com">
            <a:extLst>
              <a:ext uri="{FF2B5EF4-FFF2-40B4-BE49-F238E27FC236}">
                <a16:creationId xmlns:a16="http://schemas.microsoft.com/office/drawing/2014/main" id="{7582648B-990B-1F36-A62C-0828986B6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63" r="18401"/>
          <a:stretch>
            <a:fillRect/>
          </a:stretch>
        </p:blipFill>
        <p:spPr bwMode="auto">
          <a:xfrm>
            <a:off x="1233279" y="1828800"/>
            <a:ext cx="4708734" cy="4343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801126-B745-1E62-C8BA-3AE45DFB0D64}"/>
              </a:ext>
            </a:extLst>
          </p:cNvPr>
          <p:cNvSpPr txBox="1"/>
          <p:nvPr/>
        </p:nvSpPr>
        <p:spPr>
          <a:xfrm>
            <a:off x="6262479" y="1828800"/>
            <a:ext cx="4708734" cy="4343400"/>
          </a:xfrm>
          <a:prstGeom prst="rect">
            <a:avLst/>
          </a:prstGeom>
        </p:spPr>
        <p:txBody>
          <a:bodyPr vert="horz" lIns="91440" tIns="45720" rIns="91440" bIns="45720" rtlCol="0">
            <a:normAutofit lnSpcReduction="10000"/>
          </a:bodyPr>
          <a:lstStyle/>
          <a:p>
            <a:pPr marL="45720" marR="0">
              <a:lnSpc>
                <a:spcPct val="90000"/>
              </a:lnSpc>
              <a:spcBef>
                <a:spcPts val="1800"/>
              </a:spcBef>
              <a:buClr>
                <a:schemeClr val="accent1">
                  <a:lumMod val="50000"/>
                </a:schemeClr>
              </a:buClr>
              <a:buSzPct val="80000"/>
            </a:pPr>
            <a:r>
              <a:rPr lang="en-US" sz="2400" dirty="0">
                <a:effectLst/>
              </a:rPr>
              <a:t>The steward ought, at his first coming to the manors, to cause all the demesne lands of each to be measured by true men, and he ought to know by the perch of the country how many acres there are in each field, and thereby can know how much wheat, rye, barley, oats, peas, beans, and dredge one ought by right to sow in each acre.</a:t>
            </a:r>
          </a:p>
        </p:txBody>
      </p:sp>
    </p:spTree>
    <p:extLst>
      <p:ext uri="{BB962C8B-B14F-4D97-AF65-F5344CB8AC3E}">
        <p14:creationId xmlns:p14="http://schemas.microsoft.com/office/powerpoint/2010/main" val="3364464331"/>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rld country repor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522</TotalTime>
  <Words>1288</Words>
  <Application>Microsoft Office PowerPoint</Application>
  <PresentationFormat>Custom</PresentationFormat>
  <Paragraphs>118</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Abadi</vt:lpstr>
      <vt:lpstr>Arial</vt:lpstr>
      <vt:lpstr>Century Gothic</vt:lpstr>
      <vt:lpstr>World country report presentation</vt:lpstr>
      <vt:lpstr>1.6 Part 3: Agriculture and Social Organization in Medieval Europe (c. 1200–1450)</vt:lpstr>
      <vt:lpstr>Learning Objectives</vt:lpstr>
      <vt:lpstr>Overview</vt:lpstr>
      <vt:lpstr>Keywords and Phrases</vt:lpstr>
      <vt:lpstr>PowerPoint Presentation</vt:lpstr>
      <vt:lpstr>I. Background Reading – The Agricultural World of Medieval Europe</vt:lpstr>
      <vt:lpstr>II. Primary Source Readings</vt:lpstr>
      <vt:lpstr>Source 1: “Manorial Management &amp; Organization” (c. 1275)</vt:lpstr>
      <vt:lpstr>Source 1: “Manorial Management &amp; Organization” (c. 1275)</vt:lpstr>
      <vt:lpstr>Source 2: “Peasant Life – Village and Manor”</vt:lpstr>
      <vt:lpstr>Student Source Analysis</vt:lpstr>
      <vt:lpstr>III. Labor Systems and Social Hierarchy</vt:lpstr>
      <vt:lpstr>IV. Change Over Time: 1300–1450</vt:lpstr>
      <vt:lpstr>V. Reflection Chart</vt:lpstr>
      <vt:lpstr>VI. Key 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Robert Sawyer</dc:creator>
  <cp:lastModifiedBy>Dr. Robert Sawyer</cp:lastModifiedBy>
  <cp:revision>12</cp:revision>
  <dcterms:created xsi:type="dcterms:W3CDTF">2025-09-29T06:54:32Z</dcterms:created>
  <dcterms:modified xsi:type="dcterms:W3CDTF">2025-11-11T06:58:05Z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