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handoutMasterIdLst>
    <p:handoutMasterId r:id="rId33"/>
  </p:handoutMasterIdLst>
  <p:sldIdLst>
    <p:sldId id="269" r:id="rId2"/>
    <p:sldId id="270" r:id="rId3"/>
    <p:sldId id="300" r:id="rId4"/>
    <p:sldId id="471" r:id="rId5"/>
    <p:sldId id="275" r:id="rId6"/>
    <p:sldId id="276" r:id="rId7"/>
    <p:sldId id="359" r:id="rId8"/>
    <p:sldId id="418" r:id="rId9"/>
    <p:sldId id="448" r:id="rId10"/>
    <p:sldId id="485" r:id="rId11"/>
    <p:sldId id="322" r:id="rId12"/>
    <p:sldId id="493" r:id="rId13"/>
    <p:sldId id="473" r:id="rId14"/>
    <p:sldId id="494" r:id="rId15"/>
    <p:sldId id="474" r:id="rId16"/>
    <p:sldId id="495" r:id="rId17"/>
    <p:sldId id="477" r:id="rId18"/>
    <p:sldId id="496" r:id="rId19"/>
    <p:sldId id="478" r:id="rId20"/>
    <p:sldId id="497" r:id="rId21"/>
    <p:sldId id="479" r:id="rId22"/>
    <p:sldId id="498" r:id="rId23"/>
    <p:sldId id="480" r:id="rId24"/>
    <p:sldId id="499" r:id="rId25"/>
    <p:sldId id="396" r:id="rId26"/>
    <p:sldId id="414" r:id="rId27"/>
    <p:sldId id="460" r:id="rId28"/>
    <p:sldId id="350" r:id="rId29"/>
    <p:sldId id="342" r:id="rId30"/>
    <p:sldId id="299"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71" d="100"/>
          <a:sy n="71" d="100"/>
        </p:scale>
        <p:origin x="1140" y="259"/>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37EB2370-4AF7-4CD8-BC2A-0B319B74B5DC}">
      <dgm:prSet custT="1"/>
      <dgm:spPr/>
      <dgm:t>
        <a:bodyPr/>
        <a:lstStyle/>
        <a:p>
          <a:r>
            <a:rPr lang="en-US" sz="2800" b="1" dirty="0"/>
            <a:t>Go on the platform and complete the MCQ question set, then do the DBQ Practice Assignment.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the MCQ question set, then do the DBQ Practice Assignment.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4/12/2026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4/12/2026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8CBC4-DDA3-35E2-897E-2DA76587F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1CF761-4674-2F47-02D6-D477D5656EE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E14784-9C77-45F5-20AB-56E53948480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68D7154-83EC-9186-145D-692F04B2AA46}"/>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437541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4F590-7888-D5FE-B5DA-4B817DCBF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7BF76-7FA4-AD8B-3DDD-130A94DF53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A806D1-0009-6386-7059-6FE057B9447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83BAA9-D453-7A85-FF24-96E000FB8A55}"/>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704425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D7035-4A76-04A6-BED6-BA7899CC5A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A113A-A319-F9E6-A12F-0C3C8A89C39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D3A874-6F79-435C-1224-2B078925E93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0644757-7F65-A4D1-7295-15DDC608B56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862393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C8A45-17CA-B189-30C7-A9CC9640A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4864C-116E-9289-0F72-9E51906E93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F5EB73-68F4-774F-C94E-961301C8F55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8D9CE0-D1C2-4754-61AB-7EC6B481EBB4}"/>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160762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3FD51-3F96-60E4-9E88-EDA24F0E4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BBFC9-150B-10D3-AC35-8C6F02AB42E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A6978CD-D0BE-D03B-54E5-305B2EEF156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FAB37F6-BA28-E65B-6EBA-4C6F873850EC}"/>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288344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8720F-D91A-132C-46F2-B1F07466A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D06FE-1202-1CE0-E111-54478CB981B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E825D3-9B0D-B075-9898-875992E8ED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AB663CA-7B8D-197B-9F36-3909C23ACA62}"/>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536086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CDC7B-A7CA-5EEF-B527-ED65509987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A61A83-084C-0A88-16B9-0E5727829FC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847A83A-F432-93A1-0CEF-194A7933CDD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9556391-61A9-B32C-9B9C-A6F98DAC96F7}"/>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41897767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6020-952A-5B17-2AC7-CCB3C3D69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A5011-7E85-67BE-5523-B118BE4200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BDC8BC-EFC7-3C3E-A82D-33B1C8D7850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F5E8A37-72FC-9965-9B04-102FB0A4A599}"/>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970793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F3DCA-FBB7-240C-A535-EF42E01607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4994E9-4780-8D23-3750-64144F35D15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63E9A11-D297-29CD-A7FA-069D135F868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3B5B7A0-8B86-32C5-4F15-7F7AD17F9271}"/>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722027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EAD7A-FFFB-1E75-F46F-7071B69FF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669BE-5D74-03F2-8C7A-377C5F2E03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FABF260-AD4B-EA87-3E7C-F092DE7779F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0D546F7-2719-19FB-A254-E7240A408E07}"/>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823721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26059-33CD-ED45-C683-1E65593A3F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F22E4C-409A-F7F4-0FA4-86C13079006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B8E7CDC-538D-2364-9D3B-7A322B02608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2E4F6CE-B8E0-76BC-2042-2BC0FB4DA52A}"/>
              </a:ext>
            </a:extLst>
          </p:cNvPr>
          <p:cNvSpPr>
            <a:spLocks noGrp="1"/>
          </p:cNvSpPr>
          <p:nvPr>
            <p:ph type="sldNum" sz="quarter" idx="10"/>
          </p:nvPr>
        </p:nvSpPr>
        <p:spPr/>
        <p:txBody>
          <a:bodyPr/>
          <a:lstStyle/>
          <a:p>
            <a:fld id="{69C971FF-EF28-4195-A575-329446EFAA55}" type="slidenum">
              <a:rPr lang="en-US" smtClean="0"/>
              <a:t>22</a:t>
            </a:fld>
            <a:endParaRPr lang="en-US"/>
          </a:p>
        </p:txBody>
      </p:sp>
    </p:spTree>
    <p:extLst>
      <p:ext uri="{BB962C8B-B14F-4D97-AF65-F5344CB8AC3E}">
        <p14:creationId xmlns:p14="http://schemas.microsoft.com/office/powerpoint/2010/main" val="11863800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A498A-B4EE-D48C-5653-407EE5A1A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6DE34-B926-0D77-3A71-B6B58F7BD4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F38532-741A-C95E-711A-02FD2BAA6FE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ABA9840-5918-8879-1FB2-7F09C0BAE923}"/>
              </a:ext>
            </a:extLst>
          </p:cNvPr>
          <p:cNvSpPr>
            <a:spLocks noGrp="1"/>
          </p:cNvSpPr>
          <p:nvPr>
            <p:ph type="sldNum" sz="quarter" idx="10"/>
          </p:nvPr>
        </p:nvSpPr>
        <p:spPr/>
        <p:txBody>
          <a:bodyPr/>
          <a:lstStyle/>
          <a:p>
            <a:fld id="{69C971FF-EF28-4195-A575-329446EFAA55}" type="slidenum">
              <a:rPr lang="en-US" smtClean="0"/>
              <a:t>23</a:t>
            </a:fld>
            <a:endParaRPr lang="en-US"/>
          </a:p>
        </p:txBody>
      </p:sp>
    </p:spTree>
    <p:extLst>
      <p:ext uri="{BB962C8B-B14F-4D97-AF65-F5344CB8AC3E}">
        <p14:creationId xmlns:p14="http://schemas.microsoft.com/office/powerpoint/2010/main" val="3566705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2C1B3-4659-977F-B132-194286B224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6BAA39-F298-4DB1-91A1-3E7EAD8AD8A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4E307A5-9057-94B4-6F8A-D5F9D9D267A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AE7965D-ABD4-8988-A70A-4DD0EF0ED279}"/>
              </a:ext>
            </a:extLst>
          </p:cNvPr>
          <p:cNvSpPr>
            <a:spLocks noGrp="1"/>
          </p:cNvSpPr>
          <p:nvPr>
            <p:ph type="sldNum" sz="quarter" idx="10"/>
          </p:nvPr>
        </p:nvSpPr>
        <p:spPr/>
        <p:txBody>
          <a:bodyPr/>
          <a:lstStyle/>
          <a:p>
            <a:fld id="{69C971FF-EF28-4195-A575-329446EFAA55}" type="slidenum">
              <a:rPr lang="en-US" smtClean="0"/>
              <a:t>24</a:t>
            </a:fld>
            <a:endParaRPr lang="en-US"/>
          </a:p>
        </p:txBody>
      </p:sp>
    </p:spTree>
    <p:extLst>
      <p:ext uri="{BB962C8B-B14F-4D97-AF65-F5344CB8AC3E}">
        <p14:creationId xmlns:p14="http://schemas.microsoft.com/office/powerpoint/2010/main" val="28945911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1B6E7-58D7-6295-B966-527E52120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105967-CFE6-7E7C-B9A0-5170FBD696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CD6EB2-E831-529E-0888-09ED821F33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7337F9-9762-F59B-D4AF-0C1E0FDCA500}"/>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08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86DFC-99D9-A304-CC58-1BAEE5292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25835-82CD-FB20-15BB-D208C685AD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3643E6A-A307-E1C1-BF85-6254BBD67A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9B8816C-CF00-229F-FCAD-F717F8384D42}"/>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76221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4/12/2026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4/12/2026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4/12/2026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4/12/2026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7.3: Conducting World War I</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29C0583-F1C3-A654-DBBC-0C0627DF12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B5C6B9-EF81-3F20-7826-2CEEF8120C2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56D4CB9B-9A55-C6A9-AF1C-2DAA70A03EFA}"/>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Compared to earlier conflicts, World War I represented a major shift in how wars were conducted. While previous wars involved limited engagement, WWI required full societal mobilization. The scale of destruction and involvement of civilians marked a significant change. However, the use of nationalism and propaganda showed continuity with earlier conflicts. These developments illustrate both change and continuity in warfare.</a:t>
            </a:r>
          </a:p>
        </p:txBody>
      </p:sp>
    </p:spTree>
    <p:extLst>
      <p:ext uri="{BB962C8B-B14F-4D97-AF65-F5344CB8AC3E}">
        <p14:creationId xmlns:p14="http://schemas.microsoft.com/office/powerpoint/2010/main" val="339187749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Poster (text excerpt) • Author: British War Propaganda Bureau • Date: 1915 </a:t>
            </a: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228397"/>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“Your country calls upon you—not only those who bear arms, but those who labor, produce, and endure. Every factory, every field, every household is a battleground in this great struggle. The enemy seeks not only to defeat our armies but to weaken our resolve. It is through unity and sacrifice that victory will be secured. Buy war bonds, conserve resources, and support our soldiers at the front. This war will not be won by soldiers alone, but by the steadfast determination of an entire nation.”</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C5D9561-9BC5-531C-C2B5-37494B11B8D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EB52CB-7A8B-CEF5-9311-D4C14BD2E687}"/>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Poster (text excerpt) • Author: British War Propaganda Bureau • Date: 1915 </a:t>
            </a:r>
          </a:p>
        </p:txBody>
      </p:sp>
      <p:sp>
        <p:nvSpPr>
          <p:cNvPr id="8" name="TextBox 7">
            <a:extLst>
              <a:ext uri="{FF2B5EF4-FFF2-40B4-BE49-F238E27FC236}">
                <a16:creationId xmlns:a16="http://schemas.microsoft.com/office/drawing/2014/main" id="{5682DCBA-18FC-C565-355C-B4FEFF29495D}"/>
              </a:ext>
            </a:extLst>
          </p:cNvPr>
          <p:cNvSpPr txBox="1"/>
          <p:nvPr/>
        </p:nvSpPr>
        <p:spPr>
          <a:xfrm>
            <a:off x="760412" y="1228397"/>
            <a:ext cx="10668000" cy="3741730"/>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Britain mobilizing civilian support.</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Propaganda; emphasizes unity and duty.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Evidence of total war and propaganda.</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purpose of this propaganda message? </a:t>
            </a: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civilians are part of the war effort?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total war? </a:t>
            </a:r>
          </a:p>
        </p:txBody>
      </p:sp>
    </p:spTree>
    <p:extLst>
      <p:ext uri="{BB962C8B-B14F-4D97-AF65-F5344CB8AC3E}">
        <p14:creationId xmlns:p14="http://schemas.microsoft.com/office/powerpoint/2010/main" val="58170248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21A7176-43D4-F4B3-1AC6-8874A441E9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CC679D-47AE-3E0A-5303-49B8D76B1ABE}"/>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Military Report • Author: German officer at Verdun • Date: 1916</a:t>
            </a:r>
          </a:p>
        </p:txBody>
      </p:sp>
      <p:sp>
        <p:nvSpPr>
          <p:cNvPr id="8" name="TextBox 7">
            <a:extLst>
              <a:ext uri="{FF2B5EF4-FFF2-40B4-BE49-F238E27FC236}">
                <a16:creationId xmlns:a16="http://schemas.microsoft.com/office/drawing/2014/main" id="{75993656-DC4C-919D-37CE-F798C207F41C}"/>
              </a:ext>
            </a:extLst>
          </p:cNvPr>
          <p:cNvSpPr txBox="1"/>
          <p:nvPr/>
        </p:nvSpPr>
        <p:spPr>
          <a:xfrm>
            <a:off x="760412" y="1228397"/>
            <a:ext cx="10668000" cy="452758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intensity of artillery fire surpasses anything previously experienced. Entire sections of the front are reduced to rubble, leaving little cover for advancing troops. Machine guns sweep the battlefield with relentless efficiency, cutting down entire units within moments. Progress is measured not in miles but in meters, often at the cost of thousands of lives. Despite these losses, orders remain unchanged: the enemy must be worn down through continuous assault. Victory will belong not to the swift, but to the side that can endure the longest.”</a:t>
            </a:r>
          </a:p>
        </p:txBody>
      </p:sp>
    </p:spTree>
    <p:extLst>
      <p:ext uri="{BB962C8B-B14F-4D97-AF65-F5344CB8AC3E}">
        <p14:creationId xmlns:p14="http://schemas.microsoft.com/office/powerpoint/2010/main" val="153895409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536B9E0-45AC-9F54-4E0F-2329CC4057B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1DD712-9FD4-C7C9-5202-AD879983D436}"/>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Military Report • Author: German officer at Verdun • Date: 1916</a:t>
            </a:r>
          </a:p>
        </p:txBody>
      </p:sp>
      <p:sp>
        <p:nvSpPr>
          <p:cNvPr id="8" name="TextBox 7">
            <a:extLst>
              <a:ext uri="{FF2B5EF4-FFF2-40B4-BE49-F238E27FC236}">
                <a16:creationId xmlns:a16="http://schemas.microsoft.com/office/drawing/2014/main" id="{F672DE30-E9A1-082F-70F4-41BBD14573BD}"/>
              </a:ext>
            </a:extLst>
          </p:cNvPr>
          <p:cNvSpPr txBox="1"/>
          <p:nvPr/>
        </p:nvSpPr>
        <p:spPr>
          <a:xfrm>
            <a:off x="760412" y="1228397"/>
            <a:ext cx="10668000" cy="3741730"/>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Battle of Verdun during attrition warfare.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Military viewpoint; focuses on strategy.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impact of new technology and attrition.</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the author’s role influence his perspective? </a:t>
            </a: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the effects of new technology?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demonstrate attrition warfare? </a:t>
            </a:r>
          </a:p>
        </p:txBody>
      </p:sp>
    </p:spTree>
    <p:extLst>
      <p:ext uri="{BB962C8B-B14F-4D97-AF65-F5344CB8AC3E}">
        <p14:creationId xmlns:p14="http://schemas.microsoft.com/office/powerpoint/2010/main" val="294322378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629E15D-0EFF-4479-39E4-F71DBFA5A4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F69CF92-6AE2-5E07-F66B-BAF563BAC7AB}"/>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Diary Entry • Author: French soldier • Date: 1917 </a:t>
            </a:r>
          </a:p>
        </p:txBody>
      </p:sp>
      <p:sp>
        <p:nvSpPr>
          <p:cNvPr id="8" name="TextBox 7">
            <a:extLst>
              <a:ext uri="{FF2B5EF4-FFF2-40B4-BE49-F238E27FC236}">
                <a16:creationId xmlns:a16="http://schemas.microsoft.com/office/drawing/2014/main" id="{0BF36AF7-538C-63AC-B6DA-843AC9C011A8}"/>
              </a:ext>
            </a:extLst>
          </p:cNvPr>
          <p:cNvSpPr txBox="1"/>
          <p:nvPr/>
        </p:nvSpPr>
        <p:spPr>
          <a:xfrm>
            <a:off x="760412" y="1228397"/>
            <a:ext cx="10668000" cy="304102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trenches are filled with mud, rats, and the constant fear of bombardment. We wait for orders that often lead us over the top, where survival is uncertain. Many of us question the purpose of these attacks, yet we continue because we are told it is necessary. The officers speak of honor and duty, but here, it feels like endurance is the only measure of success.”</a:t>
            </a:r>
          </a:p>
        </p:txBody>
      </p:sp>
    </p:spTree>
    <p:extLst>
      <p:ext uri="{BB962C8B-B14F-4D97-AF65-F5344CB8AC3E}">
        <p14:creationId xmlns:p14="http://schemas.microsoft.com/office/powerpoint/2010/main" val="86914355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E0512C1-FE96-7D64-D57A-FBC72B96791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7FFCAD8-5F3C-62A2-32EA-64FE2DCFA692}"/>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Diary Entry • Author: French soldier • Date: 1917 </a:t>
            </a:r>
          </a:p>
        </p:txBody>
      </p:sp>
      <p:sp>
        <p:nvSpPr>
          <p:cNvPr id="8" name="TextBox 7">
            <a:extLst>
              <a:ext uri="{FF2B5EF4-FFF2-40B4-BE49-F238E27FC236}">
                <a16:creationId xmlns:a16="http://schemas.microsoft.com/office/drawing/2014/main" id="{438A69EA-6D00-BB23-8821-3BFD497B1B3F}"/>
              </a:ext>
            </a:extLst>
          </p:cNvPr>
          <p:cNvSpPr txBox="1"/>
          <p:nvPr/>
        </p:nvSpPr>
        <p:spPr>
          <a:xfrm>
            <a:off x="760412" y="1228397"/>
            <a:ext cx="10668000" cy="4237250"/>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Trench warfare conditions.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Non-elite perspective; limited strategic understanding.</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soldier experience and morale.</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perspective does this source provide? </a:t>
            </a: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trench conditions?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challenges of conducting war? </a:t>
            </a:r>
          </a:p>
        </p:txBody>
      </p:sp>
    </p:spTree>
    <p:extLst>
      <p:ext uri="{BB962C8B-B14F-4D97-AF65-F5344CB8AC3E}">
        <p14:creationId xmlns:p14="http://schemas.microsoft.com/office/powerpoint/2010/main" val="295474811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00BE23C-BAD9-23E2-6D72-66F464DA66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53ED8F-FBE5-9033-2CB5-20BFED5028AE}"/>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Directive • Author: Russian government • Date: 1916</a:t>
            </a:r>
          </a:p>
        </p:txBody>
      </p:sp>
      <p:sp>
        <p:nvSpPr>
          <p:cNvPr id="8" name="TextBox 7">
            <a:extLst>
              <a:ext uri="{FF2B5EF4-FFF2-40B4-BE49-F238E27FC236}">
                <a16:creationId xmlns:a16="http://schemas.microsoft.com/office/drawing/2014/main" id="{2C5F7449-4D8E-DFFE-D787-0325810B3462}"/>
              </a:ext>
            </a:extLst>
          </p:cNvPr>
          <p:cNvSpPr txBox="1"/>
          <p:nvPr/>
        </p:nvSpPr>
        <p:spPr>
          <a:xfrm>
            <a:off x="760412" y="1228397"/>
            <a:ext cx="10668000" cy="353654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“All factories capable of producing materials useful for the war effort are to be placed under state supervision. Production shall prioritize military needs above all else, and civilian consumption must be reduced accordingly. Citizens are expected to contribute through labor, conservation, and compliance with rationing policies. The strength of the nation depends upon the collective effort of its people.”</a:t>
            </a:r>
          </a:p>
        </p:txBody>
      </p:sp>
    </p:spTree>
    <p:extLst>
      <p:ext uri="{BB962C8B-B14F-4D97-AF65-F5344CB8AC3E}">
        <p14:creationId xmlns:p14="http://schemas.microsoft.com/office/powerpoint/2010/main" val="120973606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02B6728-8B16-3954-D702-FBA16EA2A0B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437BB66-3A74-0A57-3318-2EC388E40D02}"/>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Directive • Author: Russian government • Date: 1916</a:t>
            </a:r>
          </a:p>
        </p:txBody>
      </p:sp>
      <p:sp>
        <p:nvSpPr>
          <p:cNvPr id="8" name="TextBox 7">
            <a:extLst>
              <a:ext uri="{FF2B5EF4-FFF2-40B4-BE49-F238E27FC236}">
                <a16:creationId xmlns:a16="http://schemas.microsoft.com/office/drawing/2014/main" id="{E0E77F26-D167-D068-FE12-0578284DA6FA}"/>
              </a:ext>
            </a:extLst>
          </p:cNvPr>
          <p:cNvSpPr txBox="1"/>
          <p:nvPr/>
        </p:nvSpPr>
        <p:spPr>
          <a:xfrm>
            <a:off x="760412" y="1228397"/>
            <a:ext cx="10668000" cy="3741730"/>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Wartime economic mobilization.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Government perspective; ignores hardship.</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Evidence of war economy.</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purpose of this directive? </a:t>
            </a: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government control of the economy?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total war? </a:t>
            </a:r>
          </a:p>
        </p:txBody>
      </p:sp>
    </p:spTree>
    <p:extLst>
      <p:ext uri="{BB962C8B-B14F-4D97-AF65-F5344CB8AC3E}">
        <p14:creationId xmlns:p14="http://schemas.microsoft.com/office/powerpoint/2010/main" val="244815405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F13E78-FB1F-F702-2D75-E7F7462C07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1B91243-20B0-4359-BDEB-547AE9A561D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Colonial Speech • Author: Indian nationalist observer • Date: 1918 </a:t>
            </a:r>
          </a:p>
        </p:txBody>
      </p:sp>
      <p:sp>
        <p:nvSpPr>
          <p:cNvPr id="8" name="TextBox 7">
            <a:extLst>
              <a:ext uri="{FF2B5EF4-FFF2-40B4-BE49-F238E27FC236}">
                <a16:creationId xmlns:a16="http://schemas.microsoft.com/office/drawing/2014/main" id="{E6D6EFAA-DCFD-FF53-5256-67CE527ADD7C}"/>
              </a:ext>
            </a:extLst>
          </p:cNvPr>
          <p:cNvSpPr txBox="1"/>
          <p:nvPr/>
        </p:nvSpPr>
        <p:spPr>
          <a:xfrm>
            <a:off x="760412" y="1228397"/>
            <a:ext cx="10668000" cy="304102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“Thousands of Indian soldiers have fought and died in a war that is not their own, yet they are told their sacrifice will bring recognition and reform. Our resources have been extracted, our people conscripted, and our loyalty demanded. If this war is truly fought in the name of freedom, then that freedom must extend beyond Europe. Otherwise, we must question the justice of this struggle.”</a:t>
            </a:r>
          </a:p>
        </p:txBody>
      </p:sp>
    </p:spTree>
    <p:extLst>
      <p:ext uri="{BB962C8B-B14F-4D97-AF65-F5344CB8AC3E}">
        <p14:creationId xmlns:p14="http://schemas.microsoft.com/office/powerpoint/2010/main" val="204713788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Identify key methods governments used to conduct World War I </a:t>
            </a:r>
          </a:p>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Explain how total war mobilized societies and economies </a:t>
            </a:r>
          </a:p>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Analyze historical documents for sourcing and evidence </a:t>
            </a:r>
          </a:p>
          <a:p>
            <a:pPr marL="342900" marR="0" lvl="0" indent="-342900">
              <a:lnSpc>
                <a:spcPct val="115000"/>
              </a:lnSpc>
              <a:spcAft>
                <a:spcPts val="80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Evaluate the effectiveness and consequences of wartime strategies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F079829-E26C-C86A-8947-491FAD74FD4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1E9F02-81EB-288A-9E49-90A5249BF26C}"/>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Colonial Speech • Author: Indian nationalist observer • Date: 1918 </a:t>
            </a:r>
          </a:p>
        </p:txBody>
      </p:sp>
      <p:sp>
        <p:nvSpPr>
          <p:cNvPr id="8" name="TextBox 7">
            <a:extLst>
              <a:ext uri="{FF2B5EF4-FFF2-40B4-BE49-F238E27FC236}">
                <a16:creationId xmlns:a16="http://schemas.microsoft.com/office/drawing/2014/main" id="{C9DCB259-4816-F47D-EDC9-2A8CB239B018}"/>
              </a:ext>
            </a:extLst>
          </p:cNvPr>
          <p:cNvSpPr txBox="1"/>
          <p:nvPr/>
        </p:nvSpPr>
        <p:spPr>
          <a:xfrm>
            <a:off x="760412" y="1228397"/>
            <a:ext cx="10668000" cy="3741730"/>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Colonial participation in WWI.</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Critical of imperial powers.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global impact and colonial perspective.</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author’s perspective on the war? </a:t>
            </a: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colonial involvement?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challenge European justifications for war? </a:t>
            </a:r>
          </a:p>
        </p:txBody>
      </p:sp>
    </p:spTree>
    <p:extLst>
      <p:ext uri="{BB962C8B-B14F-4D97-AF65-F5344CB8AC3E}">
        <p14:creationId xmlns:p14="http://schemas.microsoft.com/office/powerpoint/2010/main" val="162186204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82E64D9-3A84-DEEB-6E65-5CD0847F0B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585BEA-A0B0-8C11-FBF0-A464DA84D263}"/>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Newspaper Article • Author: American journalist • Date: 1917 </a:t>
            </a:r>
          </a:p>
        </p:txBody>
      </p:sp>
      <p:sp>
        <p:nvSpPr>
          <p:cNvPr id="8" name="TextBox 7">
            <a:extLst>
              <a:ext uri="{FF2B5EF4-FFF2-40B4-BE49-F238E27FC236}">
                <a16:creationId xmlns:a16="http://schemas.microsoft.com/office/drawing/2014/main" id="{19F22803-C8E4-B9A1-EC42-BB0B90261D2A}"/>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entry of the United States into the war signals a turning point, not only in military strength but in industrial capacity. American factories, already among the most productive in the world, are being rapidly converted to supply the Allied forces. This influx of resources and manpower may prove decisive, demonstrating that modern warfare is as much an economic contest as it is a military one.”</a:t>
            </a:r>
          </a:p>
        </p:txBody>
      </p:sp>
    </p:spTree>
    <p:extLst>
      <p:ext uri="{BB962C8B-B14F-4D97-AF65-F5344CB8AC3E}">
        <p14:creationId xmlns:p14="http://schemas.microsoft.com/office/powerpoint/2010/main" val="39071016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8AC6524-D116-0999-FF8A-E6A8A1ECE8F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5A893B0-7EE9-F70E-F212-EAD63E58A723}"/>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Newspaper Article • Author: American journalist • Date: 1917 </a:t>
            </a:r>
          </a:p>
        </p:txBody>
      </p:sp>
      <p:sp>
        <p:nvSpPr>
          <p:cNvPr id="8" name="TextBox 7">
            <a:extLst>
              <a:ext uri="{FF2B5EF4-FFF2-40B4-BE49-F238E27FC236}">
                <a16:creationId xmlns:a16="http://schemas.microsoft.com/office/drawing/2014/main" id="{FD4A2CAC-8208-2FD9-B345-DB08760F9E03}"/>
              </a:ext>
            </a:extLst>
          </p:cNvPr>
          <p:cNvSpPr txBox="1"/>
          <p:nvPr/>
        </p:nvSpPr>
        <p:spPr>
          <a:xfrm>
            <a:off x="760412" y="1228397"/>
            <a:ext cx="10668000" cy="3741730"/>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U.S. entry into WWI.</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Emphasizes industrial power.</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economic dimension of war.</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author’s main argument? </a:t>
            </a: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highlights industrial power?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total war? </a:t>
            </a:r>
          </a:p>
        </p:txBody>
      </p:sp>
    </p:spTree>
    <p:extLst>
      <p:ext uri="{BB962C8B-B14F-4D97-AF65-F5344CB8AC3E}">
        <p14:creationId xmlns:p14="http://schemas.microsoft.com/office/powerpoint/2010/main" val="81280477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268E501-178E-0609-3357-DECCD327AC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CF4F423-2271-6C09-E29C-06F76D1F575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Medical Report • Author: British army doctor • Date: 1916 </a:t>
            </a:r>
          </a:p>
        </p:txBody>
      </p:sp>
      <p:sp>
        <p:nvSpPr>
          <p:cNvPr id="8" name="TextBox 7">
            <a:extLst>
              <a:ext uri="{FF2B5EF4-FFF2-40B4-BE49-F238E27FC236}">
                <a16:creationId xmlns:a16="http://schemas.microsoft.com/office/drawing/2014/main" id="{793E7BD0-CC01-814C-F82B-73BF3803F44A}"/>
              </a:ext>
            </a:extLst>
          </p:cNvPr>
          <p:cNvSpPr txBox="1"/>
          <p:nvPr/>
        </p:nvSpPr>
        <p:spPr>
          <a:xfrm>
            <a:off x="760412" y="1228397"/>
            <a:ext cx="10668000" cy="403206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introduction of gas warfare has produced injuries unlike any previously encountered. Soldiers arrive with severe burns to the lungs, blindness, and prolonged suffering. Protective measures have been developed, yet they remain insufficient against repeated exposure. The psychological effects are equally devastating, as fear of unseen weapons spreads among the troops. This new method of warfare has not only increased casualties but has altered the very nature of combat.”</a:t>
            </a:r>
          </a:p>
        </p:txBody>
      </p:sp>
    </p:spTree>
    <p:extLst>
      <p:ext uri="{BB962C8B-B14F-4D97-AF65-F5344CB8AC3E}">
        <p14:creationId xmlns:p14="http://schemas.microsoft.com/office/powerpoint/2010/main" val="381113594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19ADEA4-7232-FD54-4309-5FCD4FE2CF7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0FDF45A-01FF-5ADA-64B5-DEFD5AE04DB9}"/>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Medical Report • Author: British army doctor • Date: 1916 </a:t>
            </a:r>
          </a:p>
        </p:txBody>
      </p:sp>
      <p:sp>
        <p:nvSpPr>
          <p:cNvPr id="8" name="TextBox 7">
            <a:extLst>
              <a:ext uri="{FF2B5EF4-FFF2-40B4-BE49-F238E27FC236}">
                <a16:creationId xmlns:a16="http://schemas.microsoft.com/office/drawing/2014/main" id="{3813C66E-9943-72C5-BCA7-236C6CB7C679}"/>
              </a:ext>
            </a:extLst>
          </p:cNvPr>
          <p:cNvSpPr txBox="1"/>
          <p:nvPr/>
        </p:nvSpPr>
        <p:spPr>
          <a:xfrm>
            <a:off x="760412" y="1228397"/>
            <a:ext cx="10668000" cy="3804118"/>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Use of chemical weapons.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Medical perspective; focuses on effects.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Evidence of technological impact.</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the author’s role shape the description of gas warfare? </a:t>
            </a:r>
          </a:p>
          <a:p>
            <a:pPr marL="342900" marR="0" lvl="0" indent="-342900">
              <a:lnSpc>
                <a:spcPct val="115000"/>
              </a:lnSpc>
              <a:spcAft>
                <a:spcPts val="800"/>
              </a:spcAft>
              <a:buFont typeface="+mj-lt"/>
              <a:buAutoNum type="arabi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the effects of new technology? </a:t>
            </a:r>
          </a:p>
          <a:p>
            <a:pPr>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How does this reflect changes in warfare?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0375333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Methods of Conducting War</a:t>
            </a:r>
          </a:p>
        </p:txBody>
      </p:sp>
      <p:graphicFrame>
        <p:nvGraphicFramePr>
          <p:cNvPr id="7" name="Table 6">
            <a:extLst>
              <a:ext uri="{FF2B5EF4-FFF2-40B4-BE49-F238E27FC236}">
                <a16:creationId xmlns:a16="http://schemas.microsoft.com/office/drawing/2014/main" id="{7D8B1AF5-A2A3-E9AF-3C08-97129FEE4B01}"/>
              </a:ext>
            </a:extLst>
          </p:cNvPr>
          <p:cNvGraphicFramePr>
            <a:graphicFrameLocks noGrp="1"/>
          </p:cNvGraphicFramePr>
          <p:nvPr>
            <p:extLst>
              <p:ext uri="{D42A27DB-BD31-4B8C-83A1-F6EECF244321}">
                <p14:modId xmlns:p14="http://schemas.microsoft.com/office/powerpoint/2010/main" val="1800416205"/>
              </p:ext>
            </p:extLst>
          </p:nvPr>
        </p:nvGraphicFramePr>
        <p:xfrm>
          <a:off x="1065212" y="1600200"/>
          <a:ext cx="9753600" cy="3762631"/>
        </p:xfrm>
        <a:graphic>
          <a:graphicData uri="http://schemas.openxmlformats.org/drawingml/2006/table">
            <a:tbl>
              <a:tblPr firstRow="1" firstCol="1" bandRow="1">
                <a:tableStyleId>{3B4B98B0-60AC-42C2-AFA5-B58CD77FA1E5}</a:tableStyleId>
              </a:tblPr>
              <a:tblGrid>
                <a:gridCol w="3881933">
                  <a:extLst>
                    <a:ext uri="{9D8B030D-6E8A-4147-A177-3AD203B41FA5}">
                      <a16:colId xmlns:a16="http://schemas.microsoft.com/office/drawing/2014/main" val="347180082"/>
                    </a:ext>
                  </a:extLst>
                </a:gridCol>
                <a:gridCol w="1880494">
                  <a:extLst>
                    <a:ext uri="{9D8B030D-6E8A-4147-A177-3AD203B41FA5}">
                      <a16:colId xmlns:a16="http://schemas.microsoft.com/office/drawing/2014/main" val="382459680"/>
                    </a:ext>
                  </a:extLst>
                </a:gridCol>
                <a:gridCol w="3991173">
                  <a:extLst>
                    <a:ext uri="{9D8B030D-6E8A-4147-A177-3AD203B41FA5}">
                      <a16:colId xmlns:a16="http://schemas.microsoft.com/office/drawing/2014/main" val="3280788239"/>
                    </a:ext>
                  </a:extLst>
                </a:gridCol>
              </a:tblGrid>
              <a:tr h="0">
                <a:tc>
                  <a:txBody>
                    <a:bodyPr/>
                    <a:lstStyle/>
                    <a:p>
                      <a:pPr marL="0" marR="0">
                        <a:lnSpc>
                          <a:spcPct val="115000"/>
                        </a:lnSpc>
                        <a:spcAft>
                          <a:spcPts val="800"/>
                        </a:spcAft>
                        <a:buNone/>
                      </a:pPr>
                      <a:r>
                        <a:rPr lang="en-US" sz="3200" kern="100">
                          <a:effectLst/>
                        </a:rPr>
                        <a:t>Method</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Example</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Impact</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1378024"/>
                  </a:ext>
                </a:extLst>
              </a:tr>
              <a:tr h="0">
                <a:tc>
                  <a:txBody>
                    <a:bodyPr/>
                    <a:lstStyle/>
                    <a:p>
                      <a:pPr marL="0" marR="0">
                        <a:lnSpc>
                          <a:spcPct val="115000"/>
                        </a:lnSpc>
                        <a:spcAft>
                          <a:spcPts val="800"/>
                        </a:spcAft>
                        <a:buNone/>
                      </a:pPr>
                      <a:r>
                        <a:rPr lang="en-US" sz="3200" b="0" kern="100" dirty="0">
                          <a:effectLst/>
                        </a:rPr>
                        <a:t>Propaganda</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Doc 1</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Mobilizes civilians</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5139729"/>
                  </a:ext>
                </a:extLst>
              </a:tr>
              <a:tr h="0">
                <a:tc>
                  <a:txBody>
                    <a:bodyPr/>
                    <a:lstStyle/>
                    <a:p>
                      <a:pPr marL="0" marR="0">
                        <a:lnSpc>
                          <a:spcPct val="115000"/>
                        </a:lnSpc>
                        <a:spcAft>
                          <a:spcPts val="800"/>
                        </a:spcAft>
                        <a:buNone/>
                      </a:pPr>
                      <a:r>
                        <a:rPr lang="en-US" sz="3200" b="0" kern="100" dirty="0">
                          <a:effectLst/>
                        </a:rPr>
                        <a:t>Technology</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Docs 2,7</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Increases casualties</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3285389"/>
                  </a:ext>
                </a:extLst>
              </a:tr>
              <a:tr h="0">
                <a:tc>
                  <a:txBody>
                    <a:bodyPr/>
                    <a:lstStyle/>
                    <a:p>
                      <a:pPr marL="0" marR="0">
                        <a:lnSpc>
                          <a:spcPct val="115000"/>
                        </a:lnSpc>
                        <a:spcAft>
                          <a:spcPts val="800"/>
                        </a:spcAft>
                        <a:buNone/>
                      </a:pPr>
                      <a:r>
                        <a:rPr lang="en-US" sz="3200" b="0" kern="100" dirty="0">
                          <a:effectLst/>
                        </a:rPr>
                        <a:t>War Economy</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Doc 4,6</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Sustains war effort</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015235"/>
                  </a:ext>
                </a:extLst>
              </a:tr>
              <a:tr h="0">
                <a:tc>
                  <a:txBody>
                    <a:bodyPr/>
                    <a:lstStyle/>
                    <a:p>
                      <a:pPr marL="0" marR="0">
                        <a:lnSpc>
                          <a:spcPct val="115000"/>
                        </a:lnSpc>
                        <a:spcAft>
                          <a:spcPts val="800"/>
                        </a:spcAft>
                        <a:buNone/>
                      </a:pPr>
                      <a:r>
                        <a:rPr lang="en-US" sz="3200" b="0" kern="100" dirty="0">
                          <a:effectLst/>
                        </a:rPr>
                        <a:t>Colonial Mobilization</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Doc 5</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dirty="0">
                          <a:effectLst/>
                        </a:rPr>
                        <a:t>Expands global scope</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1366267"/>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2545505"/>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Change Over Time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World War I transformed warfare into total war, involving entire societies. Earlier wars were limited in scope, but WWI required mass mobilization. Technology increased destruction. Governments gained more control over economies. This marked a major shift.</a:t>
            </a:r>
          </a:p>
        </p:txBody>
      </p:sp>
      <p:sp>
        <p:nvSpPr>
          <p:cNvPr id="3" name="TextBox 2">
            <a:extLst>
              <a:ext uri="{FF2B5EF4-FFF2-40B4-BE49-F238E27FC236}">
                <a16:creationId xmlns:a16="http://schemas.microsoft.com/office/drawing/2014/main" id="{02C2E4BB-99CF-8E2F-4EA0-F5E721AE1FD1}"/>
              </a:ext>
            </a:extLst>
          </p:cNvPr>
          <p:cNvSpPr txBox="1"/>
          <p:nvPr/>
        </p:nvSpPr>
        <p:spPr>
          <a:xfrm>
            <a:off x="741596" y="4038600"/>
            <a:ext cx="10668000" cy="2545505"/>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Continuity Over Time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Nationalism continued to motivate participation in war. Governments still relied on patriotism. Competition between nations persisted. However, these factors were intensified. Continuity remained in motivation.</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224203"/>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006929"/>
            <a:ext cx="10668000" cy="2545505"/>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Comparison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Compared to earlier wars, WWI involved greater civilian participation. Both used nationalism, but WWI added industrial warfare. The scale was much larger. This shows both similarity and difference.</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2545505"/>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WWI introduced total war involving entire societies </a:t>
            </a:r>
          </a:p>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Technology increased destruction and casualties </a:t>
            </a:r>
          </a:p>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Governments used propaganda and economic control </a:t>
            </a:r>
          </a:p>
          <a:p>
            <a:pPr marL="342900" marR="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Colonies played a major role in the war effort </a:t>
            </a:r>
          </a:p>
          <a:p>
            <a:pPr marL="342900" marR="0" lvl="0" indent="-342900">
              <a:lnSpc>
                <a:spcPct val="115000"/>
              </a:lnSpc>
              <a:spcAft>
                <a:spcPts val="80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Warfare became industrial and global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068274551"/>
              </p:ext>
            </p:extLst>
          </p:nvPr>
        </p:nvGraphicFramePr>
        <p:xfrm>
          <a:off x="2665412" y="32766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3900107"/>
          </a:xfrm>
          <a:prstGeom prst="rect">
            <a:avLst/>
          </a:prstGeom>
          <a:noFill/>
          <a:ln>
            <a:solidFill>
              <a:schemeClr val="bg2"/>
            </a:solidFill>
          </a:ln>
        </p:spPr>
        <p:txBody>
          <a:bodyPr wrap="square">
            <a:spAutoFit/>
          </a:bodyPr>
          <a:lstStyle/>
          <a:p>
            <a:pPr>
              <a:lnSpc>
                <a:spcPct val="150000"/>
              </a:lnSpc>
            </a:pPr>
            <a:r>
              <a:rPr lang="en-US" sz="2400" dirty="0"/>
              <a:t>World War I marked a turning point in how wars were fought, introducing the concept of total war. Governments no longer relied solely on professional armies but mobilized entire populations, economies, and industries. Propaganda campaigns encouraged citizens to support the war effort, while governments imposed conscription, rationing, and economic controls. Colonies were also drawn into the conflict, providing soldiers and resources.</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A3B0D79-EA81-0437-A18D-A5A5ED98D3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B7E57D0-5132-169F-9ABA-2B863B8B03F3}"/>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3232E6CF-45CB-6210-34D6-69F70A17EF6A}"/>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FC7F0263-A2BB-79F7-91EE-82C529C3B669}"/>
              </a:ext>
            </a:extLst>
          </p:cNvPr>
          <p:cNvSpPr txBox="1"/>
          <p:nvPr/>
        </p:nvSpPr>
        <p:spPr>
          <a:xfrm>
            <a:off x="531812" y="1164134"/>
            <a:ext cx="11125200" cy="3346109"/>
          </a:xfrm>
          <a:prstGeom prst="rect">
            <a:avLst/>
          </a:prstGeom>
          <a:noFill/>
          <a:ln>
            <a:solidFill>
              <a:schemeClr val="bg2"/>
            </a:solidFill>
          </a:ln>
        </p:spPr>
        <p:txBody>
          <a:bodyPr wrap="square">
            <a:spAutoFit/>
          </a:bodyPr>
          <a:lstStyle/>
          <a:p>
            <a:pPr>
              <a:lnSpc>
                <a:spcPct val="150000"/>
              </a:lnSpc>
            </a:pPr>
            <a:r>
              <a:rPr lang="en-US" sz="2400" dirty="0"/>
              <a:t>In this lesson, you will analyze a range of documents that reflect how governments conducted World War I. These documents will require you to interpret perspective, purpose, and historical context. By engaging with these sources, you will develop the ability to construct a strong DBQ argument about how technology and government policies shaped the war.</a:t>
            </a:r>
          </a:p>
        </p:txBody>
      </p:sp>
    </p:spTree>
    <p:extLst>
      <p:ext uri="{BB962C8B-B14F-4D97-AF65-F5344CB8AC3E}">
        <p14:creationId xmlns:p14="http://schemas.microsoft.com/office/powerpoint/2010/main" val="229947986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174722"/>
            <a:ext cx="10896600" cy="5023106"/>
          </a:xfrm>
          <a:prstGeom prst="rect">
            <a:avLst/>
          </a:prstGeom>
          <a:noFill/>
          <a:ln>
            <a:solidFill>
              <a:schemeClr val="bg2"/>
            </a:solidFill>
          </a:ln>
        </p:spPr>
        <p:txBody>
          <a:bodyPr wrap="square">
            <a:spAutoFit/>
          </a:bodyPr>
          <a:lstStyle/>
          <a:p>
            <a:pPr marL="342900" marR="0" lvl="0" indent="-342900">
              <a:lnSpc>
                <a:spcPct val="115000"/>
              </a:lnSpc>
              <a:buFont typeface="Symbol" panose="05050102010706020507" pitchFamily="18" charset="2"/>
              <a:buChar char=""/>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Total War</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form of warfare in which governments mobilize all available resources and civilians to support the war effort </a:t>
            </a:r>
          </a:p>
          <a:p>
            <a:pPr marL="342900" marR="0" lvl="0" indent="-342900">
              <a:lnSpc>
                <a:spcPct val="115000"/>
              </a:lnSpc>
              <a:buFont typeface="Symbol" panose="05050102010706020507" pitchFamily="18" charset="2"/>
              <a:buChar char=""/>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Propaganda</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Information used to influence public opinion, often through media, art, and messaging </a:t>
            </a:r>
          </a:p>
          <a:p>
            <a:pPr marL="342900" marR="0" lvl="0" indent="-342900">
              <a:lnSpc>
                <a:spcPct val="115000"/>
              </a:lnSpc>
              <a:buFont typeface="Symbol" panose="05050102010706020507" pitchFamily="18" charset="2"/>
              <a:buChar char=""/>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War Economy</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An economy organized to prioritize military production and support </a:t>
            </a:r>
          </a:p>
          <a:p>
            <a:pPr marL="342900" marR="0" lvl="0" indent="-342900">
              <a:lnSpc>
                <a:spcPct val="115000"/>
              </a:lnSpc>
              <a:buFont typeface="Symbol" panose="05050102010706020507" pitchFamily="18" charset="2"/>
              <a:buChar char=""/>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Trench Warfare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form of combat in which soldiers fight from defensive positions dug into the ground </a:t>
            </a:r>
          </a:p>
          <a:p>
            <a:pPr marL="342900" marR="0" lvl="0" indent="-342900">
              <a:lnSpc>
                <a:spcPct val="115000"/>
              </a:lnSpc>
              <a:spcAft>
                <a:spcPts val="800"/>
              </a:spcAft>
              <a:buFont typeface="Symbol" panose="05050102010706020507" pitchFamily="18" charset="2"/>
              <a:buChar char=""/>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Attrition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strategy aimed at wearing down the enemy through continuous losses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World War I was the first modern example of total war, as governments mobilized entire societies to support the conflict. Nations introduced conscription to expand their armies and relied on industrial production to supply weapons, ammunition, and equipment. Governments also controlled resources through rationing and redirected industries toward war production. For example, Germany’s war economy focused heavily on producing weapons, while Britain used its naval strength to blockade enemy supplies. These strategies demonstrate how warfare expanded beyond the battlefield.</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Technological innovation played a central role in shaping the war. New weapons such as machine guns, poison gas, and heavy artillery increased the scale of destruction. Trench warfare became the dominant form of combat on the Western Front, leading to prolonged stalemates and high casualty rates. Battles such as Verdun and the Somme exemplified the strategy of attrition, where both sides suffered massive losses without decisive victory. These developments highlight how technology transformed warfare.</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Governments also relied heavily on propaganda to maintain public support. Posters, newspapers, and films encouraged citizens to enlist, conserve resources, and support the war effort. Nationalism was intensified through these campaigns, portraying the war as a moral struggle. Governments also censored information to control public perception. This demonstrates how political strategies were used alongside military tactics.</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Colonies played a significant role in supporting European powers. Soldiers from Africa, India, and Southeast Asia were recruited to fight in the war, while colonial economies supplied raw materials. This global involvement reflects the interconnected nature of imperial empires. At the same time, colonial participation contributed to future independence movements, as colonized peoples questioned imperial authority after the war.</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3623</TotalTime>
  <Words>2293</Words>
  <Application>Microsoft Office PowerPoint</Application>
  <PresentationFormat>Custom</PresentationFormat>
  <Paragraphs>163</Paragraphs>
  <Slides>30</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Abadi</vt:lpstr>
      <vt:lpstr>Aptos</vt:lpstr>
      <vt:lpstr>Arial</vt:lpstr>
      <vt:lpstr>Century Gothic</vt:lpstr>
      <vt:lpstr>Symbol</vt:lpstr>
      <vt:lpstr>World country report presentation</vt:lpstr>
      <vt:lpstr>Topic 7.3: Conducting World War I</vt:lpstr>
      <vt:lpstr>Learning Objectives</vt:lpstr>
      <vt:lpstr>Overview</vt:lpstr>
      <vt:lpstr>Overview</vt:lpstr>
      <vt:lpstr>Keywords and Phrases</vt:lpstr>
      <vt:lpstr>Background Reading</vt:lpstr>
      <vt:lpstr>Background Reading</vt:lpstr>
      <vt:lpstr>Background Reading</vt:lpstr>
      <vt:lpstr>Background Reading</vt:lpstr>
      <vt:lpstr>Background Reading</vt:lpstr>
      <vt:lpstr>Document 1  • Type: Government Poster (text excerpt) • Author: British War Propaganda Bureau • Date: 1915 </vt:lpstr>
      <vt:lpstr>Document 1  • Type: Government Poster (text excerpt) • Author: British War Propaganda Bureau • Date: 1915 </vt:lpstr>
      <vt:lpstr>Document 2 • Type: Military Report • Author: German officer at Verdun • Date: 1916</vt:lpstr>
      <vt:lpstr>Document 2 • Type: Military Report • Author: German officer at Verdun • Date: 1916</vt:lpstr>
      <vt:lpstr>Document 3 • Type: Diary Entry • Author: French soldier • Date: 1917 </vt:lpstr>
      <vt:lpstr>Document 3 • Type: Diary Entry • Author: French soldier • Date: 1917 </vt:lpstr>
      <vt:lpstr>Document 4 • Type: Government Directive • Author: Russian government • Date: 1916</vt:lpstr>
      <vt:lpstr>Document 4 • Type: Government Directive • Author: Russian government • Date: 1916</vt:lpstr>
      <vt:lpstr>Document 5 • Type: Colonial Speech • Author: Indian nationalist observer • Date: 1918 </vt:lpstr>
      <vt:lpstr>Document 5 • Type: Colonial Speech • Author: Indian nationalist observer • Date: 1918 </vt:lpstr>
      <vt:lpstr>Document 6 • Type: Newspaper Article • Author: American journalist • Date: 1917 </vt:lpstr>
      <vt:lpstr>Document 6 • Type: Newspaper Article • Author: American journalist • Date: 1917 </vt:lpstr>
      <vt:lpstr>Document 7 • Type: Medical Report • Author: British army doctor • Date: 1916 </vt:lpstr>
      <vt:lpstr>Document 7 • Type: Medical Report • Author: British army doctor • Date: 1916 </vt:lpstr>
      <vt:lpstr>Methods of Conducting War</vt:lpstr>
      <vt:lpstr>Historical Reasoning</vt:lpstr>
      <vt:lpstr>Historical Reasoning</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89</cp:revision>
  <dcterms:created xsi:type="dcterms:W3CDTF">2025-09-29T06:54:32Z</dcterms:created>
  <dcterms:modified xsi:type="dcterms:W3CDTF">2026-04-12T10:34:20Z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