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00" r:id="rId4"/>
    <p:sldId id="415" r:id="rId5"/>
    <p:sldId id="275" r:id="rId6"/>
    <p:sldId id="276" r:id="rId7"/>
    <p:sldId id="359" r:id="rId8"/>
    <p:sldId id="401" r:id="rId9"/>
    <p:sldId id="322" r:id="rId10"/>
    <p:sldId id="419" r:id="rId11"/>
    <p:sldId id="347" r:id="rId12"/>
    <p:sldId id="352" r:id="rId13"/>
    <p:sldId id="420" r:id="rId14"/>
    <p:sldId id="353" r:id="rId15"/>
    <p:sldId id="396" r:id="rId16"/>
    <p:sldId id="382" r:id="rId17"/>
    <p:sldId id="414"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3/4/2026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3/4/2026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AF603-C3FF-E4B2-8B83-1E368EB4B0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33056B-2989-020C-7AE9-C83D3F5E34F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1F134CF-362A-5ED4-ED9D-71B17430A1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E62E280-16B0-FCC9-17C2-0558002C8400}"/>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210375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F782A-E828-4D79-FAA5-EC124352D4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FD1F51-3B9F-61DB-1EB8-957B8085E73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118F8CC-90F4-E910-BB36-862AC6B39B9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3E25C8-0A01-CA2C-EF05-543873A26FD1}"/>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794455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3/4/2026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3/4/2026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3/4/2026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3/4/2026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3/4/2026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3/4/2026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614japan.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slavery.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slavery.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614japan.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4.6 — Internal and External Challenges to State Power</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08005F4-DB56-BEB9-7742-89665A6C54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98BB240-034F-FC4B-0B29-DC16AF27E19F}"/>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Tokugawa Edict Expelling Missionaries (1614)</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Https://Sourcebooks.Fordham.Edu/Mod/1614japan.Asp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C5B232B7-4367-5ABB-7DAC-F8C690C37CE2}"/>
              </a:ext>
            </a:extLst>
          </p:cNvPr>
          <p:cNvSpPr txBox="1"/>
          <p:nvPr/>
        </p:nvSpPr>
        <p:spPr>
          <a:xfrm>
            <a:off x="760412" y="16002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propagation of this evil doctrine must be strictly forbidden. Those who follow it shall renounce their faith or face punishment. Missionaries must leave the country at once, and no foreign vessels shall bring priests or religious teachers to our shores.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If this order is not obeyed, the peace of the realm will be destroyed. Therefore, to preserve the stability of our government and protect our customs, we command the immediate suppression of Christianity and the expulsion of those who promote it.</a:t>
            </a:r>
          </a:p>
        </p:txBody>
      </p:sp>
    </p:spTree>
    <p:extLst>
      <p:ext uri="{BB962C8B-B14F-4D97-AF65-F5344CB8AC3E}">
        <p14:creationId xmlns:p14="http://schemas.microsoft.com/office/powerpoint/2010/main" val="1380647825"/>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reason the Tokugawa government opposed Christianity.</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this document reflects efforts to centralize state power.</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the edict illustrates resistance to external influences.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Analyze the historical situation that led to this policy.</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Account Of A Maroon Community In Jamaica (17th Century)</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From: British Colonial Records (Excerpted In Secondary Compilation)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Https://Sourcebooks.Fordham.Edu/Mod/Slavery.Asp</a:t>
            </a:r>
            <a:r>
              <a:rPr lang="en-US" sz="2400" kern="1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2286000"/>
            <a:ext cx="102108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Many of the enslaved Africans who fled from plantations took refuge in the mountains, where they formed settlements beyond the reach of colonial authorities. These communities fortified their positions and defended themselves against attempts at capture.</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3BFA704-7D14-71BA-DF28-9BC03608B40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62E0D08-3956-79EE-01D5-31F5D5ECB9E8}"/>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Account Of A Maroon Community In Jamaica (17th Century)</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From: British Colonial Records (Excerpted In Secondary Compilation)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Https://Sourcebooks.Fordham.Edu/Mod/Slavery.Asp</a:t>
            </a:r>
            <a:r>
              <a:rPr lang="en-US" sz="2400" kern="1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B6E0183-839A-0AF0-5BD1-1F3BD389B067}"/>
              </a:ext>
            </a:extLst>
          </p:cNvPr>
          <p:cNvSpPr txBox="1"/>
          <p:nvPr/>
        </p:nvSpPr>
        <p:spPr>
          <a:xfrm>
            <a:off x="989012" y="2133600"/>
            <a:ext cx="102108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They established their own leaders, cultivated crops, and maintained customs brought from Africa. Some conducted raids on plantations to free others, striking fear into planters who depended upon forced labor.</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Despite repeated military expeditions, these Maroon communities proved difficult to suppress. Their resistance demonstrated that enslaved persons were not passive subjects but active challengers to colonial authority.</a:t>
            </a:r>
          </a:p>
        </p:txBody>
      </p:sp>
    </p:spTree>
    <p:extLst>
      <p:ext uri="{BB962C8B-B14F-4D97-AF65-F5344CB8AC3E}">
        <p14:creationId xmlns:p14="http://schemas.microsoft.com/office/powerpoint/2010/main" val="1593906701"/>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4031873"/>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Identify ONE method enslaved persons used to resist authority.</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how Maroon communities challenged colonial power structures.</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Explain how this example reflects broader patterns of resistance in the Americas.</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Evaluate the extent to which resistance limited state control.</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685800"/>
            <a:ext cx="10668000" cy="807720"/>
          </a:xfrm>
        </p:spPr>
        <p:txBody>
          <a:bodyPr>
            <a:normAutofit/>
          </a:bodyPr>
          <a:lstStyle/>
          <a:p>
            <a:r>
              <a:rPr lang="en-US" sz="2800" dirty="0"/>
              <a:t>Types of Resistance to State Power (1450–1750)</a:t>
            </a:r>
          </a:p>
        </p:txBody>
      </p:sp>
      <p:graphicFrame>
        <p:nvGraphicFramePr>
          <p:cNvPr id="3" name="Table 2">
            <a:extLst>
              <a:ext uri="{FF2B5EF4-FFF2-40B4-BE49-F238E27FC236}">
                <a16:creationId xmlns:a16="http://schemas.microsoft.com/office/drawing/2014/main" id="{02C407E6-23A0-3E85-787C-7CC3A99B0268}"/>
              </a:ext>
            </a:extLst>
          </p:cNvPr>
          <p:cNvGraphicFramePr>
            <a:graphicFrameLocks noGrp="1"/>
          </p:cNvGraphicFramePr>
          <p:nvPr>
            <p:extLst>
              <p:ext uri="{D42A27DB-BD31-4B8C-83A1-F6EECF244321}">
                <p14:modId xmlns:p14="http://schemas.microsoft.com/office/powerpoint/2010/main" val="330813028"/>
              </p:ext>
            </p:extLst>
          </p:nvPr>
        </p:nvGraphicFramePr>
        <p:xfrm>
          <a:off x="1217612" y="1828800"/>
          <a:ext cx="9753599" cy="3413760"/>
        </p:xfrm>
        <a:graphic>
          <a:graphicData uri="http://schemas.openxmlformats.org/drawingml/2006/table">
            <a:tbl>
              <a:tblPr firstRow="1" firstCol="1" bandRow="1">
                <a:tableStyleId>{3B4B98B0-60AC-42C2-AFA5-B58CD77FA1E5}</a:tableStyleId>
              </a:tblPr>
              <a:tblGrid>
                <a:gridCol w="2539837">
                  <a:extLst>
                    <a:ext uri="{9D8B030D-6E8A-4147-A177-3AD203B41FA5}">
                      <a16:colId xmlns:a16="http://schemas.microsoft.com/office/drawing/2014/main" val="3336765047"/>
                    </a:ext>
                  </a:extLst>
                </a:gridCol>
                <a:gridCol w="3127004">
                  <a:extLst>
                    <a:ext uri="{9D8B030D-6E8A-4147-A177-3AD203B41FA5}">
                      <a16:colId xmlns:a16="http://schemas.microsoft.com/office/drawing/2014/main" val="558899305"/>
                    </a:ext>
                  </a:extLst>
                </a:gridCol>
                <a:gridCol w="4086758">
                  <a:extLst>
                    <a:ext uri="{9D8B030D-6E8A-4147-A177-3AD203B41FA5}">
                      <a16:colId xmlns:a16="http://schemas.microsoft.com/office/drawing/2014/main" val="806656814"/>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Type of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505711502"/>
                  </a:ext>
                </a:extLst>
              </a:tr>
              <a:tr h="0">
                <a:tc>
                  <a:txBody>
                    <a:bodyPr/>
                    <a:lstStyle/>
                    <a:p>
                      <a:pPr marL="0" marR="0">
                        <a:buNone/>
                      </a:pPr>
                      <a:r>
                        <a:rPr lang="en-US" sz="2800" b="0" kern="100" dirty="0">
                          <a:effectLst/>
                        </a:rPr>
                        <a:t>Japan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Religious suppression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Tokugawa anti-Christian edict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97275370"/>
                  </a:ext>
                </a:extLst>
              </a:tr>
              <a:tr h="0">
                <a:tc>
                  <a:txBody>
                    <a:bodyPr/>
                    <a:lstStyle/>
                    <a:p>
                      <a:pPr marL="0" marR="0">
                        <a:buNone/>
                      </a:pPr>
                      <a:r>
                        <a:rPr lang="en-US" sz="2800" b="0" kern="100" dirty="0">
                          <a:effectLst/>
                        </a:rPr>
                        <a:t>Ottoman Empire</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Military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Janissary revolts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13755667"/>
                  </a:ext>
                </a:extLst>
              </a:tr>
              <a:tr h="0">
                <a:tc>
                  <a:txBody>
                    <a:bodyPr/>
                    <a:lstStyle/>
                    <a:p>
                      <a:pPr marL="0" marR="0">
                        <a:buNone/>
                      </a:pPr>
                      <a:r>
                        <a:rPr lang="en-US" sz="2800" b="0" kern="100" dirty="0">
                          <a:effectLst/>
                        </a:rPr>
                        <a:t>Russia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Peasant revolt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Stenka Razin Rebellion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37428555"/>
                  </a:ext>
                </a:extLst>
              </a:tr>
              <a:tr h="0">
                <a:tc>
                  <a:txBody>
                    <a:bodyPr/>
                    <a:lstStyle/>
                    <a:p>
                      <a:pPr marL="0" marR="0">
                        <a:buNone/>
                      </a:pPr>
                      <a:r>
                        <a:rPr lang="en-US" sz="2800" b="0" kern="100" dirty="0">
                          <a:effectLst/>
                        </a:rPr>
                        <a:t>Caribbean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Slave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Maroon communities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139090558"/>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762000"/>
            <a:ext cx="10668000" cy="609600"/>
          </a:xfrm>
        </p:spPr>
        <p:txBody>
          <a:bodyPr>
            <a:normAutofit/>
          </a:bodyPr>
          <a:lstStyle/>
          <a:p>
            <a:r>
              <a:rPr lang="en-US" sz="2800" dirty="0"/>
              <a:t>Causes of Resistance</a:t>
            </a:r>
          </a:p>
        </p:txBody>
      </p:sp>
      <p:graphicFrame>
        <p:nvGraphicFramePr>
          <p:cNvPr id="3" name="Table 2">
            <a:extLst>
              <a:ext uri="{FF2B5EF4-FFF2-40B4-BE49-F238E27FC236}">
                <a16:creationId xmlns:a16="http://schemas.microsoft.com/office/drawing/2014/main" id="{854333E6-F24D-989C-404E-825D6E293F52}"/>
              </a:ext>
            </a:extLst>
          </p:cNvPr>
          <p:cNvGraphicFramePr>
            <a:graphicFrameLocks noGrp="1"/>
          </p:cNvGraphicFramePr>
          <p:nvPr>
            <p:extLst>
              <p:ext uri="{D42A27DB-BD31-4B8C-83A1-F6EECF244321}">
                <p14:modId xmlns:p14="http://schemas.microsoft.com/office/powerpoint/2010/main" val="2217248707"/>
              </p:ext>
            </p:extLst>
          </p:nvPr>
        </p:nvGraphicFramePr>
        <p:xfrm>
          <a:off x="1217612" y="1752600"/>
          <a:ext cx="9753600" cy="3840480"/>
        </p:xfrm>
        <a:graphic>
          <a:graphicData uri="http://schemas.openxmlformats.org/drawingml/2006/table">
            <a:tbl>
              <a:tblPr firstRow="1" firstCol="1" bandRow="1">
                <a:tableStyleId>{3B4B98B0-60AC-42C2-AFA5-B58CD77FA1E5}</a:tableStyleId>
              </a:tblPr>
              <a:tblGrid>
                <a:gridCol w="2660782">
                  <a:extLst>
                    <a:ext uri="{9D8B030D-6E8A-4147-A177-3AD203B41FA5}">
                      <a16:colId xmlns:a16="http://schemas.microsoft.com/office/drawing/2014/main" val="3675439291"/>
                    </a:ext>
                  </a:extLst>
                </a:gridCol>
                <a:gridCol w="3897539">
                  <a:extLst>
                    <a:ext uri="{9D8B030D-6E8A-4147-A177-3AD203B41FA5}">
                      <a16:colId xmlns:a16="http://schemas.microsoft.com/office/drawing/2014/main" val="3603661752"/>
                    </a:ext>
                  </a:extLst>
                </a:gridCol>
                <a:gridCol w="3195279">
                  <a:extLst>
                    <a:ext uri="{9D8B030D-6E8A-4147-A177-3AD203B41FA5}">
                      <a16:colId xmlns:a16="http://schemas.microsoft.com/office/drawing/2014/main" val="536424266"/>
                    </a:ext>
                  </a:extLst>
                </a:gridCol>
              </a:tblGrid>
              <a:tr h="0">
                <a:tc>
                  <a:txBody>
                    <a:bodyPr/>
                    <a:lstStyle/>
                    <a:p>
                      <a:pPr marL="0" marR="0">
                        <a:buNone/>
                      </a:pPr>
                      <a:r>
                        <a:rPr lang="en-US" sz="2800" kern="100" dirty="0">
                          <a:effectLst/>
                        </a:rPr>
                        <a:t>Cause</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Description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44335120"/>
                  </a:ext>
                </a:extLst>
              </a:tr>
              <a:tr h="0">
                <a:tc>
                  <a:txBody>
                    <a:bodyPr/>
                    <a:lstStyle/>
                    <a:p>
                      <a:pPr marL="0" marR="0">
                        <a:buNone/>
                      </a:pPr>
                      <a:r>
                        <a:rPr lang="en-US" sz="2800" b="0" kern="100" dirty="0">
                          <a:effectLst/>
                        </a:rPr>
                        <a:t>Increased taxation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Funding armies and wars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Peasant uprisings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60565818"/>
                  </a:ext>
                </a:extLst>
              </a:tr>
              <a:tr h="0">
                <a:tc>
                  <a:txBody>
                    <a:bodyPr/>
                    <a:lstStyle/>
                    <a:p>
                      <a:pPr marL="0" marR="0">
                        <a:buNone/>
                      </a:pPr>
                      <a:r>
                        <a:rPr lang="en-US" sz="2800" b="0" kern="100" dirty="0">
                          <a:effectLst/>
                        </a:rPr>
                        <a:t>Religious control</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Suppression of minority faiths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Revolts and persecution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646528395"/>
                  </a:ext>
                </a:extLst>
              </a:tr>
              <a:tr h="0">
                <a:tc>
                  <a:txBody>
                    <a:bodyPr/>
                    <a:lstStyle/>
                    <a:p>
                      <a:pPr marL="0" marR="0">
                        <a:buNone/>
                      </a:pPr>
                      <a:r>
                        <a:rPr lang="en-US" sz="2800" b="0" kern="100" dirty="0">
                          <a:effectLst/>
                        </a:rPr>
                        <a:t>Labor exploitation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Enslavement and forced labor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Organized resistance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79277237"/>
                  </a:ext>
                </a:extLst>
              </a:tr>
              <a:tr h="0">
                <a:tc>
                  <a:txBody>
                    <a:bodyPr/>
                    <a:lstStyle/>
                    <a:p>
                      <a:pPr marL="0" marR="0">
                        <a:buNone/>
                      </a:pPr>
                      <a:r>
                        <a:rPr lang="en-US" sz="2800" b="0" kern="100" dirty="0">
                          <a:effectLst/>
                        </a:rPr>
                        <a:t>Centralization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Loss of local autonomy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Regional rebellions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53745592"/>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227012" y="1214021"/>
            <a:ext cx="11734800" cy="526297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Stronger centralized states with expanded bureaucracies.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Increased taxation and military reforms.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Organized resistance movements in colonies.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Local elites continued to wield influence.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Peasant communities remained vulnerable to taxation.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In Asia, resistance often focused on religious or military reforms. In the Americas, resistance centered on slavery and racial hierarchies.</a:t>
            </a: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353943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State centralization strengthened governments but created tensions.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Taxation and labor demands frequently triggered rebellion.</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Enslaved persons actively resisted colonial authority.</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Religious policies could provoke internal instability.</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State power was constantly challenged and negotiated.</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the following in complete sentences:</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Identify ONE internal challenge faced by states between 1450 and 1750.</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way states responded to resistance.</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 Explain ONE similarity or difference between resistance in Asia and resistance in the Americas.</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371600"/>
            <a:ext cx="108204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increasing state centralization led to resistance movements.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examples of internal resistance to imperial rule.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enslaved people challenged authority in the Americas.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Evaluate the effects of state expansion on different social groups.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states across the world expanded their power through centralization, taxation, military force, and administrative reforms. However, as rulers strengthened their control, many local groups resisted. Peasants, nobles, religious minorities, and enslaved people challenged authority in different ways. Resistance ranged from tax revolts and regional rebellions to organized slave uprisings.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State-building created stronger governments, but it also created tensions. The development of powerful centralized states often disrupted local traditions, increased taxation, and imposed new labor systems. These pressures produced internal instability that shaped the political landscape of the early modern world.</a:t>
            </a:r>
          </a:p>
        </p:txBody>
      </p:sp>
    </p:spTree>
    <p:extLst>
      <p:ext uri="{BB962C8B-B14F-4D97-AF65-F5344CB8AC3E}">
        <p14:creationId xmlns:p14="http://schemas.microsoft.com/office/powerpoint/2010/main" val="38677799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20400" cy="3970318"/>
          </a:xfrm>
          <a:prstGeom prst="rect">
            <a:avLst/>
          </a:prstGeom>
          <a:noFill/>
          <a:ln>
            <a:solidFill>
              <a:schemeClr val="bg2"/>
            </a:solidFill>
          </a:ln>
        </p:spPr>
        <p:txBody>
          <a:bodyPr wrap="square">
            <a:spAutoFit/>
          </a:bodyPr>
          <a:lstStyle/>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Centralization – </a:t>
            </a:r>
            <a:r>
              <a:rPr lang="en-US" sz="2800" kern="100" dirty="0">
                <a:effectLst/>
                <a:latin typeface="Arial" panose="020B0604020202020204" pitchFamily="34" charset="0"/>
                <a:ea typeface="Aptos" panose="020B0004020202020204" pitchFamily="34" charset="0"/>
              </a:rPr>
              <a:t>The process of increasing control under a central government.</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Tax revolt – </a:t>
            </a:r>
            <a:r>
              <a:rPr lang="en-US" sz="2800" kern="100" dirty="0">
                <a:effectLst/>
                <a:latin typeface="Arial" panose="020B0604020202020204" pitchFamily="34" charset="0"/>
                <a:ea typeface="Aptos" panose="020B0004020202020204" pitchFamily="34" charset="0"/>
              </a:rPr>
              <a:t>A rebellion caused by opposition to high taxes.</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Janissaries – </a:t>
            </a:r>
            <a:r>
              <a:rPr lang="en-US" sz="2800" kern="100" dirty="0">
                <a:effectLst/>
                <a:latin typeface="Arial" panose="020B0604020202020204" pitchFamily="34" charset="0"/>
                <a:ea typeface="Aptos" panose="020B0004020202020204" pitchFamily="34" charset="0"/>
              </a:rPr>
              <a:t>Elite Ottoman soldiers who sometimes resisted reforms.</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Maroon communities – </a:t>
            </a:r>
            <a:r>
              <a:rPr lang="en-US" sz="2800" kern="100" dirty="0">
                <a:effectLst/>
                <a:latin typeface="Arial" panose="020B0604020202020204" pitchFamily="34" charset="0"/>
                <a:ea typeface="Aptos" panose="020B0004020202020204" pitchFamily="34" charset="0"/>
              </a:rPr>
              <a:t>Settlements formed by escaped enslaved people in the Americas.</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Organized resistance – </a:t>
            </a:r>
            <a:r>
              <a:rPr lang="en-US" sz="2800" kern="100" dirty="0">
                <a:effectLst/>
                <a:latin typeface="Arial" panose="020B0604020202020204" pitchFamily="34" charset="0"/>
                <a:ea typeface="Aptos" panose="020B0004020202020204" pitchFamily="34" charset="0"/>
              </a:rPr>
              <a:t>Coordinated actions taken to oppose authority.</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As states expanded between 1450 and 1750, rulers sought to increase revenue and strengthen armies. In Europe, monarchs such as Louis XIV centralized power by weakening the nobility and increasing taxation. In the Ottoman Empire, rulers attempted reforms that sometimes provoked resistance from powerful military groups like the Janissaries. In Mughal India, regional leaders challenged imperial authority when central power weakened.</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Resistance often came from groups affected by taxation and labor demands. Peasant revolts erupted in China and Russia when taxes rose or famine struck. In Japan, Christian converts faced persecution when the Tokugawa shogunate sought to limit foreign influence and maintain order.</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In the Americas, enslaved Africans resisted through daily acts of defiance, escape, and organized rebellion. Maroon communities formed in places such as Brazil and the Caribbean. These actions demonstrate that state power was never absolute; it was constantly negotiated and contested.</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Tokugawa Edict Expelling Missionaries (1614)</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Https://Sourcebooks.Fordham.Edu/Mod/1614japan.Asp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a:t>
            </a:r>
            <a:r>
              <a:rPr lang="en-US" sz="2800" kern="100" dirty="0" err="1">
                <a:effectLst/>
                <a:latin typeface="Arial" panose="020B0604020202020204" pitchFamily="34" charset="0"/>
                <a:ea typeface="Aptos" panose="020B0004020202020204" pitchFamily="34" charset="0"/>
              </a:rPr>
              <a:t>Kirishitan</a:t>
            </a:r>
            <a:r>
              <a:rPr lang="en-US" sz="2800" kern="100" dirty="0">
                <a:effectLst/>
                <a:latin typeface="Arial" panose="020B0604020202020204" pitchFamily="34" charset="0"/>
                <a:ea typeface="Aptos" panose="020B0004020202020204" pitchFamily="34" charset="0"/>
              </a:rPr>
              <a:t> (Christians) have come to Japan not only to preach their religion but also to change the government of the country. They destroy shrines and temples, disturb the laws of the realm, and lead the people astray. For many years they have secretly spread their doctrine, misleading the common people and corrupting the hearts of our subjects.</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2141</TotalTime>
  <Words>1257</Words>
  <Application>Microsoft Office PowerPoint</Application>
  <PresentationFormat>Custom</PresentationFormat>
  <Paragraphs>132</Paragraphs>
  <Slides>20</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4.6 — Internal and External Challenges to State Power</vt:lpstr>
      <vt:lpstr>Learning Objectives</vt:lpstr>
      <vt:lpstr>Overview</vt:lpstr>
      <vt:lpstr>Overview</vt:lpstr>
      <vt:lpstr>Keywords and Phrases</vt:lpstr>
      <vt:lpstr>Background Reading</vt:lpstr>
      <vt:lpstr>Background Reading</vt:lpstr>
      <vt:lpstr>Background Reading</vt:lpstr>
      <vt:lpstr>Primary Source 1 - Tokugawa Edict Expelling Missionaries (1614) Full Text: Https://Sourcebooks.Fordham.Edu/Mod/1614japan.Asp</vt:lpstr>
      <vt:lpstr>Primary Source 1 - Tokugawa Edict Expelling Missionaries (1614) Full Text: Https://Sourcebooks.Fordham.Edu/Mod/1614japan.Asp</vt:lpstr>
      <vt:lpstr>Guided Source Analysis</vt:lpstr>
      <vt:lpstr>Primary Source 2 — Account Of A Maroon Community In Jamaica (17th Century) From: British Colonial Records (Excerpted In Secondary Compilation) Https://Sourcebooks.Fordham.Edu/Mod/Slavery.Asp </vt:lpstr>
      <vt:lpstr>Primary Source 2 — Account Of A Maroon Community In Jamaica (17th Century) From: British Colonial Records (Excerpted In Secondary Compilation) Https://Sourcebooks.Fordham.Edu/Mod/Slavery.Asp </vt:lpstr>
      <vt:lpstr>Guided Source Analysis</vt:lpstr>
      <vt:lpstr>Types of Resistance to State Power (1450–1750)</vt:lpstr>
      <vt:lpstr>Causes of Resistance</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48</cp:revision>
  <dcterms:created xsi:type="dcterms:W3CDTF">2025-09-29T06:54:32Z</dcterms:created>
  <dcterms:modified xsi:type="dcterms:W3CDTF">2026-03-04T04:21:47Z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