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handoutMasterIdLst>
    <p:handoutMasterId r:id="rId25"/>
  </p:handoutMasterIdLst>
  <p:sldIdLst>
    <p:sldId id="269" r:id="rId2"/>
    <p:sldId id="270" r:id="rId3"/>
    <p:sldId id="300" r:id="rId4"/>
    <p:sldId id="379" r:id="rId5"/>
    <p:sldId id="371" r:id="rId6"/>
    <p:sldId id="275" r:id="rId7"/>
    <p:sldId id="276" r:id="rId8"/>
    <p:sldId id="359" r:id="rId9"/>
    <p:sldId id="401" r:id="rId10"/>
    <p:sldId id="322" r:id="rId11"/>
    <p:sldId id="406" r:id="rId12"/>
    <p:sldId id="407" r:id="rId13"/>
    <p:sldId id="347" r:id="rId14"/>
    <p:sldId id="352" r:id="rId15"/>
    <p:sldId id="408" r:id="rId16"/>
    <p:sldId id="409" r:id="rId17"/>
    <p:sldId id="353" r:id="rId18"/>
    <p:sldId id="396" r:id="rId19"/>
    <p:sldId id="382" r:id="rId20"/>
    <p:sldId id="350" r:id="rId21"/>
    <p:sldId id="342" r:id="rId22"/>
    <p:sldId id="299" r:id="rId2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2/9/2026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2/9/2026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889E0-62CF-3D50-AB66-0EAA233C48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272100-F608-B221-5CF9-43A318530D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D9FDA8A-0E9B-4ED8-6C9E-50C2B49532A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ECF7FA7-07E9-EBE0-141A-FDC48FE84592}"/>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24656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7EE8C-ABE2-FD1C-9947-A088526DE8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3C1EF6-1623-0FBB-20EF-9BFE3BDE3FD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D78E5BC-E601-0AE5-FAC7-C349BD1803C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C77C059-C559-92B4-B648-99C99823BB3C}"/>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0171222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92F94-61EE-FF04-1634-8D467ECD3B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AB39D4-7FD8-DFDE-7CFE-F279DA1C34D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466975-8AEB-FBD5-3621-72DA67C7A7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F11D89C-9C4D-D755-6E79-A1919C516C00}"/>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5586303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64805-D554-817B-DAA5-911BA6F5F9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1EBD7C-DF8B-DB16-15D4-92ABCDA5E74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635DC76-1260-0296-5DE3-77FB8A75A7A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B06B0AB-AE82-70AB-403C-FDDB6E3C48BE}"/>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32560749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37510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2/9/2026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2/9/2026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2/9/2026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2/9/2026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2/9/2026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source/1493portugal-africa1.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source/1493portugal-africa1.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source/1493portugal-africa1.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source/1511albuquerque-malacca.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ourcebooks.fordham.edu/source/1511albuquerque-malacca.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ourcebooks.fordham.edu/source/1511albuquerque-malacca.asp"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4.2 — Exploration: Causes and Events from 1450–1750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a:effectLst/>
                <a:latin typeface="Arial" panose="020B0604020202020204" pitchFamily="34" charset="0"/>
                <a:ea typeface="Aptos" panose="020B0004020202020204" pitchFamily="34" charset="0"/>
              </a:rPr>
              <a:t>King João II Of Portugal, Letter On African Exploration (1493)</a:t>
            </a:r>
            <a:br>
              <a:rPr lang="en-US" sz="2000" kern="100" cap="none" dirty="0">
                <a:effectLst/>
                <a:latin typeface="Arial" panose="020B0604020202020204" pitchFamily="34" charset="0"/>
                <a:ea typeface="Aptos" panose="020B0004020202020204" pitchFamily="34" charset="0"/>
              </a:rPr>
            </a:br>
            <a:r>
              <a:rPr lang="en-US" sz="2000" kern="100" cap="none" dirty="0">
                <a:effectLst/>
                <a:latin typeface="Arial" panose="020B0604020202020204" pitchFamily="34" charset="0"/>
                <a:ea typeface="Aptos" panose="020B0004020202020204" pitchFamily="34" charset="0"/>
              </a:rPr>
              <a:t>Link: </a:t>
            </a:r>
            <a:r>
              <a:rPr lang="en-US" sz="2000" u="sng" kern="100" cap="none" dirty="0">
                <a:solidFill>
                  <a:srgbClr val="0563C1"/>
                </a:solidFill>
                <a:effectLst/>
                <a:latin typeface="Arial" panose="020B0604020202020204" pitchFamily="34" charset="0"/>
                <a:ea typeface="Aptos" panose="020B0004020202020204" pitchFamily="34" charset="0"/>
                <a:hlinkClick r:id="rId3"/>
              </a:rPr>
              <a:t>Https://Sourcebooks.Fordham.Edu/Source/1493portugal-africa1.Asp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have undertaken great labor and expense in exploring the coasts of Africa and Guinea, sending forth caravels under our authority to discover lands, islands, and peoples previously unknown to our realm. These enterprises have been pursued for the service of God and the increase of our royal estate, so that commerce might be expanded and the wealth of our kingdom strengthened. Through these voyages, our sailors have gained knowledge of the seas, currents, and coasts, and have established contact with the peoples of those regions, thereby opening new paths for trade.</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43ABB17-5E02-621B-EE2D-C8A60187FB6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3452704-A0BF-546A-6FCF-8737EF738FC3}"/>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a:effectLst/>
                <a:latin typeface="Arial" panose="020B0604020202020204" pitchFamily="34" charset="0"/>
                <a:ea typeface="Aptos" panose="020B0004020202020204" pitchFamily="34" charset="0"/>
              </a:rPr>
              <a:t>King João II Of Portugal, Letter On African Exploration (1493)</a:t>
            </a:r>
            <a:br>
              <a:rPr lang="en-US" sz="2000" kern="100" cap="none" dirty="0">
                <a:effectLst/>
                <a:latin typeface="Arial" panose="020B0604020202020204" pitchFamily="34" charset="0"/>
                <a:ea typeface="Aptos" panose="020B0004020202020204" pitchFamily="34" charset="0"/>
              </a:rPr>
            </a:br>
            <a:r>
              <a:rPr lang="en-US" sz="2000" kern="100" cap="none" dirty="0">
                <a:effectLst/>
                <a:latin typeface="Arial" panose="020B0604020202020204" pitchFamily="34" charset="0"/>
                <a:ea typeface="Aptos" panose="020B0004020202020204" pitchFamily="34" charset="0"/>
              </a:rPr>
              <a:t>Link: </a:t>
            </a:r>
            <a:r>
              <a:rPr lang="en-US" sz="2000" u="sng" kern="100" cap="none" dirty="0">
                <a:solidFill>
                  <a:srgbClr val="0563C1"/>
                </a:solidFill>
                <a:effectLst/>
                <a:latin typeface="Arial" panose="020B0604020202020204" pitchFamily="34" charset="0"/>
                <a:ea typeface="Aptos" panose="020B0004020202020204" pitchFamily="34" charset="0"/>
                <a:hlinkClick r:id="rId3"/>
              </a:rPr>
              <a:t>Https://Sourcebooks.Fordham.Edu/Source/1493portugal-africa1.Asp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CD7133AE-557A-4465-FCF8-1617AC9A8597}"/>
              </a:ext>
            </a:extLst>
          </p:cNvPr>
          <p:cNvSpPr txBox="1"/>
          <p:nvPr/>
        </p:nvSpPr>
        <p:spPr>
          <a:xfrm>
            <a:off x="760412" y="1600200"/>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These undertakings have not been carried out lightly, but with careful planning and the assistance of learned men skilled in navigation, astronomy, and cosmography. They have recorded the latitudes, described the harbors, and noted the conditions of the seas, so that future voyages may proceed with greater certainty and safety. Such knowledge, gained at great cost, belongs rightly to our Crown and serves the interests of our realm.</a:t>
            </a:r>
          </a:p>
        </p:txBody>
      </p:sp>
    </p:spTree>
    <p:extLst>
      <p:ext uri="{BB962C8B-B14F-4D97-AF65-F5344CB8AC3E}">
        <p14:creationId xmlns:p14="http://schemas.microsoft.com/office/powerpoint/2010/main" val="367511509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35B2373-C4EB-BE8B-4A6B-F4FC161B702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F34D518-DD86-83DA-2B2C-229ADB154853}"/>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a:effectLst/>
                <a:latin typeface="Arial" panose="020B0604020202020204" pitchFamily="34" charset="0"/>
                <a:ea typeface="Aptos" panose="020B0004020202020204" pitchFamily="34" charset="0"/>
              </a:rPr>
              <a:t>King João II Of Portugal, Letter On African Exploration (1493)</a:t>
            </a:r>
            <a:br>
              <a:rPr lang="en-US" sz="2000" kern="100" cap="none" dirty="0">
                <a:effectLst/>
                <a:latin typeface="Arial" panose="020B0604020202020204" pitchFamily="34" charset="0"/>
                <a:ea typeface="Aptos" panose="020B0004020202020204" pitchFamily="34" charset="0"/>
              </a:rPr>
            </a:br>
            <a:r>
              <a:rPr lang="en-US" sz="2000" kern="100" cap="none" dirty="0">
                <a:effectLst/>
                <a:latin typeface="Arial" panose="020B0604020202020204" pitchFamily="34" charset="0"/>
                <a:ea typeface="Aptos" panose="020B0004020202020204" pitchFamily="34" charset="0"/>
              </a:rPr>
              <a:t>Link: </a:t>
            </a:r>
            <a:r>
              <a:rPr lang="en-US" sz="2000" u="sng" kern="100" cap="none" dirty="0">
                <a:solidFill>
                  <a:srgbClr val="0563C1"/>
                </a:solidFill>
                <a:effectLst/>
                <a:latin typeface="Arial" panose="020B0604020202020204" pitchFamily="34" charset="0"/>
                <a:ea typeface="Aptos" panose="020B0004020202020204" pitchFamily="34" charset="0"/>
                <a:hlinkClick r:id="rId3"/>
              </a:rPr>
              <a:t>Https://Sourcebooks.Fordham.Edu/Source/1493portugal-africa1.Asp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CF54E41-B00D-228C-F88D-2C5160FF2E94}"/>
              </a:ext>
            </a:extLst>
          </p:cNvPr>
          <p:cNvSpPr txBox="1"/>
          <p:nvPr/>
        </p:nvSpPr>
        <p:spPr>
          <a:xfrm>
            <a:off x="760412" y="1224643"/>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For this reason, it is our will that the lands and waters discovered by our navigators remain within our governance, since they have been pursued under our authority and expense. We have long labored in these explorations, and it is fitting that the benefits of such efforts should accrue to our kingdom, strengthening our power, enriching our treasury, and securing our position among Christian princes.</a:t>
            </a:r>
          </a:p>
        </p:txBody>
      </p:sp>
      <p:sp>
        <p:nvSpPr>
          <p:cNvPr id="4" name="TextBox 3">
            <a:extLst>
              <a:ext uri="{FF2B5EF4-FFF2-40B4-BE49-F238E27FC236}">
                <a16:creationId xmlns:a16="http://schemas.microsoft.com/office/drawing/2014/main" id="{C8C1DC63-B898-9316-9B89-DAC34FA60D0A}"/>
              </a:ext>
            </a:extLst>
          </p:cNvPr>
          <p:cNvSpPr txBox="1"/>
          <p:nvPr/>
        </p:nvSpPr>
        <p:spPr>
          <a:xfrm>
            <a:off x="760412" y="4333186"/>
            <a:ext cx="10511745" cy="2246769"/>
          </a:xfrm>
          <a:prstGeom prst="rect">
            <a:avLst/>
          </a:prstGeom>
          <a:noFill/>
          <a:ln>
            <a:solidFill>
              <a:schemeClr val="bg2"/>
            </a:solidFill>
          </a:ln>
        </p:spPr>
        <p:txBody>
          <a:bodyPr wrap="square">
            <a:spAutoFit/>
          </a:bodyPr>
          <a:lstStyle/>
          <a:p>
            <a:r>
              <a:rPr lang="en-US" sz="2800" b="1" dirty="0">
                <a:effectLst/>
                <a:latin typeface="Arial" panose="020B0604020202020204" pitchFamily="34" charset="0"/>
                <a:ea typeface="Aptos" panose="020B0004020202020204" pitchFamily="34" charset="0"/>
              </a:rPr>
              <a:t>Why this matters:</a:t>
            </a:r>
            <a:br>
              <a:rPr lang="en-US" sz="2800" dirty="0">
                <a:effectLst/>
                <a:latin typeface="Arial" panose="020B0604020202020204" pitchFamily="34" charset="0"/>
                <a:ea typeface="Aptos" panose="020B0004020202020204" pitchFamily="34" charset="0"/>
              </a:rPr>
            </a:br>
            <a:r>
              <a:rPr lang="en-US" sz="2800" dirty="0">
                <a:effectLst/>
                <a:latin typeface="Arial" panose="020B0604020202020204" pitchFamily="34" charset="0"/>
                <a:ea typeface="Aptos" panose="020B0004020202020204" pitchFamily="34" charset="0"/>
              </a:rPr>
              <a:t>This letter shows that Portuguese exploration was a state-directed project, justified through religion, financed by the monarchy, and designed to expand both political authority and economic power.</a:t>
            </a:r>
            <a:endParaRPr lang="en-US" sz="4000" dirty="0"/>
          </a:p>
        </p:txBody>
      </p:sp>
    </p:spTree>
    <p:extLst>
      <p:ext uri="{BB962C8B-B14F-4D97-AF65-F5344CB8AC3E}">
        <p14:creationId xmlns:p14="http://schemas.microsoft.com/office/powerpoint/2010/main" val="2801141257"/>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Identify one reason King João II gives for supporting exploration.</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Explain one role played by the state in making Portuguese exploration possible.</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Explain how this document illustrates the relationship between political power and economic goals.</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Afonso De Albuquerque, Letter On The Capture Of Malacca (1511)</a:t>
            </a:r>
            <a:r>
              <a:rPr lang="en-US" sz="2400" b="1" kern="100" cap="none" dirty="0">
                <a:latin typeface="Arial" panose="020B0604020202020204" pitchFamily="34" charset="0"/>
                <a:ea typeface="Aptos" panose="020B0004020202020204" pitchFamily="34" charset="0"/>
              </a:rPr>
              <a:t> </a:t>
            </a:r>
            <a:r>
              <a:rPr lang="en-US" sz="2400" kern="100" cap="none" dirty="0">
                <a:effectLst/>
                <a:latin typeface="Arial" panose="020B0604020202020204" pitchFamily="34" charset="0"/>
                <a:ea typeface="Aptos" panose="020B0004020202020204" pitchFamily="34" charset="0"/>
              </a:rPr>
              <a:t>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Https://Sourcebooks.Fordham.Edu/Source/1511albuquerque-malacca.Asp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1905000"/>
            <a:ext cx="102108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Malacca is a city made for the trade of the whole world, for merchants from China, the Moluccas, Bengal, Arabia, Persia, and many other lands gather there. Its position is such that the commerce of the seas passes through its harbor, and whoever holds Malacca holds the key to the trade of these regions. From this port, goods flow to and from the East and West, and its markets are filled with merchandise of great value.</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12536C-01FB-9CBE-2F2F-AB0C573EE66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3626B38-5BF4-4E6E-15C4-8A9EFD57E819}"/>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Afonso De Albuquerque, Letter On The Capture Of Malacca (1511)</a:t>
            </a:r>
            <a:r>
              <a:rPr lang="en-US" sz="2400" b="1" kern="100" cap="none" dirty="0">
                <a:latin typeface="Arial" panose="020B0604020202020204" pitchFamily="34" charset="0"/>
                <a:ea typeface="Aptos" panose="020B0004020202020204" pitchFamily="34" charset="0"/>
              </a:rPr>
              <a:t> </a:t>
            </a:r>
            <a:r>
              <a:rPr lang="en-US" sz="2400" kern="100" cap="none" dirty="0">
                <a:effectLst/>
                <a:latin typeface="Arial" panose="020B0604020202020204" pitchFamily="34" charset="0"/>
                <a:ea typeface="Aptos" panose="020B0004020202020204" pitchFamily="34" charset="0"/>
              </a:rPr>
              <a:t>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Https://Sourcebooks.Fordham.Edu/Source/1511albuquerque-malacca.Asp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DBB91405-AB11-0C80-389C-6BD3EA1EAA33}"/>
              </a:ext>
            </a:extLst>
          </p:cNvPr>
          <p:cNvSpPr txBox="1"/>
          <p:nvPr/>
        </p:nvSpPr>
        <p:spPr>
          <a:xfrm>
            <a:off x="989012" y="1905000"/>
            <a:ext cx="102108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merchants who reside in Malacca are many and of various nations, each bringing the wealth of his land. The customs collected in this city are immense, and the revenues drawn from them are a great source of profit. By capturing this port, the King of Portugal will draw the commerce of Asia into his realm and deprive rival powers of the advantages they now enjoy in these seas.</a:t>
            </a:r>
          </a:p>
        </p:txBody>
      </p:sp>
    </p:spTree>
    <p:extLst>
      <p:ext uri="{BB962C8B-B14F-4D97-AF65-F5344CB8AC3E}">
        <p14:creationId xmlns:p14="http://schemas.microsoft.com/office/powerpoint/2010/main" val="3398312891"/>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919BDBE-83DA-5AE8-84AB-256F258B35D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020DC3A-3AC7-864A-0005-E984BA76E450}"/>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Afonso De Albuquerque, Letter On The Capture Of Malacca (1511)</a:t>
            </a:r>
            <a:r>
              <a:rPr lang="en-US" sz="2400" b="1" kern="100" cap="none" dirty="0">
                <a:latin typeface="Arial" panose="020B0604020202020204" pitchFamily="34" charset="0"/>
                <a:ea typeface="Aptos" panose="020B0004020202020204" pitchFamily="34" charset="0"/>
              </a:rPr>
              <a:t> </a:t>
            </a:r>
            <a:r>
              <a:rPr lang="en-US" sz="2400" kern="100" cap="none" dirty="0">
                <a:effectLst/>
                <a:latin typeface="Arial" panose="020B0604020202020204" pitchFamily="34" charset="0"/>
                <a:ea typeface="Aptos" panose="020B0004020202020204" pitchFamily="34" charset="0"/>
              </a:rPr>
              <a:t>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Https://Sourcebooks.Fordham.Edu/Source/1511albuquerque-malacca.Asp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B416FB4C-6F90-0A2B-CFDB-A7759D96768F}"/>
              </a:ext>
            </a:extLst>
          </p:cNvPr>
          <p:cNvSpPr txBox="1"/>
          <p:nvPr/>
        </p:nvSpPr>
        <p:spPr>
          <a:xfrm>
            <a:off x="989012" y="1600200"/>
            <a:ext cx="102108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With control of Malacca, Portugal will be able to regulate trade, secure the passage of ships, and ensure that no commerce is conducted without contributing to the wealth of our kingdom. This conquest will strengthen the Crown, enrich the royal treasury, and establish Portuguese authority over the principal routes of Asian trade.</a:t>
            </a:r>
          </a:p>
        </p:txBody>
      </p:sp>
      <p:sp>
        <p:nvSpPr>
          <p:cNvPr id="2" name="TextBox 1">
            <a:extLst>
              <a:ext uri="{FF2B5EF4-FFF2-40B4-BE49-F238E27FC236}">
                <a16:creationId xmlns:a16="http://schemas.microsoft.com/office/drawing/2014/main" id="{6FFA2E4D-A674-F908-767A-DA7F8473A630}"/>
              </a:ext>
            </a:extLst>
          </p:cNvPr>
          <p:cNvSpPr txBox="1"/>
          <p:nvPr/>
        </p:nvSpPr>
        <p:spPr>
          <a:xfrm>
            <a:off x="989012" y="4572000"/>
            <a:ext cx="9906000" cy="1815882"/>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Why this matters:</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This source reveals the economic logic of the Portuguese trading-post empire, showing how control of strategic ports—not large territories—allowed states to dominate global trade.</a:t>
            </a:r>
          </a:p>
        </p:txBody>
      </p:sp>
    </p:spTree>
    <p:extLst>
      <p:ext uri="{BB962C8B-B14F-4D97-AF65-F5344CB8AC3E}">
        <p14:creationId xmlns:p14="http://schemas.microsoft.com/office/powerpoint/2010/main" val="3039620693"/>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Identify one economic feature that made Malacca valuable.</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Explain one economic goal Portugal hoped to achieve by controlling Malacca.</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Explain how this source demonstrates mercantilist thinking.</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381000"/>
            <a:ext cx="10668000" cy="807720"/>
          </a:xfrm>
        </p:spPr>
        <p:txBody>
          <a:bodyPr>
            <a:normAutofit/>
          </a:bodyPr>
          <a:lstStyle/>
          <a:p>
            <a:r>
              <a:rPr lang="en-US" sz="2800" dirty="0"/>
              <a:t>State Power and Economic Motives</a:t>
            </a:r>
          </a:p>
        </p:txBody>
      </p:sp>
      <p:graphicFrame>
        <p:nvGraphicFramePr>
          <p:cNvPr id="3" name="Table 2">
            <a:extLst>
              <a:ext uri="{FF2B5EF4-FFF2-40B4-BE49-F238E27FC236}">
                <a16:creationId xmlns:a16="http://schemas.microsoft.com/office/drawing/2014/main" id="{B18266AA-3B59-6022-4757-913A238BD89B}"/>
              </a:ext>
            </a:extLst>
          </p:cNvPr>
          <p:cNvGraphicFramePr>
            <a:graphicFrameLocks noGrp="1"/>
          </p:cNvGraphicFramePr>
          <p:nvPr>
            <p:extLst>
              <p:ext uri="{D42A27DB-BD31-4B8C-83A1-F6EECF244321}">
                <p14:modId xmlns:p14="http://schemas.microsoft.com/office/powerpoint/2010/main" val="1011886879"/>
              </p:ext>
            </p:extLst>
          </p:nvPr>
        </p:nvGraphicFramePr>
        <p:xfrm>
          <a:off x="1217612" y="1752600"/>
          <a:ext cx="9753600" cy="3840480"/>
        </p:xfrm>
        <a:graphic>
          <a:graphicData uri="http://schemas.openxmlformats.org/drawingml/2006/table">
            <a:tbl>
              <a:tblPr firstRow="1" firstCol="1" bandRow="1">
                <a:tableStyleId>{3B4B98B0-60AC-42C2-AFA5-B58CD77FA1E5}</a:tableStyleId>
              </a:tblPr>
              <a:tblGrid>
                <a:gridCol w="4876800">
                  <a:extLst>
                    <a:ext uri="{9D8B030D-6E8A-4147-A177-3AD203B41FA5}">
                      <a16:colId xmlns:a16="http://schemas.microsoft.com/office/drawing/2014/main" val="867378088"/>
                    </a:ext>
                  </a:extLst>
                </a:gridCol>
                <a:gridCol w="4876800">
                  <a:extLst>
                    <a:ext uri="{9D8B030D-6E8A-4147-A177-3AD203B41FA5}">
                      <a16:colId xmlns:a16="http://schemas.microsoft.com/office/drawing/2014/main" val="1360823602"/>
                    </a:ext>
                  </a:extLst>
                </a:gridCol>
              </a:tblGrid>
              <a:tr h="0">
                <a:tc>
                  <a:txBody>
                    <a:bodyPr/>
                    <a:lstStyle/>
                    <a:p>
                      <a:pPr marL="0" marR="0">
                        <a:buNone/>
                      </a:pPr>
                      <a:r>
                        <a:rPr lang="en-US" sz="2800" kern="100" dirty="0">
                          <a:effectLst/>
                        </a:rPr>
                        <a:t>Cause</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Effect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23587100"/>
                  </a:ext>
                </a:extLst>
              </a:tr>
              <a:tr h="0">
                <a:tc>
                  <a:txBody>
                    <a:bodyPr/>
                    <a:lstStyle/>
                    <a:p>
                      <a:pPr marL="0" marR="0">
                        <a:buNone/>
                      </a:pPr>
                      <a:r>
                        <a:rPr lang="en-US" sz="2800" kern="100">
                          <a:effectLst/>
                        </a:rPr>
                        <a:t>State competition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Increased funding for exploration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33535425"/>
                  </a:ext>
                </a:extLst>
              </a:tr>
              <a:tr h="0">
                <a:tc>
                  <a:txBody>
                    <a:bodyPr/>
                    <a:lstStyle/>
                    <a:p>
                      <a:pPr marL="0" marR="0">
                        <a:buNone/>
                      </a:pPr>
                      <a:r>
                        <a:rPr lang="en-US" sz="2800" kern="100">
                          <a:effectLst/>
                        </a:rPr>
                        <a:t>Desire for Asian trade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Establishment of overseas ports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70878722"/>
                  </a:ext>
                </a:extLst>
              </a:tr>
              <a:tr h="0">
                <a:tc>
                  <a:txBody>
                    <a:bodyPr/>
                    <a:lstStyle/>
                    <a:p>
                      <a:pPr marL="0" marR="0">
                        <a:buNone/>
                      </a:pPr>
                      <a:r>
                        <a:rPr lang="en-US" sz="2800" kern="100">
                          <a:effectLst/>
                        </a:rPr>
                        <a:t>Mercantilist beliefs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Expansion of maritime empires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906612233"/>
                  </a:ext>
                </a:extLst>
              </a:tr>
              <a:tr h="0">
                <a:tc>
                  <a:txBody>
                    <a:bodyPr/>
                    <a:lstStyle/>
                    <a:p>
                      <a:pPr marL="0" marR="0">
                        <a:buNone/>
                      </a:pPr>
                      <a:r>
                        <a:rPr lang="en-US" sz="2800" kern="100">
                          <a:effectLst/>
                        </a:rPr>
                        <a:t>Joint-stock companies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Northern European expansion</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262305125"/>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10668000" cy="609600"/>
          </a:xfrm>
        </p:spPr>
        <p:txBody>
          <a:bodyPr>
            <a:normAutofit/>
          </a:bodyPr>
          <a:lstStyle/>
          <a:p>
            <a:r>
              <a:rPr lang="en-US" sz="2800" dirty="0"/>
              <a:t>European Exploration Strategies</a:t>
            </a:r>
          </a:p>
        </p:txBody>
      </p:sp>
      <p:graphicFrame>
        <p:nvGraphicFramePr>
          <p:cNvPr id="3" name="Table 2">
            <a:extLst>
              <a:ext uri="{FF2B5EF4-FFF2-40B4-BE49-F238E27FC236}">
                <a16:creationId xmlns:a16="http://schemas.microsoft.com/office/drawing/2014/main" id="{A1E1DB25-F4BE-7A6F-7687-3AE99D644F55}"/>
              </a:ext>
            </a:extLst>
          </p:cNvPr>
          <p:cNvGraphicFramePr>
            <a:graphicFrameLocks noGrp="1"/>
          </p:cNvGraphicFramePr>
          <p:nvPr>
            <p:extLst>
              <p:ext uri="{D42A27DB-BD31-4B8C-83A1-F6EECF244321}">
                <p14:modId xmlns:p14="http://schemas.microsoft.com/office/powerpoint/2010/main" val="3492978952"/>
              </p:ext>
            </p:extLst>
          </p:nvPr>
        </p:nvGraphicFramePr>
        <p:xfrm>
          <a:off x="1217612" y="1722120"/>
          <a:ext cx="9753600" cy="3413760"/>
        </p:xfrm>
        <a:graphic>
          <a:graphicData uri="http://schemas.openxmlformats.org/drawingml/2006/table">
            <a:tbl>
              <a:tblPr firstRow="1" firstCol="1" bandRow="1">
                <a:tableStyleId>{3B4B98B0-60AC-42C2-AFA5-B58CD77FA1E5}</a:tableStyleId>
              </a:tblPr>
              <a:tblGrid>
                <a:gridCol w="1693225">
                  <a:extLst>
                    <a:ext uri="{9D8B030D-6E8A-4147-A177-3AD203B41FA5}">
                      <a16:colId xmlns:a16="http://schemas.microsoft.com/office/drawing/2014/main" val="878790506"/>
                    </a:ext>
                  </a:extLst>
                </a:gridCol>
                <a:gridCol w="3573719">
                  <a:extLst>
                    <a:ext uri="{9D8B030D-6E8A-4147-A177-3AD203B41FA5}">
                      <a16:colId xmlns:a16="http://schemas.microsoft.com/office/drawing/2014/main" val="2055864508"/>
                    </a:ext>
                  </a:extLst>
                </a:gridCol>
                <a:gridCol w="4486656">
                  <a:extLst>
                    <a:ext uri="{9D8B030D-6E8A-4147-A177-3AD203B41FA5}">
                      <a16:colId xmlns:a16="http://schemas.microsoft.com/office/drawing/2014/main" val="1428689855"/>
                    </a:ext>
                  </a:extLst>
                </a:gridCol>
              </a:tblGrid>
              <a:tr h="0">
                <a:tc>
                  <a:txBody>
                    <a:bodyPr/>
                    <a:lstStyle/>
                    <a:p>
                      <a:pPr marL="0" marR="0">
                        <a:buNone/>
                      </a:pPr>
                      <a:r>
                        <a:rPr lang="en-US" sz="2800" kern="100">
                          <a:effectLst/>
                        </a:rPr>
                        <a:t>State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Strategy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Primary Economic Goal</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821079370"/>
                  </a:ext>
                </a:extLst>
              </a:tr>
              <a:tr h="0">
                <a:tc>
                  <a:txBody>
                    <a:bodyPr/>
                    <a:lstStyle/>
                    <a:p>
                      <a:pPr marL="0" marR="0">
                        <a:buNone/>
                      </a:pPr>
                      <a:r>
                        <a:rPr lang="en-US" sz="2800" kern="100">
                          <a:effectLst/>
                        </a:rPr>
                        <a:t>Portugal</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Trading-post empire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Control spice trade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61032766"/>
                  </a:ext>
                </a:extLst>
              </a:tr>
              <a:tr h="0">
                <a:tc>
                  <a:txBody>
                    <a:bodyPr/>
                    <a:lstStyle/>
                    <a:p>
                      <a:pPr marL="0" marR="0">
                        <a:buNone/>
                      </a:pPr>
                      <a:r>
                        <a:rPr lang="en-US" sz="2800" kern="100">
                          <a:effectLst/>
                        </a:rPr>
                        <a:t>Spain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Colonization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Silver and plantation wealth</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23913916"/>
                  </a:ext>
                </a:extLst>
              </a:tr>
              <a:tr h="0">
                <a:tc>
                  <a:txBody>
                    <a:bodyPr/>
                    <a:lstStyle/>
                    <a:p>
                      <a:pPr marL="0" marR="0">
                        <a:buNone/>
                      </a:pPr>
                      <a:r>
                        <a:rPr lang="en-US" sz="2800" kern="100">
                          <a:effectLst/>
                        </a:rPr>
                        <a:t>England</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Chartered companies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Atlantic trade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410092386"/>
                  </a:ext>
                </a:extLst>
              </a:tr>
              <a:tr h="0">
                <a:tc>
                  <a:txBody>
                    <a:bodyPr/>
                    <a:lstStyle/>
                    <a:p>
                      <a:pPr marL="0" marR="0">
                        <a:buNone/>
                      </a:pPr>
                      <a:r>
                        <a:rPr lang="en-US" sz="2800" kern="100">
                          <a:effectLst/>
                        </a:rPr>
                        <a:t>Dutch</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VOC</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Global commerce</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156038200"/>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92500" lnSpcReduction="20000"/>
          </a:bodyPr>
          <a:lstStyle/>
          <a:p>
            <a:pPr marL="342900" marR="0" lvl="0" indent="-342900">
              <a:buSzPts val="1000"/>
              <a:buFont typeface="Symbol" panose="05050102010706020507" pitchFamily="18" charset="2"/>
              <a:buChar char=""/>
              <a:tabLst>
                <a:tab pos="457200" algn="l"/>
              </a:tabLst>
            </a:pPr>
            <a:r>
              <a:rPr lang="en-US" sz="3600" b="1" kern="100" dirty="0">
                <a:effectLst/>
                <a:latin typeface="Arial" panose="020B0604020202020204" pitchFamily="34" charset="0"/>
                <a:ea typeface="Aptos" panose="020B0004020202020204" pitchFamily="34" charset="0"/>
              </a:rPr>
              <a:t>Describe the role of states</a:t>
            </a:r>
            <a:r>
              <a:rPr lang="en-US" sz="3600" kern="100" dirty="0">
                <a:effectLst/>
                <a:latin typeface="Arial" panose="020B0604020202020204" pitchFamily="34" charset="0"/>
                <a:ea typeface="Aptos" panose="020B0004020202020204" pitchFamily="34" charset="0"/>
              </a:rPr>
              <a:t> in sponsoring and directing maritime exploration between 1450 and 1750 (LO B).</a:t>
            </a:r>
          </a:p>
          <a:p>
            <a:pPr marL="342900" marR="0" lvl="0" indent="-342900">
              <a:buSzPts val="1000"/>
              <a:buFont typeface="Symbol" panose="05050102010706020507" pitchFamily="18" charset="2"/>
              <a:buChar char=""/>
              <a:tabLst>
                <a:tab pos="457200" algn="l"/>
              </a:tabLst>
            </a:pPr>
            <a:r>
              <a:rPr lang="en-US" sz="3600" b="1" kern="100" dirty="0">
                <a:effectLst/>
                <a:latin typeface="Arial" panose="020B0604020202020204" pitchFamily="34" charset="0"/>
                <a:ea typeface="Aptos" panose="020B0004020202020204" pitchFamily="34" charset="0"/>
              </a:rPr>
              <a:t>Explain the economic motivations</a:t>
            </a:r>
            <a:r>
              <a:rPr lang="en-US" sz="3600" kern="100" dirty="0">
                <a:effectLst/>
                <a:latin typeface="Arial" panose="020B0604020202020204" pitchFamily="34" charset="0"/>
                <a:ea typeface="Aptos" panose="020B0004020202020204" pitchFamily="34" charset="0"/>
              </a:rPr>
              <a:t> behind European maritime exploration, including mercantilism, trade competition, and access to resources (LO C).</a:t>
            </a:r>
          </a:p>
          <a:p>
            <a:pPr marL="342900" marR="0" lvl="0" indent="-342900">
              <a:buSzPts val="1000"/>
              <a:buFont typeface="Symbol" panose="05050102010706020507" pitchFamily="18" charset="2"/>
              <a:buChar char=""/>
              <a:tabLst>
                <a:tab pos="457200" algn="l"/>
              </a:tabLst>
            </a:pPr>
            <a:r>
              <a:rPr lang="en-US" sz="3600" b="1" kern="100" dirty="0">
                <a:effectLst/>
                <a:latin typeface="Arial" panose="020B0604020202020204" pitchFamily="34" charset="0"/>
                <a:ea typeface="Aptos" panose="020B0004020202020204" pitchFamily="34" charset="0"/>
              </a:rPr>
              <a:t>Analyze how state support and economic goals interacted</a:t>
            </a:r>
            <a:r>
              <a:rPr lang="en-US" sz="3600" kern="100" dirty="0">
                <a:effectLst/>
                <a:latin typeface="Arial" panose="020B0604020202020204" pitchFamily="34" charset="0"/>
                <a:ea typeface="Aptos" panose="020B0004020202020204" pitchFamily="34" charset="0"/>
              </a:rPr>
              <a:t> to shape exploration strategies.</a:t>
            </a:r>
          </a:p>
          <a:p>
            <a:pPr marL="342900" marR="0" lvl="0" indent="-342900">
              <a:buSzPts val="1000"/>
              <a:buFont typeface="Symbol" panose="05050102010706020507" pitchFamily="18" charset="2"/>
              <a:buChar char=""/>
              <a:tabLst>
                <a:tab pos="457200" algn="l"/>
              </a:tabLst>
            </a:pPr>
            <a:r>
              <a:rPr lang="en-US" sz="3600" b="1" kern="100" dirty="0">
                <a:effectLst/>
                <a:latin typeface="Arial" panose="020B0604020202020204" pitchFamily="34" charset="0"/>
                <a:ea typeface="Aptos" panose="020B0004020202020204" pitchFamily="34" charset="0"/>
              </a:rPr>
              <a:t>Evaluate the economic effects</a:t>
            </a:r>
            <a:r>
              <a:rPr lang="en-US" sz="3600" kern="100" dirty="0">
                <a:effectLst/>
                <a:latin typeface="Arial" panose="020B0604020202020204" pitchFamily="34" charset="0"/>
                <a:ea typeface="Aptos" panose="020B0004020202020204" pitchFamily="34" charset="0"/>
              </a:rPr>
              <a:t> of exploration on global trade networks and empires.</a:t>
            </a:r>
          </a:p>
          <a:p>
            <a:pPr marL="342900" marR="0" lvl="0" indent="-342900">
              <a:buSzPts val="1000"/>
              <a:buFont typeface="Symbol" panose="05050102010706020507" pitchFamily="18" charset="2"/>
              <a:buChar char=""/>
              <a:tabLst>
                <a:tab pos="457200" algn="l"/>
              </a:tabLst>
            </a:pPr>
            <a:r>
              <a:rPr lang="en-US" sz="3600" b="1" kern="100" dirty="0">
                <a:effectLst/>
                <a:latin typeface="Arial" panose="020B0604020202020204" pitchFamily="34" charset="0"/>
                <a:ea typeface="Aptos" panose="020B0004020202020204" pitchFamily="34" charset="0"/>
              </a:rPr>
              <a:t>Use primary sources</a:t>
            </a:r>
            <a:r>
              <a:rPr lang="en-US" sz="3600" kern="100" dirty="0">
                <a:effectLst/>
                <a:latin typeface="Arial" panose="020B0604020202020204" pitchFamily="34" charset="0"/>
                <a:ea typeface="Aptos" panose="020B0004020202020204" pitchFamily="34" charset="0"/>
              </a:rPr>
              <a:t> to explain political and economic causes of European expansion.</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255454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European exploration depended on strong state involvement.</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Economic competition drove exploration strategies.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Different states pursued different economic models.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Exploration reshaped global trade and power.</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2677656"/>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Write </a:t>
            </a:r>
            <a:r>
              <a:rPr lang="en-US" sz="2800" b="1" kern="100" dirty="0">
                <a:effectLst/>
                <a:latin typeface="Arial" panose="020B0604020202020204" pitchFamily="34" charset="0"/>
                <a:ea typeface="Aptos" panose="020B0004020202020204" pitchFamily="34" charset="0"/>
              </a:rPr>
              <a:t>two well-developed paragraphs</a:t>
            </a:r>
            <a:r>
              <a:rPr lang="en-US" sz="2800" kern="100" dirty="0">
                <a:effectLst/>
                <a:latin typeface="Arial" panose="020B0604020202020204" pitchFamily="34" charset="0"/>
                <a:ea typeface="Aptos" panose="020B0004020202020204" pitchFamily="34" charset="0"/>
              </a:rPr>
              <a:t> explaining how </a:t>
            </a:r>
            <a:r>
              <a:rPr lang="en-US" sz="2800" b="1" kern="100" dirty="0">
                <a:effectLst/>
                <a:latin typeface="Arial" panose="020B0604020202020204" pitchFamily="34" charset="0"/>
                <a:ea typeface="Aptos" panose="020B0004020202020204" pitchFamily="34" charset="0"/>
              </a:rPr>
              <a:t>state sponsorship</a:t>
            </a:r>
            <a:r>
              <a:rPr lang="en-US" sz="2800" kern="100" dirty="0">
                <a:effectLst/>
                <a:latin typeface="Arial" panose="020B0604020202020204" pitchFamily="34" charset="0"/>
                <a:ea typeface="Aptos" panose="020B0004020202020204" pitchFamily="34" charset="0"/>
              </a:rPr>
              <a:t> and </a:t>
            </a:r>
            <a:r>
              <a:rPr lang="en-US" sz="2800" b="1" kern="100" dirty="0">
                <a:effectLst/>
                <a:latin typeface="Arial" panose="020B0604020202020204" pitchFamily="34" charset="0"/>
                <a:ea typeface="Aptos" panose="020B0004020202020204" pitchFamily="34" charset="0"/>
              </a:rPr>
              <a:t>economic motivation</a:t>
            </a:r>
            <a:r>
              <a:rPr lang="en-US" sz="2800" kern="100" dirty="0">
                <a:effectLst/>
                <a:latin typeface="Arial" panose="020B0604020202020204" pitchFamily="34" charset="0"/>
                <a:ea typeface="Aptos" panose="020B0004020202020204" pitchFamily="34" charset="0"/>
              </a:rPr>
              <a:t> worked together to encourage European maritime exploration between </a:t>
            </a:r>
            <a:r>
              <a:rPr lang="en-US" sz="2800" b="1" kern="100" dirty="0">
                <a:effectLst/>
                <a:latin typeface="Arial" panose="020B0604020202020204" pitchFamily="34" charset="0"/>
                <a:ea typeface="Aptos" panose="020B0004020202020204" pitchFamily="34" charset="0"/>
              </a:rPr>
              <a:t>1450 and 1750</a:t>
            </a:r>
            <a:r>
              <a:rPr lang="en-US" sz="2800" kern="100" dirty="0">
                <a:effectLst/>
                <a:latin typeface="Arial" panose="020B0604020202020204" pitchFamily="34" charset="0"/>
                <a:ea typeface="Aptos" panose="020B0004020202020204" pitchFamily="34" charset="0"/>
              </a:rPr>
              <a:t>.</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66800"/>
            <a:ext cx="11430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Between 1450 and 1750, European maritime exploration expanded rapidly as states sought new routes, resources, and opportunities for power. This expansion did not occur through individual initiative alone; instead, centralized governments played a decisive role by funding voyages, granting charters, building naval infrastructure, and supporting navigational research. Exploration became a tool of state-building, allowing monarchies to compete for prestige, legitimacy, and influence on a global scale.</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Economic motivations were equally significant. European states sought direct access to Asian luxury goods, precious metals, and new markets while bypassing Muslim and Italian intermediaries who controlled overland trade routes. Portugal pursued a trading-post empire in Africa and the Indian Ocean, Spain built a colonial empire in the Americas fueled by silver and plantation agriculture, and northern European states such as England, France, and the Netherlands later joined the competition through joint-stock companies and Atlantic trade.</a:t>
            </a:r>
          </a:p>
        </p:txBody>
      </p:sp>
    </p:spTree>
    <p:extLst>
      <p:ext uri="{BB962C8B-B14F-4D97-AF65-F5344CB8AC3E}">
        <p14:creationId xmlns:p14="http://schemas.microsoft.com/office/powerpoint/2010/main" val="85880784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Together, political authority and economic incentives shaped the direction of global exploration. State-sponsored voyages transformed trade networks, accelerated globalization, and laid the foundations for European maritime empires that reshaped world history.</a:t>
            </a:r>
          </a:p>
        </p:txBody>
      </p:sp>
    </p:spTree>
    <p:extLst>
      <p:ext uri="{BB962C8B-B14F-4D97-AF65-F5344CB8AC3E}">
        <p14:creationId xmlns:p14="http://schemas.microsoft.com/office/powerpoint/2010/main" val="268868661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1213874" cy="5016758"/>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State Sponsorship</a:t>
            </a:r>
            <a:r>
              <a:rPr lang="en-US" sz="3200" kern="100" dirty="0">
                <a:effectLst/>
                <a:latin typeface="Arial" panose="020B0604020202020204" pitchFamily="34" charset="0"/>
                <a:ea typeface="Aptos" panose="020B0004020202020204" pitchFamily="34" charset="0"/>
              </a:rPr>
              <a:t> — When a government provides money, protection, or legal approval for exploration.</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Mercantilism</a:t>
            </a:r>
            <a:r>
              <a:rPr lang="en-US" sz="3200" kern="100" dirty="0">
                <a:effectLst/>
                <a:latin typeface="Arial" panose="020B0604020202020204" pitchFamily="34" charset="0"/>
                <a:ea typeface="Aptos" panose="020B0004020202020204" pitchFamily="34" charset="0"/>
              </a:rPr>
              <a:t> — An economic system where states seek to gain wealth by controlling trade and resources.</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Trading-Post Empire</a:t>
            </a:r>
            <a:r>
              <a:rPr lang="en-US" sz="3200" kern="100" dirty="0">
                <a:effectLst/>
                <a:latin typeface="Arial" panose="020B0604020202020204" pitchFamily="34" charset="0"/>
                <a:ea typeface="Aptos" panose="020B0004020202020204" pitchFamily="34" charset="0"/>
              </a:rPr>
              <a:t> — An empire based on controlling ports and trade routes rather than large territories.</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Chartered Company</a:t>
            </a:r>
            <a:r>
              <a:rPr lang="en-US" sz="3200" kern="100" dirty="0">
                <a:effectLst/>
                <a:latin typeface="Arial" panose="020B0604020202020204" pitchFamily="34" charset="0"/>
                <a:ea typeface="Aptos" panose="020B0004020202020204" pitchFamily="34" charset="0"/>
              </a:rPr>
              <a:t> — A business granted special trading rights by a government.</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Maritime Empire</a:t>
            </a:r>
            <a:r>
              <a:rPr lang="en-US" sz="3200" kern="100" dirty="0">
                <a:effectLst/>
                <a:latin typeface="Arial" panose="020B0604020202020204" pitchFamily="34" charset="0"/>
                <a:ea typeface="Aptos" panose="020B0004020202020204" pitchFamily="34" charset="0"/>
              </a:rPr>
              <a:t> — A state that gains power through naval strength and overseas trade.</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As European states centralized power in the late Middle Ages, monarchs increasingly used exploration to strengthen their authority. New navigational technologies and ship designs made long-distance sea travel more reliable, but voyages were expensive and risky. Only governments had the resources to finance fleets, train sailors, and protect overseas trade. As a result, exploration became closely tied to political authority and competition between states.</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Economic incentives intensified this process. Portugal sought to dominate the spice trade by establishing fortified ports along the African and Indian Ocean coasts. Spain focused on Atlantic exploration, which resulted in colonization and the extraction of silver from the Americas. England, France, and the Dutch Republic later entered global trade by searching for northern routes to Asia and forming joint-stock companies to spread financial risk.</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295400"/>
            <a:ext cx="10820400" cy="5266064"/>
          </a:xfrm>
        </p:spPr>
        <p:txBody>
          <a:bodyPr>
            <a:normAutofit/>
          </a:bodyPr>
          <a:lstStyle/>
          <a:p>
            <a:pPr marL="45720" lvl="0" indent="0">
              <a:lnSpc>
                <a:spcPct val="110000"/>
              </a:lnSpc>
              <a:buNone/>
            </a:pPr>
            <a:r>
              <a:rPr lang="en-US" sz="2800" dirty="0"/>
              <a:t>By combining political power with economic ambition, European states reshaped global trade. These explorations shifted the center of economic activity toward the Atlantic and connected distant regions into a single, increasingly global system.</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1907</TotalTime>
  <Words>1661</Words>
  <Application>Microsoft Office PowerPoint</Application>
  <PresentationFormat>Custom</PresentationFormat>
  <Paragraphs>121</Paragraphs>
  <Slides>22</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Abadi</vt:lpstr>
      <vt:lpstr>Arial</vt:lpstr>
      <vt:lpstr>Century Gothic</vt:lpstr>
      <vt:lpstr>Symbol</vt:lpstr>
      <vt:lpstr>World country report presentation</vt:lpstr>
      <vt:lpstr>Topic 4.2 — Exploration: Causes and Events from 1450–1750</vt:lpstr>
      <vt:lpstr>Learning Objectives</vt:lpstr>
      <vt:lpstr>Overview</vt:lpstr>
      <vt:lpstr>Overview</vt:lpstr>
      <vt:lpstr>Overview</vt:lpstr>
      <vt:lpstr>Keywords and Phrases</vt:lpstr>
      <vt:lpstr>Background Reading</vt:lpstr>
      <vt:lpstr>Background Reading</vt:lpstr>
      <vt:lpstr>Background Reading</vt:lpstr>
      <vt:lpstr>Primary Source 1 - King João II Of Portugal, Letter On African Exploration (1493) Link: Https://Sourcebooks.Fordham.Edu/Source/1493portugal-africa1.Asp</vt:lpstr>
      <vt:lpstr>Primary Source 1 - King João II Of Portugal, Letter On African Exploration (1493) Link: Https://Sourcebooks.Fordham.Edu/Source/1493portugal-africa1.Asp</vt:lpstr>
      <vt:lpstr>Primary Source 1 - King João II Of Portugal, Letter On African Exploration (1493) Link: Https://Sourcebooks.Fordham.Edu/Source/1493portugal-africa1.Asp</vt:lpstr>
      <vt:lpstr>Guided Source Analysis</vt:lpstr>
      <vt:lpstr>Primary Source 2 — Afonso De Albuquerque, Letter On The Capture Of Malacca (1511)  Https://Sourcebooks.Fordham.Edu/Source/1511albuquerque-malacca.Asp</vt:lpstr>
      <vt:lpstr>Primary Source 2 — Afonso De Albuquerque, Letter On The Capture Of Malacca (1511)  Https://Sourcebooks.Fordham.Edu/Source/1511albuquerque-malacca.Asp</vt:lpstr>
      <vt:lpstr>Primary Source 2 — Afonso De Albuquerque, Letter On The Capture Of Malacca (1511)  Https://Sourcebooks.Fordham.Edu/Source/1511albuquerque-malacca.Asp</vt:lpstr>
      <vt:lpstr>Guided Source Analysis</vt:lpstr>
      <vt:lpstr>State Power and Economic Motives</vt:lpstr>
      <vt:lpstr>European Exploration Strategies</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40</cp:revision>
  <dcterms:created xsi:type="dcterms:W3CDTF">2025-09-29T06:54:32Z</dcterms:created>
  <dcterms:modified xsi:type="dcterms:W3CDTF">2026-02-09T03:01:26Z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