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33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Moeller" userId="7b115ec66fd73573" providerId="LiveId" clId="{8769F9C7-8DAE-406B-BA4F-6297D71182AF}"/>
    <pc:docChg chg="modMainMaster">
      <pc:chgData name="Sara Moeller" userId="7b115ec66fd73573" providerId="LiveId" clId="{8769F9C7-8DAE-406B-BA4F-6297D71182AF}" dt="2020-11-14T22:33:13.659" v="0" actId="207"/>
      <pc:docMkLst>
        <pc:docMk/>
      </pc:docMkLst>
      <pc:sldMasterChg chg="modSp mod">
        <pc:chgData name="Sara Moeller" userId="7b115ec66fd73573" providerId="LiveId" clId="{8769F9C7-8DAE-406B-BA4F-6297D71182AF}" dt="2020-11-14T22:33:13.659" v="0" actId="207"/>
        <pc:sldMasterMkLst>
          <pc:docMk/>
          <pc:sldMasterMk cId="0" sldId="2147483659"/>
        </pc:sldMasterMkLst>
        <pc:spChg chg="mod">
          <ac:chgData name="Sara Moeller" userId="7b115ec66fd73573" providerId="LiveId" clId="{8769F9C7-8DAE-406B-BA4F-6297D71182AF}" dt="2020-11-14T22:33:13.659" v="0" actId="207"/>
          <ac:spMkLst>
            <pc:docMk/>
            <pc:sldMasterMk cId="0" sldId="2147483659"/>
            <ac:spMk id="9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DMG7ke69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16enC385R0w&amp;t=422s" TargetMode="External"/><Relationship Id="rId4" Type="http://schemas.openxmlformats.org/officeDocument/2006/relationships/hyperlink" Target="https://www.youtube.com/watch?v=qCLmR9-YY7o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Here are some helpful videos for meiosis: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Amoeba sisters: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https://www.youtube.com/watch?v=VzDMG7ke69g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CrashCourse: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https://www.youtube.com/watch?v=qCLmR9-YY7o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Bozeman: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https://www.youtube.com/watch?v=16enC385R0w&amp;t=422s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 will walk through the image to the right with my students. I make sure to emphasize that one the zygote is formed, it will divide via mitosis.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If you are comfortable, you can put pictures of your parents and yourself here. Or any picture of parents and children. I usually do for my students so they can see how there are similarities, but variation when traits are passed on. </a:t>
            </a:r>
            <a:r>
              <a:rPr lang="en"/>
              <a:t>Here are the images of my family that I show my students, so they can see the unique characteristics we have. Feel free to add your pictures here!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4026089" y="6628434"/>
            <a:ext cx="151490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Getting Down With Science</a:t>
            </a:r>
            <a:endParaRPr sz="800" b="0" i="0" u="none" strike="noStrike" cap="none" dirty="0">
              <a:solidFill>
                <a:schemeClr val="bg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Life Cycles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83100" y="1003225"/>
            <a:ext cx="89847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 b="1" u="sng">
                <a:solidFill>
                  <a:srgbClr val="A64D79"/>
                </a:solidFill>
              </a:rPr>
              <a:t>Life cycle</a:t>
            </a:r>
            <a:r>
              <a:rPr lang="en" sz="2700"/>
              <a:t>: sequence of stages in the reproductive history of an organism from conception to its own reproduction</a:t>
            </a:r>
            <a:endParaRPr sz="2700" b="1">
              <a:solidFill>
                <a:srgbClr val="9900FF"/>
              </a:solidFill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83100" y="2427624"/>
            <a:ext cx="4483500" cy="397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en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Fertilization and meiosis </a:t>
            </a:r>
            <a:r>
              <a:rPr lang="en" sz="27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alternate</a:t>
            </a:r>
            <a:r>
              <a:rPr lang="en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sexual life cycles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○"/>
            </a:pPr>
            <a:r>
              <a:rPr lang="en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Fertilization is when a sperm cell (haploid) fuses with an egg (haploid) to form a </a:t>
            </a:r>
            <a:r>
              <a:rPr lang="en" sz="27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zygote </a:t>
            </a: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(diploid)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Meiosis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Meiosis</a:t>
            </a: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159300" y="1079424"/>
            <a:ext cx="8520600" cy="5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>
                <a:solidFill>
                  <a:srgbClr val="CF20CF"/>
                </a:solidFill>
              </a:rPr>
              <a:t>Meiosis</a:t>
            </a:r>
            <a:r>
              <a:rPr lang="en"/>
              <a:t>: a process that creates </a:t>
            </a:r>
            <a:r>
              <a:rPr lang="en" u="sng"/>
              <a:t>haploid</a:t>
            </a:r>
            <a:r>
              <a:rPr lang="en"/>
              <a:t> gamete cells in sexually reproducing diploid organisms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Results in daughter cells with </a:t>
            </a:r>
            <a:r>
              <a:rPr lang="en" u="sng"/>
              <a:t>half</a:t>
            </a:r>
            <a:r>
              <a:rPr lang="en"/>
              <a:t> the number of chromosomes as the parent cell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Example: humans</a:t>
            </a:r>
            <a:endParaRPr/>
          </a:p>
          <a:p>
            <a:pPr marL="182880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Diploid: 2n= 46</a:t>
            </a:r>
            <a:endParaRPr/>
          </a:p>
          <a:p>
            <a:pPr marL="182880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>
                <a:solidFill>
                  <a:srgbClr val="FF00FF"/>
                </a:solidFill>
              </a:rPr>
              <a:t>Meiosis</a:t>
            </a:r>
            <a:r>
              <a:rPr lang="en"/>
              <a:t> produces sperm and eggs that are </a:t>
            </a:r>
            <a:r>
              <a:rPr lang="en" b="1"/>
              <a:t>haploid</a:t>
            </a:r>
            <a:r>
              <a:rPr lang="en"/>
              <a:t>: n=23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Involves </a:t>
            </a:r>
            <a:r>
              <a:rPr lang="en">
                <a:solidFill>
                  <a:srgbClr val="FF00FF"/>
                </a:solidFill>
              </a:rPr>
              <a:t>two</a:t>
            </a:r>
            <a:r>
              <a:rPr lang="en"/>
              <a:t> rounds of division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Meiosis I and Meiosis II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Mitosis vs Meiosis</a:t>
            </a:r>
            <a:endParaRPr sz="4400"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183775" y="3062350"/>
            <a:ext cx="4203900" cy="3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Occurs in somatic cells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1 division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Results in 2 diploid daughter cells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Daughter cells are genetically identical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4947025" y="3062350"/>
            <a:ext cx="4052400" cy="3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Forms gametes (sperm/egg)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2 divisions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Results in 4 haploid daughter cells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Each daughter cell is genetically unique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510200" y="2323163"/>
            <a:ext cx="365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b="1">
                <a:solidFill>
                  <a:srgbClr val="CC0000"/>
                </a:solidFill>
              </a:rPr>
              <a:t>Mitosis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4770175" y="2323150"/>
            <a:ext cx="365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b="1">
                <a:solidFill>
                  <a:srgbClr val="0000FF"/>
                </a:solidFill>
              </a:rPr>
              <a:t>Meiosis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272375" y="1007425"/>
            <a:ext cx="82686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meiosis is similar to mitosis, there are some key differences: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Key Events in Meiosis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There are three key events in meiosis that are unique: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AutoNum type="arabicPeriod"/>
            </a:pPr>
            <a:r>
              <a:rPr lang="en" b="1" u="sng">
                <a:solidFill>
                  <a:srgbClr val="990000"/>
                </a:solidFill>
              </a:rPr>
              <a:t>Prophase I</a:t>
            </a:r>
            <a:r>
              <a:rPr lang="en"/>
              <a:t>: synapsis and crossing over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b="1" u="sng">
                <a:solidFill>
                  <a:srgbClr val="990000"/>
                </a:solidFill>
              </a:rPr>
              <a:t>Metaphase I</a:t>
            </a:r>
            <a:r>
              <a:rPr lang="en"/>
              <a:t>: tetrads (homologous pairs) line up at the metaphase plate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b="1" u="sng">
                <a:solidFill>
                  <a:srgbClr val="990000"/>
                </a:solidFill>
              </a:rPr>
              <a:t>Anaphase I</a:t>
            </a:r>
            <a:r>
              <a:rPr lang="en"/>
              <a:t>: homologous pairs separate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Meiosis I</a:t>
            </a: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159300" y="1079423"/>
            <a:ext cx="8520600" cy="13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0000FF"/>
                </a:solidFill>
              </a:rPr>
              <a:t>Interphase</a:t>
            </a:r>
            <a:r>
              <a:rPr lang="en"/>
              <a:t>: cell goes through G1, S (DNA is copied), and G2</a:t>
            </a:r>
            <a:endParaRPr sz="2700"/>
          </a:p>
        </p:txBody>
      </p:sp>
      <p:sp>
        <p:nvSpPr>
          <p:cNvPr id="172" name="Google Shape;172;p27"/>
          <p:cNvSpPr/>
          <p:nvPr/>
        </p:nvSpPr>
        <p:spPr>
          <a:xfrm>
            <a:off x="3647875" y="3910525"/>
            <a:ext cx="768600" cy="52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Meiosis I</a:t>
            </a: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159300" y="927025"/>
            <a:ext cx="5706600" cy="26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FF0000"/>
                </a:solidFill>
              </a:rPr>
              <a:t>Prophase I</a:t>
            </a:r>
            <a:r>
              <a:rPr lang="en"/>
              <a:t>: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u="sng">
                <a:solidFill>
                  <a:srgbClr val="CF20CF"/>
                </a:solidFill>
              </a:rPr>
              <a:t>Synapsis</a:t>
            </a:r>
            <a:r>
              <a:rPr lang="en"/>
              <a:t>: homologous chromosomes pair up and physically connect to each other forming a </a:t>
            </a:r>
            <a:r>
              <a:rPr lang="en" b="1">
                <a:solidFill>
                  <a:srgbClr val="CC0000"/>
                </a:solidFill>
              </a:rPr>
              <a:t>tetrad</a:t>
            </a:r>
            <a:endParaRPr/>
          </a:p>
        </p:txBody>
      </p:sp>
      <p:sp>
        <p:nvSpPr>
          <p:cNvPr id="179" name="Google Shape;179;p28"/>
          <p:cNvSpPr txBox="1"/>
          <p:nvPr/>
        </p:nvSpPr>
        <p:spPr>
          <a:xfrm>
            <a:off x="152400" y="3433875"/>
            <a:ext cx="54216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■"/>
            </a:pPr>
            <a:r>
              <a:rPr lang="en" sz="2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 over (recombination)</a:t>
            </a:r>
            <a:r>
              <a:rPr lang="en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occurs at the </a:t>
            </a:r>
            <a:r>
              <a:rPr lang="en" sz="26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chiasmata</a:t>
            </a:r>
            <a:r>
              <a:rPr lang="en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r>
              <a:rPr lang="en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2600" b="0" i="0" u="none" strike="noStrike" cap="none">
                <a:solidFill>
                  <a:srgbClr val="1CB61C"/>
                </a:solidFill>
                <a:latin typeface="Arial"/>
                <a:ea typeface="Arial"/>
                <a:cs typeface="Arial"/>
                <a:sym typeface="Arial"/>
              </a:rPr>
              <a:t>exchanged</a:t>
            </a:r>
            <a:r>
              <a:rPr lang="en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the homologous pairs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2875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en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chromatid that is produced has a unique combination of DNA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28"/>
          <p:cNvCxnSpPr/>
          <p:nvPr/>
        </p:nvCxnSpPr>
        <p:spPr>
          <a:xfrm>
            <a:off x="5281275" y="3297200"/>
            <a:ext cx="1179000" cy="1054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Meiosis I</a:t>
            </a: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159300" y="1384225"/>
            <a:ext cx="45957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CC0000"/>
                </a:solidFill>
              </a:rPr>
              <a:t>Metaphase I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Independent orientation: tetrads line up at the metaphase plate</a:t>
            </a:r>
            <a:endParaRPr/>
          </a:p>
        </p:txBody>
      </p:sp>
      <p:sp>
        <p:nvSpPr>
          <p:cNvPr id="187" name="Google Shape;187;p29"/>
          <p:cNvSpPr txBox="1"/>
          <p:nvPr/>
        </p:nvSpPr>
        <p:spPr>
          <a:xfrm>
            <a:off x="267900" y="3895425"/>
            <a:ext cx="4595700" cy="28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sng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Anaphase I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pairs of homologous chromosomes separate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Sister chromatids are still attached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Meiosis I</a:t>
            </a: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0" y="1374400"/>
            <a:ext cx="5145600" cy="26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CC0000"/>
                </a:solidFill>
              </a:rPr>
              <a:t>Telophase I and Cytokinesis</a:t>
            </a:r>
            <a:r>
              <a:rPr lang="en"/>
              <a:t>: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Nuclei and cytoplasm divide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There is now a haploid set of chromosomes in each daughter cell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Meiosis II</a:t>
            </a:r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3865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CC0000"/>
                </a:solidFill>
              </a:rPr>
              <a:t>Prophase II</a:t>
            </a:r>
            <a:r>
              <a:rPr lang="en"/>
              <a:t>: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No crossing over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Spindle forms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Heredity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1CB61C"/>
                </a:solidFill>
              </a:rPr>
              <a:t>Genetics</a:t>
            </a:r>
            <a:r>
              <a:rPr lang="en"/>
              <a:t>: the study of heredity and hereditary </a:t>
            </a:r>
            <a:r>
              <a:rPr lang="en" b="1"/>
              <a:t>variation</a:t>
            </a:r>
            <a:endParaRPr b="1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>
                <a:solidFill>
                  <a:srgbClr val="1CB61C"/>
                </a:solidFill>
              </a:rPr>
              <a:t>Heredity</a:t>
            </a:r>
            <a:r>
              <a:rPr lang="en"/>
              <a:t>: the transmission of traits from one generation to the next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Traits are passed from parent to offspring through </a:t>
            </a:r>
            <a:r>
              <a:rPr lang="en" b="1">
                <a:solidFill>
                  <a:srgbClr val="0000FF"/>
                </a:solidFill>
              </a:rPr>
              <a:t>genes</a:t>
            </a:r>
            <a:endParaRPr/>
          </a:p>
          <a:p>
            <a:pPr marL="137160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 sz="2800"/>
              <a:t>Segments of DNA that code for basic units of heredity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Offspring acquire genes from parents by inheriting chromosomes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Meiosis II</a:t>
            </a:r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4980300" cy="3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CC0000"/>
                </a:solidFill>
              </a:rPr>
              <a:t>Metaphase II</a:t>
            </a:r>
            <a:r>
              <a:rPr lang="en"/>
              <a:t>: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Chromosomes line up at the metaphase plate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Because of crossing over in meiosis I, the chromatids are unique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Meiosis II</a:t>
            </a:r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4051500" cy="16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CC0000"/>
                </a:solidFill>
              </a:rPr>
              <a:t>Anaphase II</a:t>
            </a:r>
            <a:r>
              <a:rPr lang="en"/>
              <a:t>: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Sister chromatids separate and move towards opposite poles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Meiosis II</a:t>
            </a:r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33783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CC0000"/>
                </a:solidFill>
              </a:rPr>
              <a:t>Telophase II and Cytokinesis</a:t>
            </a:r>
            <a:r>
              <a:rPr lang="en"/>
              <a:t>: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4 haploid cells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Nuclei reappear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Each daughter cell is genetically unique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Meiosis Review</a:t>
            </a:r>
            <a:endParaRPr/>
          </a:p>
        </p:txBody>
      </p:sp>
      <p:cxnSp>
        <p:nvCxnSpPr>
          <p:cNvPr id="223" name="Google Shape;223;p35"/>
          <p:cNvCxnSpPr/>
          <p:nvPr/>
        </p:nvCxnSpPr>
        <p:spPr>
          <a:xfrm rot="10800000" flipH="1">
            <a:off x="3204901" y="2453599"/>
            <a:ext cx="793200" cy="881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4" name="Google Shape;224;p35"/>
          <p:cNvCxnSpPr/>
          <p:nvPr/>
        </p:nvCxnSpPr>
        <p:spPr>
          <a:xfrm>
            <a:off x="3204901" y="3335299"/>
            <a:ext cx="832200" cy="771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5" name="Google Shape;225;p35"/>
          <p:cNvSpPr txBox="1"/>
          <p:nvPr/>
        </p:nvSpPr>
        <p:spPr>
          <a:xfrm>
            <a:off x="70124" y="4841125"/>
            <a:ext cx="3208126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Meiosis I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cell: 2n = 4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3503400" y="5530450"/>
            <a:ext cx="56121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of Telophase II and cytokinesis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daughter cell: n = 2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How Does Meiosis Lead to Genetic Variation?</a:t>
            </a:r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>
            <a:off x="159300" y="1765225"/>
            <a:ext cx="8856000" cy="49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AutoNum type="arabicPeriod"/>
            </a:pPr>
            <a:r>
              <a:rPr lang="en" b="1" u="sng">
                <a:solidFill>
                  <a:srgbClr val="9900FF"/>
                </a:solidFill>
              </a:rPr>
              <a:t>Crossing over</a:t>
            </a:r>
            <a:endParaRPr b="1" u="sng">
              <a:solidFill>
                <a:srgbClr val="9900FF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/>
              <a:t>Produces recombinant chromosomes: they exchange genetic material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AutoNum type="arabicPeriod"/>
            </a:pPr>
            <a:r>
              <a:rPr lang="en" u="sng">
                <a:solidFill>
                  <a:srgbClr val="0000FF"/>
                </a:solidFill>
              </a:rPr>
              <a:t>Independent assortment of chromosomes</a:t>
            </a:r>
            <a:endParaRPr u="sng">
              <a:solidFill>
                <a:srgbClr val="0000FF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/>
              <a:t>Chromosomes are randomly oriented along the metaphase plate during Metaphase I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romanLcPeriod"/>
            </a:pPr>
            <a:r>
              <a:rPr lang="en"/>
              <a:t>Each can orient with either the maternal or paternal chromosomes closer to a given pole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B61C"/>
              </a:buClr>
              <a:buSzPts val="2800"/>
              <a:buAutoNum type="arabicPeriod"/>
            </a:pPr>
            <a:r>
              <a:rPr lang="en" b="1" u="sng">
                <a:solidFill>
                  <a:srgbClr val="1CB61C"/>
                </a:solidFill>
              </a:rPr>
              <a:t>Random fertilization</a:t>
            </a:r>
            <a:endParaRPr b="1" u="sng">
              <a:solidFill>
                <a:srgbClr val="1CB61C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/>
              <a:t>Any sperm can fertilize any egg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Putting It All Together</a:t>
            </a:r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Meiosis followed by fertilization ensures genetic diversity in sexually reproducing organisms and provides genetic variation that plays a role in natural selection.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This cellular process is driven by the interaction of subcellular components and uses free energy that is required for the growth and reproduction of living systems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descr="https://lh3.googleusercontent.com/fZkY5tXeljQaUvj9iDz6BI4-98CsWu7L1y8BrzMBMh60IO7m9zPDMDu7kHhRoU15QvAwRDSv1la706AUTjwuggsMJeYTepXCwMGDmuNusn3X_T99kOHyKfJrOVBzZjh8Q3geKr36a7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307" y="747214"/>
            <a:ext cx="4899546" cy="367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descr="556242_2825152087088_1668553848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1056" y="2988858"/>
            <a:ext cx="4380932" cy="328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4400"/>
              <a:t>Asexual vs Sexual Reproduction</a:t>
            </a:r>
            <a:endParaRPr sz="4400"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183775" y="1690750"/>
            <a:ext cx="4203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Single individual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No fusion of gametes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>
                <a:solidFill>
                  <a:srgbClr val="B45F06"/>
                </a:solidFill>
              </a:rPr>
              <a:t>Clones</a:t>
            </a:r>
            <a:r>
              <a:rPr lang="en"/>
              <a:t>: offspring are exact copies of parent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>
                <a:solidFill>
                  <a:srgbClr val="FF0000"/>
                </a:solidFill>
              </a:rPr>
              <a:t>Mutations</a:t>
            </a:r>
            <a:r>
              <a:rPr lang="en"/>
              <a:t> are the </a:t>
            </a:r>
            <a:r>
              <a:rPr lang="en" u="sng"/>
              <a:t>only</a:t>
            </a:r>
            <a:r>
              <a:rPr lang="en"/>
              <a:t> source of variation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Can produce asexually through mitosis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947037" y="1690750"/>
            <a:ext cx="4052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Two parents (male/female)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Offspring are </a:t>
            </a:r>
            <a:r>
              <a:rPr lang="en" b="1">
                <a:solidFill>
                  <a:srgbClr val="1CB61C"/>
                </a:solidFill>
              </a:rPr>
              <a:t>unique</a:t>
            </a:r>
            <a:r>
              <a:rPr lang="en"/>
              <a:t> combinations of genes from parents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Genetically </a:t>
            </a:r>
            <a:r>
              <a:rPr lang="en" b="1">
                <a:solidFill>
                  <a:schemeClr val="accent5"/>
                </a:solidFill>
              </a:rPr>
              <a:t>varied</a:t>
            </a:r>
            <a:r>
              <a:rPr lang="en" b="1"/>
              <a:t> </a:t>
            </a:r>
            <a:r>
              <a:rPr lang="en"/>
              <a:t>from parents and siblings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510200" y="951563"/>
            <a:ext cx="365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b="1">
                <a:solidFill>
                  <a:srgbClr val="CC0000"/>
                </a:solidFill>
              </a:rPr>
              <a:t>Asexual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770175" y="951550"/>
            <a:ext cx="365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b="1">
                <a:solidFill>
                  <a:srgbClr val="0000FF"/>
                </a:solidFill>
              </a:rPr>
              <a:t>Sexual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5200"/>
              <a:t>Homologous Chromosomes</a:t>
            </a:r>
            <a:endParaRPr sz="520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59300" y="1003225"/>
            <a:ext cx="3694200" cy="55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 b="1" u="sng">
                <a:solidFill>
                  <a:srgbClr val="38761D"/>
                </a:solidFill>
              </a:rPr>
              <a:t>Homologous chromosomes</a:t>
            </a:r>
            <a:r>
              <a:rPr lang="en" sz="2700"/>
              <a:t>: a pair of chromosomes (same size, length, centromere position) that carry the same genetic information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One homologous chromosome is inherited from </a:t>
            </a:r>
            <a:r>
              <a:rPr lang="en" sz="2700" b="1">
                <a:solidFill>
                  <a:srgbClr val="840484"/>
                </a:solidFill>
              </a:rPr>
              <a:t>mom</a:t>
            </a:r>
            <a:r>
              <a:rPr lang="en" sz="2700"/>
              <a:t> and one is inherited from </a:t>
            </a:r>
            <a:r>
              <a:rPr lang="en" sz="2700" b="1">
                <a:solidFill>
                  <a:srgbClr val="0000FF"/>
                </a:solidFill>
              </a:rPr>
              <a:t>dad</a:t>
            </a:r>
            <a:endParaRPr sz="27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0725" y="2079099"/>
            <a:ext cx="2679150" cy="38666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 rot="5400000">
            <a:off x="6331400" y="1298800"/>
            <a:ext cx="577800" cy="11352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272700" y="1059500"/>
            <a:ext cx="4871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Homologous pair of chromosomes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607600" y="2599650"/>
            <a:ext cx="14451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Paternal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7187900" y="2599650"/>
            <a:ext cx="1649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Maternal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/>
          <p:nvPr/>
        </p:nvSpPr>
        <p:spPr>
          <a:xfrm rot="-5401785">
            <a:off x="6407602" y="4775850"/>
            <a:ext cx="577800" cy="26316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4335125" y="6220437"/>
            <a:ext cx="4919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Homologous pair of chromosomes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6407600" y="3715400"/>
            <a:ext cx="475800" cy="57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7268325" y="3723513"/>
            <a:ext cx="1801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Replication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/>
          <p:nvPr/>
        </p:nvSpPr>
        <p:spPr>
          <a:xfrm rot="5400000">
            <a:off x="5739775" y="4045650"/>
            <a:ext cx="90000" cy="4758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7"/>
          <p:cNvCxnSpPr>
            <a:endCxn id="91" idx="1"/>
          </p:cNvCxnSpPr>
          <p:nvPr/>
        </p:nvCxnSpPr>
        <p:spPr>
          <a:xfrm>
            <a:off x="4829875" y="3942450"/>
            <a:ext cx="954900" cy="296100"/>
          </a:xfrm>
          <a:prstGeom prst="bentConnector2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7"/>
          <p:cNvSpPr txBox="1"/>
          <p:nvPr/>
        </p:nvSpPr>
        <p:spPr>
          <a:xfrm>
            <a:off x="3769400" y="3666450"/>
            <a:ext cx="2090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 chromatids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Karyotypes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Karyotypes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59300" y="1003230"/>
            <a:ext cx="8520600" cy="15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b="1" u="sng">
                <a:solidFill>
                  <a:srgbClr val="FF00FF"/>
                </a:solidFill>
              </a:rPr>
              <a:t>Karyotypes</a:t>
            </a:r>
            <a:r>
              <a:rPr lang="en"/>
              <a:t>: a display of chromosome pairs ordered by size and length</a:t>
            </a:r>
            <a:endParaRPr/>
          </a:p>
        </p:txBody>
      </p:sp>
      <p:cxnSp>
        <p:nvCxnSpPr>
          <p:cNvPr id="105" name="Google Shape;105;p19"/>
          <p:cNvCxnSpPr>
            <a:stCxn id="106" idx="1"/>
            <a:endCxn id="106" idx="1"/>
          </p:cNvCxnSpPr>
          <p:nvPr/>
        </p:nvCxnSpPr>
        <p:spPr>
          <a:xfrm>
            <a:off x="4150950" y="61779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7" name="Google Shape;107;p19"/>
          <p:cNvGrpSpPr/>
          <p:nvPr/>
        </p:nvGrpSpPr>
        <p:grpSpPr>
          <a:xfrm>
            <a:off x="3769200" y="5950875"/>
            <a:ext cx="1568550" cy="598800"/>
            <a:chOff x="1940400" y="6027075"/>
            <a:chExt cx="1568550" cy="598800"/>
          </a:xfrm>
        </p:grpSpPr>
        <p:sp>
          <p:nvSpPr>
            <p:cNvPr id="106" name="Google Shape;106;p19"/>
            <p:cNvSpPr/>
            <p:nvPr/>
          </p:nvSpPr>
          <p:spPr>
            <a:xfrm rot="-5400000">
              <a:off x="2208600" y="5758875"/>
              <a:ext cx="227100" cy="763500"/>
            </a:xfrm>
            <a:prstGeom prst="leftBracket">
              <a:avLst>
                <a:gd name="adj" fmla="val 8333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" name="Google Shape;108;p19"/>
            <p:cNvCxnSpPr>
              <a:stCxn id="106" idx="1"/>
            </p:cNvCxnSpPr>
            <p:nvPr/>
          </p:nvCxnSpPr>
          <p:spPr>
            <a:xfrm>
              <a:off x="2322150" y="6254175"/>
              <a:ext cx="10200" cy="371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" name="Google Shape;109;p19"/>
            <p:cNvCxnSpPr/>
            <p:nvPr/>
          </p:nvCxnSpPr>
          <p:spPr>
            <a:xfrm>
              <a:off x="2332350" y="6625875"/>
              <a:ext cx="11766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0" name="Google Shape;110;p19"/>
          <p:cNvSpPr txBox="1"/>
          <p:nvPr/>
        </p:nvSpPr>
        <p:spPr>
          <a:xfrm>
            <a:off x="5391800" y="6136775"/>
            <a:ext cx="32880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Sister Chromatids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 flipH="1">
            <a:off x="4425125" y="3131075"/>
            <a:ext cx="690600" cy="371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12" name="Google Shape;112;p19"/>
          <p:cNvGrpSpPr/>
          <p:nvPr/>
        </p:nvGrpSpPr>
        <p:grpSpPr>
          <a:xfrm rot="10800000">
            <a:off x="1970382" y="2481370"/>
            <a:ext cx="2464168" cy="598805"/>
            <a:chOff x="1940402" y="6027070"/>
            <a:chExt cx="1410433" cy="598805"/>
          </a:xfrm>
        </p:grpSpPr>
        <p:sp>
          <p:nvSpPr>
            <p:cNvPr id="113" name="Google Shape;113;p19"/>
            <p:cNvSpPr/>
            <p:nvPr/>
          </p:nvSpPr>
          <p:spPr>
            <a:xfrm rot="-5400000">
              <a:off x="2268452" y="5699020"/>
              <a:ext cx="227100" cy="883200"/>
            </a:xfrm>
            <a:prstGeom prst="leftBracket">
              <a:avLst>
                <a:gd name="adj" fmla="val 8333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" name="Google Shape;114;p19"/>
            <p:cNvCxnSpPr>
              <a:stCxn id="113" idx="1"/>
            </p:cNvCxnSpPr>
            <p:nvPr/>
          </p:nvCxnSpPr>
          <p:spPr>
            <a:xfrm>
              <a:off x="2382002" y="6254170"/>
              <a:ext cx="10200" cy="371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115;p19"/>
            <p:cNvCxnSpPr/>
            <p:nvPr/>
          </p:nvCxnSpPr>
          <p:spPr>
            <a:xfrm rot="10800000" flipH="1">
              <a:off x="2392035" y="6599775"/>
              <a:ext cx="958800" cy="26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6" name="Google Shape;116;p19"/>
          <p:cNvSpPr txBox="1"/>
          <p:nvPr/>
        </p:nvSpPr>
        <p:spPr>
          <a:xfrm>
            <a:off x="685800" y="2192100"/>
            <a:ext cx="2329200" cy="1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 of homologous duplicated chromosomes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96849" y="4608919"/>
            <a:ext cx="2702168" cy="1973274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 actual karyotypes it is difficult to see the sister chromatids in each pair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Cells and Chromosomes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984700" cy="20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>
                <a:solidFill>
                  <a:srgbClr val="1155CC"/>
                </a:solidFill>
              </a:rPr>
              <a:t>Somatic (body) cells</a:t>
            </a:r>
            <a:endParaRPr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 sz="2700"/>
              <a:t>Diploid, or 2n: two complete sets of each chromosome</a:t>
            </a:r>
            <a:endParaRPr sz="2700"/>
          </a:p>
          <a:p>
            <a:pPr marL="1371600" lvl="2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" sz="2700"/>
              <a:t>Humans: 2n = 46</a:t>
            </a:r>
            <a:endParaRPr sz="2700"/>
          </a:p>
        </p:txBody>
      </p:sp>
      <p:sp>
        <p:nvSpPr>
          <p:cNvPr id="124" name="Google Shape;124;p20"/>
          <p:cNvSpPr txBox="1"/>
          <p:nvPr/>
        </p:nvSpPr>
        <p:spPr>
          <a:xfrm>
            <a:off x="159300" y="3264250"/>
            <a:ext cx="47472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" sz="2800" b="1" i="0" u="sng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Gametic (sex) cells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○"/>
            </a:pPr>
            <a:r>
              <a:rPr lang="en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Haploid, or n: one set of each chromosome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○"/>
            </a:pPr>
            <a:r>
              <a:rPr lang="en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(sperm and eggs): n = 23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Cells and Chromosomes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984700" cy="3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Eukaryotes have DNA that is packaged in chromosomes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There are </a:t>
            </a:r>
            <a:r>
              <a:rPr lang="en" u="sng"/>
              <a:t>two</a:t>
            </a:r>
            <a:r>
              <a:rPr lang="en"/>
              <a:t> types of chromosomes: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b="1">
                <a:solidFill>
                  <a:srgbClr val="1155CC"/>
                </a:solidFill>
              </a:rPr>
              <a:t>Autosomes</a:t>
            </a:r>
            <a:r>
              <a:rPr lang="en"/>
              <a:t>: chromosomes that do not determine sex (humans have 22 pairs)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b="1">
                <a:solidFill>
                  <a:srgbClr val="990000"/>
                </a:solidFill>
              </a:rPr>
              <a:t>Sex chromosomes</a:t>
            </a:r>
            <a:r>
              <a:rPr lang="en"/>
              <a:t>: X and Y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Eggs: X (humans: 22 + X)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Sperm: X or Y (humans: 22 + X OR 22 + Y)</a:t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501000" y="5277250"/>
            <a:ext cx="8142000" cy="1332600"/>
          </a:xfrm>
          <a:prstGeom prst="rect">
            <a:avLst/>
          </a:prstGeom>
          <a:noFill/>
          <a:ln w="9525" cap="flat" cmpd="sng">
            <a:solidFill>
              <a:srgbClr val="1CB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all sexually reproducing organisms have both a diploid and a haploid number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Office PowerPoint</Application>
  <PresentationFormat>On-screen Show (4:3)</PresentationFormat>
  <Paragraphs>131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Simple Light</vt:lpstr>
      <vt:lpstr>PowerPoint Presentation</vt:lpstr>
      <vt:lpstr>Heredity</vt:lpstr>
      <vt:lpstr>PowerPoint Presentation</vt:lpstr>
      <vt:lpstr>Asexual vs Sexual Reproduction</vt:lpstr>
      <vt:lpstr>Homologous Chromosomes</vt:lpstr>
      <vt:lpstr>Karyotypes</vt:lpstr>
      <vt:lpstr>Karyotypes</vt:lpstr>
      <vt:lpstr>Cells and Chromosomes</vt:lpstr>
      <vt:lpstr>Cells and Chromosomes</vt:lpstr>
      <vt:lpstr>Life Cycles</vt:lpstr>
      <vt:lpstr>Meiosis</vt:lpstr>
      <vt:lpstr>Meiosis</vt:lpstr>
      <vt:lpstr>Mitosis vs Meiosis</vt:lpstr>
      <vt:lpstr>Key Events in Meiosis</vt:lpstr>
      <vt:lpstr>Meiosis I</vt:lpstr>
      <vt:lpstr>Meiosis I</vt:lpstr>
      <vt:lpstr>Meiosis I</vt:lpstr>
      <vt:lpstr>Meiosis I</vt:lpstr>
      <vt:lpstr>Meiosis II</vt:lpstr>
      <vt:lpstr>Meiosis II</vt:lpstr>
      <vt:lpstr>Meiosis II</vt:lpstr>
      <vt:lpstr>Meiosis II</vt:lpstr>
      <vt:lpstr>Meiosis Review</vt:lpstr>
      <vt:lpstr>How Does Meiosis Lead to Genetic Variation?</vt:lpstr>
      <vt:lpstr>Putting It All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 Moeller</cp:lastModifiedBy>
  <cp:revision>1</cp:revision>
  <dcterms:modified xsi:type="dcterms:W3CDTF">2020-11-14T22:33:22Z</dcterms:modified>
</cp:coreProperties>
</file>