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handoutMasterIdLst>
    <p:handoutMasterId r:id="rId19"/>
  </p:handoutMasterIdLst>
  <p:sldIdLst>
    <p:sldId id="269" r:id="rId2"/>
    <p:sldId id="270" r:id="rId3"/>
    <p:sldId id="300" r:id="rId4"/>
    <p:sldId id="415" r:id="rId5"/>
    <p:sldId id="275" r:id="rId6"/>
    <p:sldId id="276" r:id="rId7"/>
    <p:sldId id="359" r:id="rId8"/>
    <p:sldId id="322" r:id="rId9"/>
    <p:sldId id="417" r:id="rId10"/>
    <p:sldId id="352" r:id="rId11"/>
    <p:sldId id="418" r:id="rId12"/>
    <p:sldId id="396" r:id="rId13"/>
    <p:sldId id="414" r:id="rId14"/>
    <p:sldId id="350" r:id="rId15"/>
    <p:sldId id="342" r:id="rId16"/>
    <p:sldId id="299" r:id="rId17"/>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3/11/2026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3/11/2026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EC775-402C-CEAF-E6A3-101EA2EAA7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9FCDD-0033-510F-6DAD-7D9253D55E1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8C46EC-E881-1D4B-BE14-F6691B8E2B6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5E10C5-587F-F487-4DA8-3826B0FC42E5}"/>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6929837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2B656-9CD3-5DC1-74C4-B602CA0A58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E65BAF-0695-8430-AF16-A42DC2760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C7E745-69E6-8D2A-61F3-E3E2340A041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01216F-0863-EF30-1A44-8C91CEA62F5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31224375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4232B-A48A-99C6-3D46-4913F32186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C967291-3726-5A5A-A8DB-42D251A4C2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9D2CA22-8E85-3215-F0B8-7D1E98ACD0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08D2D7B-175F-AA36-85F5-7989A718EC36}"/>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4236361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1024729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3/11/2026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3/11/2026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3/11/2026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3/11/2026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3/11/2026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3/11/2026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orient="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848communistmanifesto.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urcebooks.fordham.edu/mod/1776smith-wealth.asp"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sourcebooks.fordham.edu/mod/1776smith-wealth.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normAutofit/>
          </a:bodyPr>
          <a:lstStyle/>
          <a:p>
            <a:r>
              <a:rPr lang="en-US" sz="4000" dirty="0">
                <a:latin typeface="Abadi" panose="020B0604020104020204" pitchFamily="34" charset="0"/>
              </a:rPr>
              <a:t>Topic 5.10 — Continuity and Change in the Industrial Age</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p:split orient="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r>
              <a:rPr lang="en-US" sz="20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608012" y="1752598"/>
            <a:ext cx="10896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Modern industry has established the world market and created connections between distant regions through production and trade. The bourgeoisie has drawn nations into a global economic system.</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At the same time, industrial capitalism has created a working class whose labor supports this system. Workers produce the wealth of industrial societies but often live in difficult conditions.</a:t>
            </a:r>
          </a:p>
        </p:txBody>
      </p:sp>
    </p:spTree>
    <p:extLst>
      <p:ext uri="{BB962C8B-B14F-4D97-AF65-F5344CB8AC3E}">
        <p14:creationId xmlns:p14="http://schemas.microsoft.com/office/powerpoint/2010/main" val="2414066609"/>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4C1B28E-0266-5A19-EA3D-CD3E1BC2F1C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39A060B-8AAF-B2F7-4E66-82EE1C033803}"/>
              </a:ext>
            </a:extLst>
          </p:cNvPr>
          <p:cNvSpPr>
            <a:spLocks noGrp="1"/>
          </p:cNvSpPr>
          <p:nvPr>
            <p:ph type="title"/>
          </p:nvPr>
        </p:nvSpPr>
        <p:spPr>
          <a:xfrm>
            <a:off x="608012" y="457200"/>
            <a:ext cx="10210800" cy="9143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000" b="1" cap="none" dirty="0">
                <a:effectLst/>
                <a:latin typeface="Arial" panose="020B0604020202020204" pitchFamily="34" charset="0"/>
                <a:ea typeface="Aptos" panose="020B0004020202020204" pitchFamily="34" charset="0"/>
              </a:rPr>
              <a:t>Karl Marx And Friedrich Engels — </a:t>
            </a:r>
            <a:r>
              <a:rPr lang="en-US" sz="2000" b="1" i="1" cap="none" dirty="0">
                <a:effectLst/>
                <a:latin typeface="Arial" panose="020B0604020202020204" pitchFamily="34" charset="0"/>
                <a:ea typeface="Aptos" panose="020B0004020202020204" pitchFamily="34" charset="0"/>
              </a:rPr>
              <a:t>The Communist Manifesto</a:t>
            </a:r>
            <a:r>
              <a:rPr lang="en-US" sz="2000" b="1" cap="none" dirty="0">
                <a:effectLst/>
                <a:latin typeface="Arial" panose="020B0604020202020204" pitchFamily="34" charset="0"/>
                <a:ea typeface="Aptos" panose="020B0004020202020204" pitchFamily="34" charset="0"/>
              </a:rPr>
              <a:t> (1848) </a:t>
            </a:r>
            <a:r>
              <a:rPr lang="en-US" sz="2000" cap="none" dirty="0">
                <a:effectLst/>
                <a:latin typeface="Arial" panose="020B0604020202020204" pitchFamily="34" charset="0"/>
                <a:ea typeface="Aptos" panose="020B0004020202020204" pitchFamily="34" charset="0"/>
              </a:rPr>
              <a:t>Fordham University Internet History Sourcebook</a:t>
            </a:r>
            <a:br>
              <a:rPr lang="en-US" sz="20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Https://Sourcebooks.Fordham.Edu/Mod/1848communistmanifesto.Asp</a:t>
            </a:r>
            <a:r>
              <a:rPr lang="en-US" sz="2000" cap="none"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D36B91EA-5D01-F572-7ABA-F15B14FEBD30}"/>
              </a:ext>
            </a:extLst>
          </p:cNvPr>
          <p:cNvSpPr txBox="1"/>
          <p:nvPr/>
        </p:nvSpPr>
        <p:spPr>
          <a:xfrm>
            <a:off x="608012" y="1752598"/>
            <a:ext cx="108966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This system has therefore transformed society while also creating new conflicts between social classes.</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global change caused by industrialization mentioned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social tension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development that contributed to this tension.</a:t>
            </a:r>
          </a:p>
        </p:txBody>
      </p:sp>
    </p:spTree>
    <p:extLst>
      <p:ext uri="{BB962C8B-B14F-4D97-AF65-F5344CB8AC3E}">
        <p14:creationId xmlns:p14="http://schemas.microsoft.com/office/powerpoint/2010/main" val="1966889019"/>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608012" y="228600"/>
            <a:ext cx="10668000" cy="807720"/>
          </a:xfrm>
        </p:spPr>
        <p:txBody>
          <a:bodyPr>
            <a:normAutofit fontScale="90000"/>
          </a:bodyPr>
          <a:lstStyle/>
          <a:p>
            <a:r>
              <a:rPr lang="en-US" sz="2800" dirty="0"/>
              <a:t>Major Changes and Continuities of the Industrial Age</a:t>
            </a:r>
          </a:p>
        </p:txBody>
      </p:sp>
      <p:graphicFrame>
        <p:nvGraphicFramePr>
          <p:cNvPr id="11" name="Table 10">
            <a:extLst>
              <a:ext uri="{FF2B5EF4-FFF2-40B4-BE49-F238E27FC236}">
                <a16:creationId xmlns:a16="http://schemas.microsoft.com/office/drawing/2014/main" id="{DD729D0D-F360-9649-0C93-73F964FE3AD6}"/>
              </a:ext>
            </a:extLst>
          </p:cNvPr>
          <p:cNvGraphicFramePr>
            <a:graphicFrameLocks noGrp="1"/>
          </p:cNvGraphicFramePr>
          <p:nvPr>
            <p:extLst>
              <p:ext uri="{D42A27DB-BD31-4B8C-83A1-F6EECF244321}">
                <p14:modId xmlns:p14="http://schemas.microsoft.com/office/powerpoint/2010/main" val="821786655"/>
              </p:ext>
            </p:extLst>
          </p:nvPr>
        </p:nvGraphicFramePr>
        <p:xfrm>
          <a:off x="1217612" y="1447800"/>
          <a:ext cx="9753600" cy="3840480"/>
        </p:xfrm>
        <a:graphic>
          <a:graphicData uri="http://schemas.openxmlformats.org/drawingml/2006/table">
            <a:tbl>
              <a:tblPr firstRow="1" firstCol="1" bandRow="1"/>
              <a:tblGrid>
                <a:gridCol w="2362200">
                  <a:extLst>
                    <a:ext uri="{9D8B030D-6E8A-4147-A177-3AD203B41FA5}">
                      <a16:colId xmlns:a16="http://schemas.microsoft.com/office/drawing/2014/main" val="605200581"/>
                    </a:ext>
                  </a:extLst>
                </a:gridCol>
                <a:gridCol w="3657600">
                  <a:extLst>
                    <a:ext uri="{9D8B030D-6E8A-4147-A177-3AD203B41FA5}">
                      <a16:colId xmlns:a16="http://schemas.microsoft.com/office/drawing/2014/main" val="157335557"/>
                    </a:ext>
                  </a:extLst>
                </a:gridCol>
                <a:gridCol w="3733800">
                  <a:extLst>
                    <a:ext uri="{9D8B030D-6E8A-4147-A177-3AD203B41FA5}">
                      <a16:colId xmlns:a16="http://schemas.microsoft.com/office/drawing/2014/main" val="1209073297"/>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Category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Major Changes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Continuities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268749319"/>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Economy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Growth of industrial capitalism</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Continued economic inequality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074082029"/>
                  </a:ext>
                </a:extLst>
              </a:tr>
              <a:tr h="0">
                <a:tc>
                  <a:txBody>
                    <a:bodyPr/>
                    <a:lstStyle/>
                    <a:p>
                      <a:pPr marL="0" marR="0">
                        <a:buNone/>
                      </a:pPr>
                      <a:r>
                        <a:rPr lang="en-US" sz="2800" kern="100">
                          <a:effectLst/>
                          <a:latin typeface="Arial" panose="020B0604020202020204" pitchFamily="34" charset="0"/>
                          <a:ea typeface="Aptos" panose="020B0004020202020204" pitchFamily="34" charset="0"/>
                        </a:rPr>
                        <a:t>Technology</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Railroads, steamships, telegraph</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Continued reliance on natural resources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436917922"/>
                  </a:ext>
                </a:extLst>
              </a:tr>
              <a:tr h="0">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Society</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New middle and working classes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tc>
                  <a:txBody>
                    <a:bodyPr/>
                    <a:lstStyle/>
                    <a:p>
                      <a:pPr marL="0" marR="0">
                        <a:buNone/>
                      </a:pPr>
                      <a:r>
                        <a:rPr lang="en-US" sz="2800" kern="100">
                          <a:solidFill>
                            <a:srgbClr val="000000"/>
                          </a:solidFill>
                          <a:effectLst/>
                          <a:latin typeface="Arial" panose="020B0604020202020204" pitchFamily="34" charset="0"/>
                          <a:ea typeface="Aptos" panose="020B0004020202020204" pitchFamily="34" charset="0"/>
                        </a:rPr>
                        <a:t>Persistent class divisions</a:t>
                      </a:r>
                      <a:endParaRPr lang="en-US" sz="28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350278148"/>
                  </a:ext>
                </a:extLst>
              </a:tr>
              <a:tr h="0">
                <a:tc>
                  <a:txBody>
                    <a:bodyPr/>
                    <a:lstStyle/>
                    <a:p>
                      <a:pPr marL="0" marR="0">
                        <a:buNone/>
                      </a:pPr>
                      <a:r>
                        <a:rPr lang="en-US" sz="2800" kern="100">
                          <a:effectLst/>
                          <a:latin typeface="Arial" panose="020B0604020202020204" pitchFamily="34" charset="0"/>
                          <a:ea typeface="Aptos" panose="020B0004020202020204" pitchFamily="34" charset="0"/>
                        </a:rPr>
                        <a:t>Politics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Rise of nationalism and revolutions</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dirty="0">
                          <a:effectLst/>
                          <a:latin typeface="Arial" panose="020B0604020202020204" pitchFamily="34" charset="0"/>
                          <a:ea typeface="Aptos" panose="020B0004020202020204" pitchFamily="34" charset="0"/>
                        </a:rPr>
                        <a:t>Some monarchies remained in power</a:t>
                      </a: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767629280"/>
                  </a:ext>
                </a:extLst>
              </a:tr>
            </a:tbl>
          </a:graphicData>
        </a:graphic>
      </p:graphicFrame>
    </p:spTree>
    <p:extLst>
      <p:ext uri="{BB962C8B-B14F-4D97-AF65-F5344CB8AC3E}">
        <p14:creationId xmlns:p14="http://schemas.microsoft.com/office/powerpoint/2010/main" val="5987042"/>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87AFFE-83BD-3FC7-8E5A-32442429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1BFC9F-7EE5-1A0A-58BF-6821BC22F4DE}"/>
              </a:ext>
            </a:extLst>
          </p:cNvPr>
          <p:cNvSpPr>
            <a:spLocks noGrp="1"/>
          </p:cNvSpPr>
          <p:nvPr>
            <p:ph type="title"/>
          </p:nvPr>
        </p:nvSpPr>
        <p:spPr>
          <a:xfrm>
            <a:off x="760412" y="381000"/>
            <a:ext cx="10668000" cy="609600"/>
          </a:xfrm>
        </p:spPr>
        <p:txBody>
          <a:bodyPr>
            <a:normAutofit/>
          </a:bodyPr>
          <a:lstStyle/>
          <a:p>
            <a:r>
              <a:rPr lang="en-US" sz="2800" dirty="0"/>
              <a:t>Change / Continuity / Comparison</a:t>
            </a:r>
          </a:p>
        </p:txBody>
      </p:sp>
      <p:sp>
        <p:nvSpPr>
          <p:cNvPr id="5" name="TextBox 4">
            <a:extLst>
              <a:ext uri="{FF2B5EF4-FFF2-40B4-BE49-F238E27FC236}">
                <a16:creationId xmlns:a16="http://schemas.microsoft.com/office/drawing/2014/main" id="{D123F08F-4687-1802-78AC-B8D1F965EA12}"/>
              </a:ext>
            </a:extLst>
          </p:cNvPr>
          <p:cNvSpPr txBox="1"/>
          <p:nvPr/>
        </p:nvSpPr>
        <p:spPr>
          <a:xfrm>
            <a:off x="531812" y="1219200"/>
            <a:ext cx="11125200" cy="4893647"/>
          </a:xfrm>
          <a:prstGeom prst="rect">
            <a:avLst/>
          </a:prstGeom>
          <a:ln/>
        </p:spPr>
        <p:style>
          <a:lnRef idx="0">
            <a:schemeClr val="accent2"/>
          </a:lnRef>
          <a:fillRef idx="3">
            <a:schemeClr val="accent2"/>
          </a:fillRef>
          <a:effectRef idx="3">
            <a:schemeClr val="accent2"/>
          </a:effectRef>
          <a:fontRef idx="minor">
            <a:schemeClr val="lt1"/>
          </a:fontRef>
        </p:style>
        <p:txBody>
          <a:bodyPr wrap="square">
            <a:spAutoFit/>
          </a:bodyPr>
          <a:lstStyle/>
          <a:p>
            <a:pPr marL="0" marR="0">
              <a:buNone/>
            </a:pPr>
            <a:r>
              <a:rPr lang="en-US" sz="2400" b="1" kern="100" dirty="0">
                <a:solidFill>
                  <a:srgbClr val="002060"/>
                </a:solidFill>
                <a:effectLst/>
                <a:latin typeface="Arial" panose="020B0604020202020204" pitchFamily="34" charset="0"/>
                <a:ea typeface="Aptos" panose="020B0004020202020204" pitchFamily="34" charset="0"/>
              </a:rPr>
              <a:t>Change</a:t>
            </a:r>
            <a:endParaRPr lang="en-US" sz="2400" kern="100" dirty="0">
              <a:solidFill>
                <a:srgbClr val="002060"/>
              </a:solidFill>
              <a:effectLst/>
              <a:latin typeface="Arial" panose="020B0604020202020204" pitchFamily="34" charset="0"/>
              <a:ea typeface="Aptos" panose="020B0004020202020204" pitchFamily="34" charset="0"/>
            </a:endParaRPr>
          </a:p>
          <a:p>
            <a:pPr marL="0" marR="0">
              <a:buNone/>
            </a:pPr>
            <a:r>
              <a:rPr lang="en-US" sz="2400" kern="100" dirty="0">
                <a:solidFill>
                  <a:srgbClr val="002060"/>
                </a:solidFill>
                <a:effectLst/>
                <a:latin typeface="Arial" panose="020B0604020202020204" pitchFamily="34" charset="0"/>
                <a:ea typeface="Aptos" panose="020B0004020202020204" pitchFamily="34" charset="0"/>
              </a:rPr>
              <a:t>• Industrial technologies transformed production and transportation.</a:t>
            </a:r>
            <a:br>
              <a:rPr lang="en-US" sz="2400" kern="100" dirty="0">
                <a:solidFill>
                  <a:srgbClr val="002060"/>
                </a:solidFill>
                <a:effectLst/>
                <a:latin typeface="Arial" panose="020B0604020202020204" pitchFamily="34" charset="0"/>
                <a:ea typeface="Aptos" panose="020B0004020202020204" pitchFamily="34" charset="0"/>
              </a:rPr>
            </a:br>
            <a:r>
              <a:rPr lang="en-US" sz="2400" kern="100" dirty="0">
                <a:solidFill>
                  <a:srgbClr val="002060"/>
                </a:solidFill>
                <a:effectLst/>
                <a:latin typeface="Arial" panose="020B0604020202020204" pitchFamily="34" charset="0"/>
                <a:ea typeface="Aptos" panose="020B0004020202020204" pitchFamily="34" charset="0"/>
              </a:rPr>
              <a:t>• Global trade expanded rapidly through industrial economies.</a:t>
            </a:r>
            <a:br>
              <a:rPr lang="en-US" sz="2400" kern="100" dirty="0">
                <a:solidFill>
                  <a:srgbClr val="002060"/>
                </a:solidFill>
                <a:effectLst/>
                <a:latin typeface="Arial" panose="020B0604020202020204" pitchFamily="34" charset="0"/>
                <a:ea typeface="Aptos" panose="020B0004020202020204" pitchFamily="34" charset="0"/>
              </a:rPr>
            </a:br>
            <a:r>
              <a:rPr lang="en-US" sz="2400" kern="100" dirty="0">
                <a:solidFill>
                  <a:srgbClr val="002060"/>
                </a:solidFill>
                <a:effectLst/>
                <a:latin typeface="Arial" panose="020B0604020202020204" pitchFamily="34" charset="0"/>
                <a:ea typeface="Aptos" panose="020B0004020202020204" pitchFamily="34" charset="0"/>
              </a:rPr>
              <a:t>• Nationalist and revolutionary movements reshaped political systems.</a:t>
            </a:r>
          </a:p>
          <a:p>
            <a:pPr marL="0" marR="0">
              <a:buNone/>
            </a:pPr>
            <a:r>
              <a:rPr lang="en-US" sz="2400" b="1" kern="100" dirty="0">
                <a:solidFill>
                  <a:srgbClr val="002060"/>
                </a:solidFill>
                <a:effectLst/>
                <a:latin typeface="Arial" panose="020B0604020202020204" pitchFamily="34" charset="0"/>
                <a:ea typeface="Aptos" panose="020B0004020202020204" pitchFamily="34" charset="0"/>
              </a:rPr>
              <a:t> </a:t>
            </a:r>
            <a:endParaRPr lang="en-US" sz="2400" kern="100" dirty="0">
              <a:solidFill>
                <a:srgbClr val="002060"/>
              </a:solidFill>
              <a:effectLst/>
              <a:latin typeface="Arial" panose="020B0604020202020204" pitchFamily="34" charset="0"/>
              <a:ea typeface="Aptos" panose="020B0004020202020204" pitchFamily="34" charset="0"/>
            </a:endParaRPr>
          </a:p>
          <a:p>
            <a:pPr marL="0" marR="0">
              <a:buNone/>
            </a:pPr>
            <a:r>
              <a:rPr lang="en-US" sz="2400" b="1" kern="100" dirty="0">
                <a:solidFill>
                  <a:srgbClr val="002060"/>
                </a:solidFill>
                <a:effectLst/>
                <a:latin typeface="Arial" panose="020B0604020202020204" pitchFamily="34" charset="0"/>
                <a:ea typeface="Aptos" panose="020B0004020202020204" pitchFamily="34" charset="0"/>
              </a:rPr>
              <a:t>Continuity</a:t>
            </a:r>
            <a:endParaRPr lang="en-US" sz="2400" kern="100" dirty="0">
              <a:solidFill>
                <a:srgbClr val="002060"/>
              </a:solidFill>
              <a:effectLst/>
              <a:latin typeface="Arial" panose="020B0604020202020204" pitchFamily="34" charset="0"/>
              <a:ea typeface="Aptos" panose="020B0004020202020204" pitchFamily="34" charset="0"/>
            </a:endParaRPr>
          </a:p>
          <a:p>
            <a:pPr marL="0" marR="0">
              <a:buNone/>
            </a:pPr>
            <a:r>
              <a:rPr lang="en-US" sz="2400" kern="100" dirty="0">
                <a:solidFill>
                  <a:srgbClr val="002060"/>
                </a:solidFill>
                <a:effectLst/>
                <a:latin typeface="Arial" panose="020B0604020202020204" pitchFamily="34" charset="0"/>
                <a:ea typeface="Aptos" panose="020B0004020202020204" pitchFamily="34" charset="0"/>
              </a:rPr>
              <a:t>• Social and economic inequalities continued.</a:t>
            </a:r>
            <a:br>
              <a:rPr lang="en-US" sz="2400" kern="100" dirty="0">
                <a:solidFill>
                  <a:srgbClr val="002060"/>
                </a:solidFill>
                <a:effectLst/>
                <a:latin typeface="Arial" panose="020B0604020202020204" pitchFamily="34" charset="0"/>
                <a:ea typeface="Aptos" panose="020B0004020202020204" pitchFamily="34" charset="0"/>
              </a:rPr>
            </a:br>
            <a:r>
              <a:rPr lang="en-US" sz="2400" kern="100" dirty="0">
                <a:solidFill>
                  <a:srgbClr val="002060"/>
                </a:solidFill>
                <a:effectLst/>
                <a:latin typeface="Arial" panose="020B0604020202020204" pitchFamily="34" charset="0"/>
                <a:ea typeface="Aptos" panose="020B0004020202020204" pitchFamily="34" charset="0"/>
              </a:rPr>
              <a:t>• Many societies remained agricultural.</a:t>
            </a:r>
            <a:br>
              <a:rPr lang="en-US" sz="2400" kern="100" dirty="0">
                <a:solidFill>
                  <a:srgbClr val="002060"/>
                </a:solidFill>
                <a:effectLst/>
                <a:latin typeface="Arial" panose="020B0604020202020204" pitchFamily="34" charset="0"/>
                <a:ea typeface="Aptos" panose="020B0004020202020204" pitchFamily="34" charset="0"/>
              </a:rPr>
            </a:br>
            <a:r>
              <a:rPr lang="en-US" sz="2400" kern="100" dirty="0">
                <a:solidFill>
                  <a:srgbClr val="002060"/>
                </a:solidFill>
                <a:effectLst/>
                <a:latin typeface="Arial" panose="020B0604020202020204" pitchFamily="34" charset="0"/>
                <a:ea typeface="Aptos" panose="020B0004020202020204" pitchFamily="34" charset="0"/>
              </a:rPr>
              <a:t>• Political power often remained concentrated among elites.</a:t>
            </a:r>
          </a:p>
          <a:p>
            <a:pPr marL="0" marR="0">
              <a:buNone/>
            </a:pPr>
            <a:r>
              <a:rPr lang="en-US" sz="2400" b="1" kern="100" dirty="0">
                <a:solidFill>
                  <a:srgbClr val="002060"/>
                </a:solidFill>
                <a:effectLst/>
                <a:latin typeface="Arial" panose="020B0604020202020204" pitchFamily="34" charset="0"/>
                <a:ea typeface="Aptos" panose="020B0004020202020204" pitchFamily="34" charset="0"/>
              </a:rPr>
              <a:t> </a:t>
            </a:r>
            <a:endParaRPr lang="en-US" sz="2400" kern="100" dirty="0">
              <a:solidFill>
                <a:srgbClr val="002060"/>
              </a:solidFill>
              <a:effectLst/>
              <a:latin typeface="Arial" panose="020B0604020202020204" pitchFamily="34" charset="0"/>
              <a:ea typeface="Aptos" panose="020B0004020202020204" pitchFamily="34" charset="0"/>
            </a:endParaRPr>
          </a:p>
          <a:p>
            <a:pPr marL="0" marR="0">
              <a:buNone/>
            </a:pPr>
            <a:r>
              <a:rPr lang="en-US" sz="2400" b="1" kern="100" dirty="0">
                <a:solidFill>
                  <a:srgbClr val="002060"/>
                </a:solidFill>
                <a:effectLst/>
                <a:latin typeface="Arial" panose="020B0604020202020204" pitchFamily="34" charset="0"/>
                <a:ea typeface="Aptos" panose="020B0004020202020204" pitchFamily="34" charset="0"/>
              </a:rPr>
              <a:t>Comparison</a:t>
            </a:r>
            <a:endParaRPr lang="en-US" sz="2400" kern="100" dirty="0">
              <a:solidFill>
                <a:srgbClr val="002060"/>
              </a:solidFill>
              <a:effectLst/>
              <a:latin typeface="Arial" panose="020B0604020202020204" pitchFamily="34" charset="0"/>
              <a:ea typeface="Aptos" panose="020B0004020202020204" pitchFamily="34" charset="0"/>
            </a:endParaRPr>
          </a:p>
          <a:p>
            <a:pPr marL="0" marR="0">
              <a:buNone/>
            </a:pPr>
            <a:r>
              <a:rPr lang="en-US" sz="2400" kern="100" dirty="0">
                <a:solidFill>
                  <a:srgbClr val="002060"/>
                </a:solidFill>
                <a:effectLst/>
                <a:latin typeface="Arial" panose="020B0604020202020204" pitchFamily="34" charset="0"/>
                <a:ea typeface="Aptos" panose="020B0004020202020204" pitchFamily="34" charset="0"/>
              </a:rPr>
              <a:t>Industrialized regions experienced rapid economic and technological transformation, while many non-industrial regions experienced slower changes.</a:t>
            </a:r>
          </a:p>
        </p:txBody>
      </p:sp>
    </p:spTree>
    <p:extLst>
      <p:ext uri="{BB962C8B-B14F-4D97-AF65-F5344CB8AC3E}">
        <p14:creationId xmlns:p14="http://schemas.microsoft.com/office/powerpoint/2010/main" val="1154885745"/>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591800" cy="4524315"/>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Industrialization dramatically increased economic production.</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Transportation and communication technologies expanded global trade.</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Enlightenment ideas influenced revolutions and political reforms.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Nationalism reshaped political boundaries.</a:t>
            </a:r>
          </a:p>
          <a:p>
            <a:pPr marL="342900" marR="0" lvl="0" indent="-342900">
              <a:buFont typeface="Arial" panose="020B0604020202020204" pitchFamily="34" charset="0"/>
              <a:buChar char="•"/>
            </a:pPr>
            <a:r>
              <a:rPr lang="en-US" sz="3200" kern="100" dirty="0">
                <a:effectLst/>
                <a:latin typeface="Arial" panose="020B0604020202020204" pitchFamily="34" charset="0"/>
                <a:ea typeface="Aptos" panose="020B0004020202020204" pitchFamily="34" charset="0"/>
              </a:rPr>
              <a:t>Despite major changes, social and economic inequalities persisted.</a:t>
            </a:r>
          </a:p>
        </p:txBody>
      </p:sp>
    </p:spTree>
    <p:extLst>
      <p:ext uri="{BB962C8B-B14F-4D97-AF65-F5344CB8AC3E}">
        <p14:creationId xmlns:p14="http://schemas.microsoft.com/office/powerpoint/2010/main" val="2206440387"/>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457200"/>
            <a:ext cx="9753600" cy="627529"/>
          </a:xfrm>
        </p:spPr>
        <p:txBody>
          <a:bodyPr>
            <a:noAutofit/>
          </a:bodyPr>
          <a:lstStyle/>
          <a:p>
            <a:r>
              <a:rPr lang="en-US" sz="3200" dirty="0">
                <a:latin typeface="Abadi" panose="020B0604020104020204" pitchFamily="34" charset="0"/>
              </a:rPr>
              <a:t>Reflection Essay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371600"/>
            <a:ext cx="10972800" cy="483209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Short Historical Argument (Essay)</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Prompt: </a:t>
            </a:r>
            <a:r>
              <a:rPr lang="en-US" sz="2800" i="1" kern="100" dirty="0">
                <a:effectLst/>
                <a:latin typeface="Arial" panose="020B0604020202020204" pitchFamily="34" charset="0"/>
                <a:ea typeface="Aptos" panose="020B0004020202020204" pitchFamily="34" charset="0"/>
              </a:rPr>
              <a:t>Evaluate the extent to which industrialization transformed societies between 1750 and 1900.</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Instructions:</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Write a clear claim (thesis).</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Provide at least </a:t>
            </a:r>
            <a:r>
              <a:rPr lang="en-US" sz="2800" b="1" kern="100" dirty="0">
                <a:effectLst/>
                <a:latin typeface="Arial" panose="020B0604020202020204" pitchFamily="34" charset="0"/>
                <a:ea typeface="Aptos" panose="020B0004020202020204" pitchFamily="34" charset="0"/>
              </a:rPr>
              <a:t>two pieces of historical evidence</a:t>
            </a:r>
            <a:r>
              <a:rPr lang="en-US" sz="2800" kern="100" dirty="0">
                <a:effectLst/>
                <a:latin typeface="Arial" panose="020B0604020202020204" pitchFamily="34" charset="0"/>
                <a:ea typeface="Aptos" panose="020B0004020202020204" pitchFamily="34" charset="0"/>
              </a:rPr>
              <a:t> from Unit 5.</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how the evidence supports your argument.</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at least </a:t>
            </a:r>
            <a:r>
              <a:rPr lang="en-US" sz="2800" b="1" kern="100" dirty="0">
                <a:effectLst/>
                <a:latin typeface="Arial" panose="020B0604020202020204" pitchFamily="34" charset="0"/>
                <a:ea typeface="Aptos" panose="020B0004020202020204" pitchFamily="34" charset="0"/>
              </a:rPr>
              <a:t>one example of continuity</a:t>
            </a:r>
            <a:r>
              <a:rPr lang="en-US" sz="2800" kern="100" dirty="0">
                <a:effectLst/>
                <a:latin typeface="Arial" panose="020B0604020202020204" pitchFamily="34" charset="0"/>
                <a:ea typeface="Aptos" panose="020B0004020202020204" pitchFamily="34" charset="0"/>
              </a:rPr>
              <a:t> during the period.</a:t>
            </a:r>
          </a:p>
        </p:txBody>
      </p:sp>
    </p:spTree>
    <p:extLst>
      <p:ext uri="{BB962C8B-B14F-4D97-AF65-F5344CB8AC3E}">
        <p14:creationId xmlns:p14="http://schemas.microsoft.com/office/powerpoint/2010/main" val="2323693383"/>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1217614" y="1371600"/>
            <a:ext cx="9753600" cy="5211762"/>
          </a:xfrm>
        </p:spPr>
        <p:txBody>
          <a:bodyPr>
            <a:normAutofit/>
          </a:bodyPr>
          <a:lstStyle/>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Evaluate the extent to which industrialization transformed societies.</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Identify key areas of change and continuity between 1750 and 1900.</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Use historical evidence to construct arguments about industrialization’s impact.</a:t>
            </a:r>
          </a:p>
          <a:p>
            <a:pPr marL="342900" marR="0" lvl="0" indent="-342900">
              <a:buFont typeface="Arial" panose="020B0604020202020204" pitchFamily="34" charset="0"/>
              <a:buChar char="•"/>
            </a:pPr>
            <a:r>
              <a:rPr lang="en-US" sz="3600" kern="100" dirty="0">
                <a:effectLst/>
                <a:latin typeface="Arial" panose="020B0604020202020204" pitchFamily="34" charset="0"/>
                <a:ea typeface="Aptos" panose="020B0004020202020204" pitchFamily="34" charset="0"/>
              </a:rPr>
              <a:t>Practice the historical reasoning skill of argumentation.</a:t>
            </a:r>
          </a:p>
        </p:txBody>
      </p:sp>
    </p:spTree>
    <p:extLst>
      <p:ext uri="{BB962C8B-B14F-4D97-AF65-F5344CB8AC3E}">
        <p14:creationId xmlns:p14="http://schemas.microsoft.com/office/powerpoint/2010/main" val="846953034"/>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415924" y="248671"/>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77686"/>
            <a:ext cx="11430000" cy="5135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period from 1750 to 1900 saw dramatic global transformations due to industrialization. New technologies, economic systems, and political ideas reshaped societies across the world. Industrial capitalism increased production, expanded global trade, and improved living standards for some groups.</a:t>
            </a:r>
          </a:p>
          <a:p>
            <a:pPr marL="45720" indent="0">
              <a:lnSpc>
                <a:spcPct val="120000"/>
              </a:lnSpc>
              <a:buNone/>
            </a:pPr>
            <a:r>
              <a:rPr lang="en-US" sz="3000" dirty="0">
                <a:latin typeface="Abadi" panose="020B0604020104020204" pitchFamily="34" charset="0"/>
              </a:rPr>
              <a:t>At the same time, many aspects of society remained unchanged. Economic inequality continued, social hierarchies persisted, and many regions did not industrialize as quickly as Europe and the United States.</a:t>
            </a:r>
          </a:p>
        </p:txBody>
      </p:sp>
    </p:spTree>
    <p:extLst>
      <p:ext uri="{BB962C8B-B14F-4D97-AF65-F5344CB8AC3E}">
        <p14:creationId xmlns:p14="http://schemas.microsoft.com/office/powerpoint/2010/main" val="3763325266"/>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4397A14-86DB-599C-88E3-A5C44CE12D0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0D48DA-AECA-0FF0-1B12-594A994DA722}"/>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A3C1F557-0DBB-1F88-8DA3-C8AE24723065}"/>
              </a:ext>
            </a:extLst>
          </p:cNvPr>
          <p:cNvSpPr txBox="1">
            <a:spLocks/>
          </p:cNvSpPr>
          <p:nvPr/>
        </p:nvSpPr>
        <p:spPr>
          <a:xfrm>
            <a:off x="379412" y="1371600"/>
            <a:ext cx="11430000" cy="52117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Understanding the Industrial Age requires examining both change and continuity. Historians analyze how industrialization transformed economic production, political movements, and social structures while recognizing that some patterns remained consistent.</a:t>
            </a:r>
          </a:p>
        </p:txBody>
      </p:sp>
    </p:spTree>
    <p:extLst>
      <p:ext uri="{BB962C8B-B14F-4D97-AF65-F5344CB8AC3E}">
        <p14:creationId xmlns:p14="http://schemas.microsoft.com/office/powerpoint/2010/main" val="3867779963"/>
      </p:ext>
    </p:extLst>
  </p:cSld>
  <p:clrMapOvr>
    <a:masterClrMapping/>
  </p:clrMapOvr>
  <p:transition>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84212" y="1219200"/>
            <a:ext cx="10896600" cy="3970318"/>
          </a:xfrm>
          <a:prstGeom prst="rect">
            <a:avLst/>
          </a:prstGeom>
          <a:noFill/>
          <a:ln>
            <a:solidFill>
              <a:schemeClr val="bg2"/>
            </a:solidFill>
          </a:ln>
        </p:spPr>
        <p:txBody>
          <a:bodyPr wrap="square">
            <a:spAutoFit/>
          </a:bodyPr>
          <a:lstStyle/>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Industrialization - </a:t>
            </a:r>
            <a:r>
              <a:rPr lang="en-US" sz="2800" kern="100" dirty="0">
                <a:effectLst/>
                <a:latin typeface="Arial" panose="020B0604020202020204" pitchFamily="34" charset="0"/>
                <a:ea typeface="Aptos" panose="020B0004020202020204" pitchFamily="34" charset="0"/>
              </a:rPr>
              <a:t>The process of developing industries that use machines to produce goods.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Continuity - </a:t>
            </a:r>
            <a:r>
              <a:rPr lang="en-US" sz="2800" kern="100" dirty="0">
                <a:effectLst/>
                <a:latin typeface="Arial" panose="020B0604020202020204" pitchFamily="34" charset="0"/>
                <a:ea typeface="Aptos" panose="020B0004020202020204" pitchFamily="34" charset="0"/>
              </a:rPr>
              <a:t>Elements of society that remain the same over time.</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Change - </a:t>
            </a:r>
            <a:r>
              <a:rPr lang="en-US" sz="2800" kern="100" dirty="0">
                <a:effectLst/>
                <a:latin typeface="Arial" panose="020B0604020202020204" pitchFamily="34" charset="0"/>
                <a:ea typeface="Aptos" panose="020B0004020202020204" pitchFamily="34" charset="0"/>
              </a:rPr>
              <a:t>Developments that significantly transform societies or institutions.</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Argumentation - </a:t>
            </a:r>
            <a:r>
              <a:rPr lang="en-US" sz="2800" kern="100" dirty="0">
                <a:effectLst/>
                <a:latin typeface="Arial" panose="020B0604020202020204" pitchFamily="34" charset="0"/>
                <a:ea typeface="Aptos" panose="020B0004020202020204" pitchFamily="34" charset="0"/>
              </a:rPr>
              <a:t>The historical skill of making a claim supported by evidence.</a:t>
            </a:r>
          </a:p>
          <a:p>
            <a:pPr marL="342900" marR="0" lvl="0" indent="-342900">
              <a:buFont typeface="Arial" panose="020B0604020202020204" pitchFamily="34" charset="0"/>
              <a:buChar char="•"/>
            </a:pPr>
            <a:r>
              <a:rPr lang="en-US" sz="2800" b="1" kern="100" dirty="0">
                <a:effectLst/>
                <a:latin typeface="Arial" panose="020B0604020202020204" pitchFamily="34" charset="0"/>
                <a:ea typeface="Aptos" panose="020B0004020202020204" pitchFamily="34" charset="0"/>
              </a:rPr>
              <a:t>Nationalism - </a:t>
            </a:r>
            <a:r>
              <a:rPr lang="en-US" sz="2800" kern="100" dirty="0">
                <a:effectLst/>
                <a:latin typeface="Arial" panose="020B0604020202020204" pitchFamily="34" charset="0"/>
                <a:ea typeface="Aptos" panose="020B0004020202020204" pitchFamily="34" charset="0"/>
              </a:rPr>
              <a:t>The belief that people sharing culture or language should form their own nation.</a:t>
            </a:r>
          </a:p>
        </p:txBody>
      </p:sp>
    </p:spTree>
    <p:extLst>
      <p:ext uri="{BB962C8B-B14F-4D97-AF65-F5344CB8AC3E}">
        <p14:creationId xmlns:p14="http://schemas.microsoft.com/office/powerpoint/2010/main" val="100909725"/>
      </p:ext>
    </p:extLst>
  </p:cSld>
  <p:clrMapOvr>
    <a:masterClrMapping/>
  </p:clrMapOvr>
  <p:transition>
    <p:split orient="vert"/>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1295400"/>
            <a:ext cx="10820400" cy="5037464"/>
          </a:xfrm>
        </p:spPr>
        <p:txBody>
          <a:bodyPr>
            <a:normAutofit/>
          </a:bodyPr>
          <a:lstStyle/>
          <a:p>
            <a:pPr marL="45720" lvl="0" indent="0">
              <a:lnSpc>
                <a:spcPct val="110000"/>
              </a:lnSpc>
              <a:buNone/>
            </a:pPr>
            <a:r>
              <a:rPr lang="en-US" sz="2800" dirty="0"/>
              <a:t>Industrialization reshaped economies around the world. Factories using machines powered by fossil fuels dramatically increased production. Railroads and steamships connected distant regions and helped create global trade networks. These developments transformed economic systems and expanded the availability of manufactured goods.</a:t>
            </a:r>
          </a:p>
        </p:txBody>
      </p:sp>
    </p:spTree>
    <p:extLst>
      <p:ext uri="{BB962C8B-B14F-4D97-AF65-F5344CB8AC3E}">
        <p14:creationId xmlns:p14="http://schemas.microsoft.com/office/powerpoint/2010/main" val="386322248"/>
      </p:ext>
    </p:extLst>
  </p:cSld>
  <p:clrMapOvr>
    <a:masterClrMapping/>
  </p:clrMapOvr>
  <p:transition>
    <p:split orient="vert"/>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1219200"/>
            <a:ext cx="10820400" cy="5113664"/>
          </a:xfrm>
        </p:spPr>
        <p:txBody>
          <a:bodyPr>
            <a:normAutofit lnSpcReduction="10000"/>
          </a:bodyPr>
          <a:lstStyle/>
          <a:p>
            <a:pPr marL="45720" lvl="0" indent="0">
              <a:lnSpc>
                <a:spcPct val="110000"/>
              </a:lnSpc>
              <a:buNone/>
            </a:pPr>
            <a:r>
              <a:rPr lang="en-US" sz="2800" dirty="0"/>
              <a:t>Industrialization also influenced political and ideological developments. Enlightenment ideas about natural rights and government authority inspired revolutions in the Americas and Europe. Nationalism encouraged the creation of new nation-states and reshaped political boundaries.</a:t>
            </a:r>
          </a:p>
          <a:p>
            <a:pPr marL="45720" lvl="0" indent="0">
              <a:lnSpc>
                <a:spcPct val="110000"/>
              </a:lnSpc>
              <a:buNone/>
            </a:pPr>
            <a:r>
              <a:rPr lang="en-US" sz="2800" dirty="0"/>
              <a:t>Despite these major changes, many social and economic inequalities persisted. Industrial capitalism created wealth for some groups while leaving many workers in difficult conditions. Additionally, some regions remained primarily agricultural and did not industrialize at the same pace as Western Europe and the United States.</a:t>
            </a:r>
          </a:p>
        </p:txBody>
      </p:sp>
    </p:spTree>
    <p:extLst>
      <p:ext uri="{BB962C8B-B14F-4D97-AF65-F5344CB8AC3E}">
        <p14:creationId xmlns:p14="http://schemas.microsoft.com/office/powerpoint/2010/main" val="3263144721"/>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Adam Smith — </a:t>
            </a:r>
            <a:r>
              <a:rPr lang="en-US" sz="2000" b="1" i="1" cap="none" dirty="0">
                <a:effectLst/>
                <a:latin typeface="Arial" panose="020B0604020202020204" pitchFamily="34" charset="0"/>
                <a:ea typeface="Aptos" panose="020B0004020202020204" pitchFamily="34" charset="0"/>
              </a:rPr>
              <a:t>The Wealth Of Nations</a:t>
            </a:r>
            <a:r>
              <a:rPr lang="en-US" sz="2000" b="1" cap="none" dirty="0">
                <a:effectLst/>
                <a:latin typeface="Arial" panose="020B0604020202020204" pitchFamily="34" charset="0"/>
                <a:ea typeface="Aptos" panose="020B0004020202020204" pitchFamily="34" charset="0"/>
              </a:rPr>
              <a:t> (1776) </a:t>
            </a:r>
            <a:r>
              <a:rPr lang="en-US" sz="2000" cap="none" dirty="0">
                <a:effectLst/>
                <a:latin typeface="Arial" panose="020B0604020202020204" pitchFamily="34" charset="0"/>
                <a:ea typeface="Aptos" panose="020B0004020202020204" pitchFamily="34" charset="0"/>
              </a:rPr>
              <a:t>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Https://Sourcebooks.Fordham.Edu/Mod/1776smith-wealth.Asp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371600"/>
            <a:ext cx="106680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division of labor, by increasing the productive powers of labor, allows societies to produce a far greater quantity of goods than before. Through specialization and the use of machinery, workers can produce goods more efficiently.</a:t>
            </a:r>
          </a:p>
          <a:p>
            <a:pPr marL="0" marR="0">
              <a:buNone/>
            </a:pPr>
            <a:r>
              <a:rPr lang="en-US" sz="2800" kern="100" dirty="0">
                <a:effectLst/>
                <a:latin typeface="Arial" panose="020B0604020202020204" pitchFamily="34" charset="0"/>
                <a:ea typeface="Aptos" panose="020B0004020202020204" pitchFamily="34" charset="0"/>
              </a:rPr>
              <a:t> </a:t>
            </a:r>
          </a:p>
          <a:p>
            <a:pPr marL="0" marR="0">
              <a:buNone/>
            </a:pPr>
            <a:r>
              <a:rPr lang="en-US" sz="2800" kern="100" dirty="0">
                <a:effectLst/>
                <a:latin typeface="Arial" panose="020B0604020202020204" pitchFamily="34" charset="0"/>
                <a:ea typeface="Aptos" panose="020B0004020202020204" pitchFamily="34" charset="0"/>
              </a:rPr>
              <a:t>This expansion of productivity increases the wealth of nations and improves the availability of goods for consumers. Markets therefore encourage innovation and the development of industry.</a:t>
            </a:r>
          </a:p>
        </p:txBody>
      </p:sp>
    </p:spTree>
    <p:extLst>
      <p:ext uri="{BB962C8B-B14F-4D97-AF65-F5344CB8AC3E}">
        <p14:creationId xmlns:p14="http://schemas.microsoft.com/office/powerpoint/2010/main" val="57014963"/>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13513E0-14EB-9DE3-A11A-1ECA00E4602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33D49FB-E52C-E3E9-5B1F-76027723BF30}"/>
              </a:ext>
            </a:extLst>
          </p:cNvPr>
          <p:cNvSpPr>
            <a:spLocks noGrp="1"/>
          </p:cNvSpPr>
          <p:nvPr>
            <p:ph type="title"/>
          </p:nvPr>
        </p:nvSpPr>
        <p:spPr>
          <a:xfrm>
            <a:off x="760412" y="277082"/>
            <a:ext cx="10668000" cy="942118"/>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cap="none" dirty="0">
                <a:effectLst/>
                <a:latin typeface="Arial" panose="020B0604020202020204" pitchFamily="34" charset="0"/>
                <a:ea typeface="Aptos" panose="020B0004020202020204" pitchFamily="34" charset="0"/>
              </a:rPr>
              <a:t>Adam Smith — </a:t>
            </a:r>
            <a:r>
              <a:rPr lang="en-US" sz="2000" b="1" i="1" cap="none" dirty="0">
                <a:effectLst/>
                <a:latin typeface="Arial" panose="020B0604020202020204" pitchFamily="34" charset="0"/>
                <a:ea typeface="Aptos" panose="020B0004020202020204" pitchFamily="34" charset="0"/>
              </a:rPr>
              <a:t>The Wealth Of Nations</a:t>
            </a:r>
            <a:r>
              <a:rPr lang="en-US" sz="2000" b="1" cap="none" dirty="0">
                <a:effectLst/>
                <a:latin typeface="Arial" panose="020B0604020202020204" pitchFamily="34" charset="0"/>
                <a:ea typeface="Aptos" panose="020B0004020202020204" pitchFamily="34" charset="0"/>
              </a:rPr>
              <a:t> (1776) </a:t>
            </a:r>
            <a:r>
              <a:rPr lang="en-US" sz="2000" cap="none" dirty="0">
                <a:effectLst/>
                <a:latin typeface="Arial" panose="020B0604020202020204" pitchFamily="34" charset="0"/>
                <a:ea typeface="Aptos" panose="020B0004020202020204" pitchFamily="34" charset="0"/>
              </a:rPr>
              <a:t>Fordham University Internet History Sourcebook </a:t>
            </a: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Https://Sourcebooks.Fordham.Edu/Mod/1776smith-wealth.Asp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63E0244C-F8B6-D05E-4145-523267021AAD}"/>
              </a:ext>
            </a:extLst>
          </p:cNvPr>
          <p:cNvSpPr txBox="1"/>
          <p:nvPr/>
        </p:nvSpPr>
        <p:spPr>
          <a:xfrm>
            <a:off x="760412" y="1371600"/>
            <a:ext cx="10668000" cy="3970318"/>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When individuals pursue economic opportunity within competitive markets, they often contribute to the broader prosperity of society.</a:t>
            </a:r>
          </a:p>
          <a:p>
            <a:pPr marL="0" marR="0">
              <a:buNone/>
            </a:pPr>
            <a:r>
              <a:rPr lang="en-US" sz="2800" b="1" kern="100" dirty="0">
                <a:effectLst/>
                <a:latin typeface="Arial" panose="020B0604020202020204" pitchFamily="34" charset="0"/>
                <a:ea typeface="Aptos" panose="020B0004020202020204" pitchFamily="34" charset="0"/>
              </a:rPr>
              <a:t> </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Source Analysis Questions</a:t>
            </a:r>
            <a:endParaRPr lang="en-US" sz="2800" kern="100" dirty="0">
              <a:effectLst/>
              <a:latin typeface="Arial" panose="020B0604020202020204" pitchFamily="34" charset="0"/>
              <a:ea typeface="Aptos" panose="020B0004020202020204" pitchFamily="34" charset="0"/>
            </a:endParaRP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Identify ONE economic change described in the passage.</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way industrial production increased economic output.</a:t>
            </a:r>
          </a:p>
          <a:p>
            <a:pPr marL="342900" marR="0" lvl="0" indent="-342900">
              <a:buFont typeface="+mj-lt"/>
              <a:buAutoNum type="arabicPeriod"/>
              <a:tabLst>
                <a:tab pos="457200" algn="l"/>
              </a:tabLst>
            </a:pPr>
            <a:r>
              <a:rPr lang="en-US" sz="2800" kern="100" dirty="0">
                <a:effectLst/>
                <a:latin typeface="Arial" panose="020B0604020202020204" pitchFamily="34" charset="0"/>
                <a:ea typeface="Aptos" panose="020B0004020202020204" pitchFamily="34" charset="0"/>
              </a:rPr>
              <a:t>Explain ONE historical development influenced by these economic ideas.</a:t>
            </a:r>
          </a:p>
        </p:txBody>
      </p:sp>
    </p:spTree>
    <p:extLst>
      <p:ext uri="{BB962C8B-B14F-4D97-AF65-F5344CB8AC3E}">
        <p14:creationId xmlns:p14="http://schemas.microsoft.com/office/powerpoint/2010/main" val="3667528165"/>
      </p:ext>
    </p:extLst>
  </p:cSld>
  <p:clrMapOvr>
    <a:masterClrMapping/>
  </p:clrMapOvr>
  <p:transition>
    <p:split orient="vert"/>
  </p:transition>
</p:sld>
</file>

<file path=ppt/theme/theme1.xml><?xml version="1.0" encoding="utf-8"?>
<a:theme xmlns:a="http://schemas.openxmlformats.org/drawingml/2006/main" name="World country report presentation">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2753</TotalTime>
  <Words>1082</Words>
  <Application>Microsoft Office PowerPoint</Application>
  <PresentationFormat>Custom</PresentationFormat>
  <Paragraphs>112</Paragraphs>
  <Slides>16</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Abadi</vt:lpstr>
      <vt:lpstr>Arial</vt:lpstr>
      <vt:lpstr>Century Gothic</vt:lpstr>
      <vt:lpstr>World country report presentation</vt:lpstr>
      <vt:lpstr>Topic 5.10 — Continuity and Change in the Industrial Age</vt:lpstr>
      <vt:lpstr>Learning Objectives</vt:lpstr>
      <vt:lpstr>Overview</vt:lpstr>
      <vt:lpstr>Overview</vt:lpstr>
      <vt:lpstr>Keywords and Phrases</vt:lpstr>
      <vt:lpstr>Background Reading</vt:lpstr>
      <vt:lpstr>Background Reading</vt:lpstr>
      <vt:lpstr>Primary Source 1 - Adam Smith — The Wealth Of Nations (1776) Fordham University Internet History Sourcebook Https://Sourcebooks.Fordham.Edu/Mod/1776smith-wealth.Asp</vt:lpstr>
      <vt:lpstr>Primary Source 1 - Adam Smith — The Wealth Of Nations (1776) Fordham University Internet History Sourcebook Https://Sourcebooks.Fordham.Edu/Mod/1776smith-wealth.Asp</vt:lpstr>
      <vt:lpstr>Primary Source 2 — Karl Marx And Friedrich Engels — The Communist Manifesto (1848) Fordham University Internet History Sourcebook Https://Sourcebooks.Fordham.Edu/Mod/1848communistmanifesto.Asp </vt:lpstr>
      <vt:lpstr>Primary Source 2 — Karl Marx And Friedrich Engels — The Communist Manifesto (1848) Fordham University Internet History Sourcebook Https://Sourcebooks.Fordham.Edu/Mod/1848communistmanifesto.Asp </vt:lpstr>
      <vt:lpstr>Major Changes and Continuities of the Industrial Age</vt:lpstr>
      <vt:lpstr>Change / Continuity / Comparison</vt:lpstr>
      <vt:lpstr>Key Takeaways</vt:lpstr>
      <vt:lpstr>Reflection Essay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69</cp:revision>
  <dcterms:created xsi:type="dcterms:W3CDTF">2025-09-29T06:54:32Z</dcterms:created>
  <dcterms:modified xsi:type="dcterms:W3CDTF">2026-03-11T08:18:32Z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