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2"/>
  </p:notesMasterIdLst>
  <p:handoutMasterIdLst>
    <p:handoutMasterId r:id="rId33"/>
  </p:handoutMasterIdLst>
  <p:sldIdLst>
    <p:sldId id="269" r:id="rId2"/>
    <p:sldId id="270" r:id="rId3"/>
    <p:sldId id="300" r:id="rId4"/>
    <p:sldId id="471" r:id="rId5"/>
    <p:sldId id="275" r:id="rId6"/>
    <p:sldId id="276" r:id="rId7"/>
    <p:sldId id="359" r:id="rId8"/>
    <p:sldId id="418" r:id="rId9"/>
    <p:sldId id="448" r:id="rId10"/>
    <p:sldId id="485" r:id="rId11"/>
    <p:sldId id="322" r:id="rId12"/>
    <p:sldId id="486" r:id="rId13"/>
    <p:sldId id="473" r:id="rId14"/>
    <p:sldId id="487" r:id="rId15"/>
    <p:sldId id="474" r:id="rId16"/>
    <p:sldId id="488" r:id="rId17"/>
    <p:sldId id="477" r:id="rId18"/>
    <p:sldId id="489" r:id="rId19"/>
    <p:sldId id="478" r:id="rId20"/>
    <p:sldId id="490" r:id="rId21"/>
    <p:sldId id="479" r:id="rId22"/>
    <p:sldId id="491" r:id="rId23"/>
    <p:sldId id="480" r:id="rId24"/>
    <p:sldId id="492" r:id="rId25"/>
    <p:sldId id="396" r:id="rId26"/>
    <p:sldId id="414" r:id="rId27"/>
    <p:sldId id="460" r:id="rId28"/>
    <p:sldId id="350" r:id="rId29"/>
    <p:sldId id="342" r:id="rId30"/>
    <p:sldId id="299" r:id="rId31"/>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71" d="100"/>
          <a:sy n="71" d="100"/>
        </p:scale>
        <p:origin x="1140" y="259"/>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6E2409-3F38-40C7-914F-075EA915C7A3}"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en-US"/>
        </a:p>
      </dgm:t>
    </dgm:pt>
    <dgm:pt modelId="{37EB2370-4AF7-4CD8-BC2A-0B319B74B5DC}">
      <dgm:prSet custT="1"/>
      <dgm:spPr/>
      <dgm:t>
        <a:bodyPr/>
        <a:lstStyle/>
        <a:p>
          <a:r>
            <a:rPr lang="en-US" sz="2800" b="1" dirty="0"/>
            <a:t>Go on the platform and complete the MCQ question set, then complete the DBQ Practice assignment.</a:t>
          </a:r>
          <a:endParaRPr lang="en-US" sz="2800" dirty="0"/>
        </a:p>
      </dgm:t>
    </dgm:pt>
    <dgm:pt modelId="{3E81DBC2-C301-4B39-A0A7-9AF6F54DE318}" type="parTrans" cxnId="{2ED82F54-613E-4223-8207-FA5CFD7F2D69}">
      <dgm:prSet/>
      <dgm:spPr/>
      <dgm:t>
        <a:bodyPr/>
        <a:lstStyle/>
        <a:p>
          <a:endParaRPr lang="en-US"/>
        </a:p>
      </dgm:t>
    </dgm:pt>
    <dgm:pt modelId="{0CB16D24-A508-4D6A-92A7-91043BF99AB6}" type="sibTrans" cxnId="{2ED82F54-613E-4223-8207-FA5CFD7F2D69}">
      <dgm:prSet/>
      <dgm:spPr/>
      <dgm:t>
        <a:bodyPr/>
        <a:lstStyle/>
        <a:p>
          <a:endParaRPr lang="en-US"/>
        </a:p>
      </dgm:t>
    </dgm:pt>
    <dgm:pt modelId="{27F8265F-CE57-444F-B4AF-7E710C6C552A}" type="pres">
      <dgm:prSet presAssocID="{456E2409-3F38-40C7-914F-075EA915C7A3}" presName="Name0" presStyleCnt="0">
        <dgm:presLayoutVars>
          <dgm:dir/>
          <dgm:resizeHandles val="exact"/>
        </dgm:presLayoutVars>
      </dgm:prSet>
      <dgm:spPr/>
    </dgm:pt>
    <dgm:pt modelId="{75A24FE0-7AC5-487E-91EC-6323D3B37F8E}" type="pres">
      <dgm:prSet presAssocID="{456E2409-3F38-40C7-914F-075EA915C7A3}" presName="arrow" presStyleLbl="bgShp" presStyleIdx="0" presStyleCnt="1">
        <dgm:style>
          <a:lnRef idx="0">
            <a:schemeClr val="accent5"/>
          </a:lnRef>
          <a:fillRef idx="3">
            <a:schemeClr val="accent5"/>
          </a:fillRef>
          <a:effectRef idx="3">
            <a:schemeClr val="accent5"/>
          </a:effectRef>
          <a:fontRef idx="minor">
            <a:schemeClr val="lt1"/>
          </a:fontRef>
        </dgm:style>
      </dgm:prSet>
      <dgm:spPr/>
    </dgm:pt>
    <dgm:pt modelId="{A06643F6-0C10-4689-B7E3-B74806530D48}" type="pres">
      <dgm:prSet presAssocID="{456E2409-3F38-40C7-914F-075EA915C7A3}" presName="points" presStyleCnt="0"/>
      <dgm:spPr/>
    </dgm:pt>
    <dgm:pt modelId="{4A593B23-F01B-4ACC-AB00-2A205094519F}" type="pres">
      <dgm:prSet presAssocID="{37EB2370-4AF7-4CD8-BC2A-0B319B74B5DC}" presName="compositeA" presStyleCnt="0"/>
      <dgm:spPr/>
    </dgm:pt>
    <dgm:pt modelId="{8670C29E-7180-4124-9C2C-BAA1D3BDB251}" type="pres">
      <dgm:prSet presAssocID="{37EB2370-4AF7-4CD8-BC2A-0B319B74B5DC}" presName="textA" presStyleLbl="revTx" presStyleIdx="0" presStyleCnt="1">
        <dgm:presLayoutVars>
          <dgm:bulletEnabled val="1"/>
        </dgm:presLayoutVars>
      </dgm:prSet>
      <dgm:spPr/>
    </dgm:pt>
    <dgm:pt modelId="{0C82A56D-8C35-4731-B095-0E0B7DCAD187}" type="pres">
      <dgm:prSet presAssocID="{37EB2370-4AF7-4CD8-BC2A-0B319B74B5DC}" presName="circleA" presStyleLbl="node1" presStyleIdx="0" presStyleCnt="1"/>
      <dgm:spPr/>
    </dgm:pt>
    <dgm:pt modelId="{095B5F3B-0A5D-47ED-A71A-76D4DF43FE1A}" type="pres">
      <dgm:prSet presAssocID="{37EB2370-4AF7-4CD8-BC2A-0B319B74B5DC}" presName="spaceA" presStyleCnt="0"/>
      <dgm:spPr/>
    </dgm:pt>
  </dgm:ptLst>
  <dgm:cxnLst>
    <dgm:cxn modelId="{F0818D03-9559-4DC3-8741-EBF8EA277030}" type="presOf" srcId="{456E2409-3F38-40C7-914F-075EA915C7A3}" destId="{27F8265F-CE57-444F-B4AF-7E710C6C552A}" srcOrd="0" destOrd="0" presId="urn:microsoft.com/office/officeart/2005/8/layout/hProcess11"/>
    <dgm:cxn modelId="{83C0CA0F-D278-42DB-A9F8-89CE1D3DA339}" type="presOf" srcId="{37EB2370-4AF7-4CD8-BC2A-0B319B74B5DC}" destId="{8670C29E-7180-4124-9C2C-BAA1D3BDB251}" srcOrd="0" destOrd="0" presId="urn:microsoft.com/office/officeart/2005/8/layout/hProcess11"/>
    <dgm:cxn modelId="{2ED82F54-613E-4223-8207-FA5CFD7F2D69}" srcId="{456E2409-3F38-40C7-914F-075EA915C7A3}" destId="{37EB2370-4AF7-4CD8-BC2A-0B319B74B5DC}" srcOrd="0" destOrd="0" parTransId="{3E81DBC2-C301-4B39-A0A7-9AF6F54DE318}" sibTransId="{0CB16D24-A508-4D6A-92A7-91043BF99AB6}"/>
    <dgm:cxn modelId="{E154EB90-0362-43CB-9D4E-C7FB1BB380B4}" type="presParOf" srcId="{27F8265F-CE57-444F-B4AF-7E710C6C552A}" destId="{75A24FE0-7AC5-487E-91EC-6323D3B37F8E}" srcOrd="0" destOrd="0" presId="urn:microsoft.com/office/officeart/2005/8/layout/hProcess11"/>
    <dgm:cxn modelId="{3083444C-D0AE-47F7-BF65-38D955CCA591}" type="presParOf" srcId="{27F8265F-CE57-444F-B4AF-7E710C6C552A}" destId="{A06643F6-0C10-4689-B7E3-B74806530D48}" srcOrd="1" destOrd="0" presId="urn:microsoft.com/office/officeart/2005/8/layout/hProcess11"/>
    <dgm:cxn modelId="{337CF9BA-72DE-4DAA-BB05-10D764E16D57}" type="presParOf" srcId="{A06643F6-0C10-4689-B7E3-B74806530D48}" destId="{4A593B23-F01B-4ACC-AB00-2A205094519F}" srcOrd="0" destOrd="0" presId="urn:microsoft.com/office/officeart/2005/8/layout/hProcess11"/>
    <dgm:cxn modelId="{3DAF821F-C170-4FC6-8511-B81BE9F3DC99}" type="presParOf" srcId="{4A593B23-F01B-4ACC-AB00-2A205094519F}" destId="{8670C29E-7180-4124-9C2C-BAA1D3BDB251}" srcOrd="0" destOrd="0" presId="urn:microsoft.com/office/officeart/2005/8/layout/hProcess11"/>
    <dgm:cxn modelId="{73CC7514-4BF0-4E82-8C39-36605F97CA04}" type="presParOf" srcId="{4A593B23-F01B-4ACC-AB00-2A205094519F}" destId="{0C82A56D-8C35-4731-B095-0E0B7DCAD187}" srcOrd="1" destOrd="0" presId="urn:microsoft.com/office/officeart/2005/8/layout/hProcess11"/>
    <dgm:cxn modelId="{F228425E-A04B-4EC4-AE66-DDC397F6556D}" type="presParOf" srcId="{4A593B23-F01B-4ACC-AB00-2A205094519F}" destId="{095B5F3B-0A5D-47ED-A71A-76D4DF43FE1A}"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A24FE0-7AC5-487E-91EC-6323D3B37F8E}">
      <dsp:nvSpPr>
        <dsp:cNvPr id="0" name=""/>
        <dsp:cNvSpPr/>
      </dsp:nvSpPr>
      <dsp:spPr>
        <a:xfrm>
          <a:off x="0" y="415498"/>
          <a:ext cx="8458200" cy="553998"/>
        </a:xfrm>
        <a:prstGeom prst="notchedRightArrow">
          <a:avLst/>
        </a:prstGeom>
        <a:gradFill rotWithShape="1">
          <a:gsLst>
            <a:gs pos="0">
              <a:schemeClr val="accent5"/>
            </a:gs>
            <a:gs pos="100000">
              <a:schemeClr val="accent5">
                <a:shade val="48000"/>
                <a:satMod val="180000"/>
                <a:lumMod val="94000"/>
              </a:schemeClr>
            </a:gs>
            <a:gs pos="100000">
              <a:schemeClr val="accent5">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dsp:spPr>
      <dsp:style>
        <a:lnRef idx="0">
          <a:schemeClr val="accent5"/>
        </a:lnRef>
        <a:fillRef idx="3">
          <a:schemeClr val="accent5"/>
        </a:fillRef>
        <a:effectRef idx="3">
          <a:schemeClr val="accent5"/>
        </a:effectRef>
        <a:fontRef idx="minor">
          <a:schemeClr val="lt1"/>
        </a:fontRef>
      </dsp:style>
    </dsp:sp>
    <dsp:sp modelId="{8670C29E-7180-4124-9C2C-BAA1D3BDB251}">
      <dsp:nvSpPr>
        <dsp:cNvPr id="0" name=""/>
        <dsp:cNvSpPr/>
      </dsp:nvSpPr>
      <dsp:spPr>
        <a:xfrm>
          <a:off x="0" y="0"/>
          <a:ext cx="7612380" cy="5539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b" anchorCtr="0">
          <a:noAutofit/>
        </a:bodyPr>
        <a:lstStyle/>
        <a:p>
          <a:pPr marL="0" lvl="0" indent="0" algn="ctr" defTabSz="1244600">
            <a:lnSpc>
              <a:spcPct val="90000"/>
            </a:lnSpc>
            <a:spcBef>
              <a:spcPct val="0"/>
            </a:spcBef>
            <a:spcAft>
              <a:spcPct val="35000"/>
            </a:spcAft>
            <a:buNone/>
          </a:pPr>
          <a:r>
            <a:rPr lang="en-US" sz="2800" b="1" kern="1200" dirty="0"/>
            <a:t>Go on the platform and complete the MCQ question set, then complete the DBQ Practice assignment.</a:t>
          </a:r>
          <a:endParaRPr lang="en-US" sz="2800" kern="1200" dirty="0"/>
        </a:p>
      </dsp:txBody>
      <dsp:txXfrm>
        <a:off x="0" y="0"/>
        <a:ext cx="7612380" cy="553998"/>
      </dsp:txXfrm>
    </dsp:sp>
    <dsp:sp modelId="{0C82A56D-8C35-4731-B095-0E0B7DCAD187}">
      <dsp:nvSpPr>
        <dsp:cNvPr id="0" name=""/>
        <dsp:cNvSpPr/>
      </dsp:nvSpPr>
      <dsp:spPr>
        <a:xfrm>
          <a:off x="3736940" y="623247"/>
          <a:ext cx="138499" cy="13849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4/13/2026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4/13/2026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F04F3F-4A14-2970-40A5-F3F4BAE3D4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383ADA-2C3D-50EF-9CFD-90547BA25BA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2513488-952E-6FFC-A1DF-403BDC14B6F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E04C28A5-2313-D811-5B50-18FA91B89177}"/>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29058982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4F590-7888-D5FE-B5DA-4B817DCBF6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67BF76-7FA4-AD8B-3DDD-130A94DF537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CA806D1-0009-6386-7059-6FE057B9447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83BAA9-D453-7A85-FF24-96E000FB8A55}"/>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7044254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C40D9D-5312-7992-31B5-05643BE25F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61E28F-1DD5-C110-EB97-9D6DA978820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286CD66-A889-CEC3-0E58-648AC1985916}"/>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B2ACA9C-F1DA-AB60-56E4-14337E3BD3F6}"/>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31627904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C8A45-17CA-B189-30C7-A9CC9640A1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44864C-116E-9289-0F72-9E51906E93C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FF5EB73-68F4-774F-C94E-961301C8F558}"/>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C8D9CE0-D1C2-4754-61AB-7EC6B481EBB4}"/>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11607624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592AEA-0467-1753-CE5B-C8856777BC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DB2C85-67D2-C38B-0B60-70FFB2B25CC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5C73EDB-CC82-1B6B-1C2F-B401281C08C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965C54EE-3BB7-9AE9-C8BE-359C6C6F908A}"/>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645028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8720F-D91A-132C-46F2-B1F07466A2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5D06FE-1202-1CE0-E111-54478CB981B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E825D3-9B0D-B075-9898-875992E8ED5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AB663CA-7B8D-197B-9F36-3909C23ACA62}"/>
              </a:ext>
            </a:extLst>
          </p:cNvPr>
          <p:cNvSpPr>
            <a:spLocks noGrp="1"/>
          </p:cNvSpPr>
          <p:nvPr>
            <p:ph type="sldNum" sz="quarter" idx="10"/>
          </p:nvPr>
        </p:nvSpPr>
        <p:spPr/>
        <p:txBody>
          <a:bodyPr/>
          <a:lstStyle/>
          <a:p>
            <a:fld id="{69C971FF-EF28-4195-A575-329446EFAA55}" type="slidenum">
              <a:rPr lang="en-US" smtClean="0"/>
              <a:t>17</a:t>
            </a:fld>
            <a:endParaRPr lang="en-US"/>
          </a:p>
        </p:txBody>
      </p:sp>
    </p:spTree>
    <p:extLst>
      <p:ext uri="{BB962C8B-B14F-4D97-AF65-F5344CB8AC3E}">
        <p14:creationId xmlns:p14="http://schemas.microsoft.com/office/powerpoint/2010/main" val="25360869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610C61-C5A8-C49F-CB74-4FC381BF4E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3BB3E0-C292-3CD5-5FDA-F304B5C7A18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684C1E4-770D-59CB-7A1C-FCAA2AB810B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FE86CCC7-A91D-8566-4216-BD4D8798DD8C}"/>
              </a:ext>
            </a:extLst>
          </p:cNvPr>
          <p:cNvSpPr>
            <a:spLocks noGrp="1"/>
          </p:cNvSpPr>
          <p:nvPr>
            <p:ph type="sldNum" sz="quarter" idx="10"/>
          </p:nvPr>
        </p:nvSpPr>
        <p:spPr/>
        <p:txBody>
          <a:bodyPr/>
          <a:lstStyle/>
          <a:p>
            <a:fld id="{69C971FF-EF28-4195-A575-329446EFAA55}" type="slidenum">
              <a:rPr lang="en-US" smtClean="0"/>
              <a:t>18</a:t>
            </a:fld>
            <a:endParaRPr lang="en-US"/>
          </a:p>
        </p:txBody>
      </p:sp>
    </p:spTree>
    <p:extLst>
      <p:ext uri="{BB962C8B-B14F-4D97-AF65-F5344CB8AC3E}">
        <p14:creationId xmlns:p14="http://schemas.microsoft.com/office/powerpoint/2010/main" val="36246280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16020-952A-5B17-2AC7-CCB3C3D696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FA5011-7E85-67BE-5523-B118BE42003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DBDC8BC-EFC7-3C3E-A82D-33B1C8D7850F}"/>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F5E8A37-72FC-9965-9B04-102FB0A4A599}"/>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19707936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1BCF10-F4F8-C230-7C81-986AF60FD0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EE03A2-253F-9E2F-A8EC-2E5C45C8E08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776449C-6B19-B051-4880-170F34525EC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71B43A2-2611-8110-C9F2-07F65F5A60D8}"/>
              </a:ext>
            </a:extLst>
          </p:cNvPr>
          <p:cNvSpPr>
            <a:spLocks noGrp="1"/>
          </p:cNvSpPr>
          <p:nvPr>
            <p:ph type="sldNum" sz="quarter" idx="10"/>
          </p:nvPr>
        </p:nvSpPr>
        <p:spPr/>
        <p:txBody>
          <a:bodyPr/>
          <a:lstStyle/>
          <a:p>
            <a:fld id="{69C971FF-EF28-4195-A575-329446EFAA55}" type="slidenum">
              <a:rPr lang="en-US" smtClean="0"/>
              <a:t>20</a:t>
            </a:fld>
            <a:endParaRPr lang="en-US"/>
          </a:p>
        </p:txBody>
      </p:sp>
    </p:spTree>
    <p:extLst>
      <p:ext uri="{BB962C8B-B14F-4D97-AF65-F5344CB8AC3E}">
        <p14:creationId xmlns:p14="http://schemas.microsoft.com/office/powerpoint/2010/main" val="12782279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9EAD7A-FFFB-1E75-F46F-7071B69FFC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9669BE-5D74-03F2-8C7A-377C5F2E037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FABF260-AD4B-EA87-3E7C-F092DE7779F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0D546F7-2719-19FB-A254-E7240A408E07}"/>
              </a:ext>
            </a:extLst>
          </p:cNvPr>
          <p:cNvSpPr>
            <a:spLocks noGrp="1"/>
          </p:cNvSpPr>
          <p:nvPr>
            <p:ph type="sldNum" sz="quarter" idx="10"/>
          </p:nvPr>
        </p:nvSpPr>
        <p:spPr/>
        <p:txBody>
          <a:bodyPr/>
          <a:lstStyle/>
          <a:p>
            <a:fld id="{69C971FF-EF28-4195-A575-329446EFAA55}" type="slidenum">
              <a:rPr lang="en-US" smtClean="0"/>
              <a:t>21</a:t>
            </a:fld>
            <a:endParaRPr lang="en-US"/>
          </a:p>
        </p:txBody>
      </p:sp>
    </p:spTree>
    <p:extLst>
      <p:ext uri="{BB962C8B-B14F-4D97-AF65-F5344CB8AC3E}">
        <p14:creationId xmlns:p14="http://schemas.microsoft.com/office/powerpoint/2010/main" val="28237210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0E6DD4-8ABA-495F-E228-62894E00DC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03DFC2-15FD-1114-51D1-94F84E37042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1ABC688-2010-CB3B-E383-D1F5DF608FF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30B8B81-DAAC-5302-BC3E-6D11EBABC88F}"/>
              </a:ext>
            </a:extLst>
          </p:cNvPr>
          <p:cNvSpPr>
            <a:spLocks noGrp="1"/>
          </p:cNvSpPr>
          <p:nvPr>
            <p:ph type="sldNum" sz="quarter" idx="10"/>
          </p:nvPr>
        </p:nvSpPr>
        <p:spPr/>
        <p:txBody>
          <a:bodyPr/>
          <a:lstStyle/>
          <a:p>
            <a:fld id="{69C971FF-EF28-4195-A575-329446EFAA55}" type="slidenum">
              <a:rPr lang="en-US" smtClean="0"/>
              <a:t>22</a:t>
            </a:fld>
            <a:endParaRPr lang="en-US"/>
          </a:p>
        </p:txBody>
      </p:sp>
    </p:spTree>
    <p:extLst>
      <p:ext uri="{BB962C8B-B14F-4D97-AF65-F5344CB8AC3E}">
        <p14:creationId xmlns:p14="http://schemas.microsoft.com/office/powerpoint/2010/main" val="31741916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A498A-B4EE-D48C-5653-407EE5A1A9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56DE34-B926-0D77-3A71-B6B58F7BD48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7F38532-741A-C95E-711A-02FD2BAA6FE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ABA9840-5918-8879-1FB2-7F09C0BAE923}"/>
              </a:ext>
            </a:extLst>
          </p:cNvPr>
          <p:cNvSpPr>
            <a:spLocks noGrp="1"/>
          </p:cNvSpPr>
          <p:nvPr>
            <p:ph type="sldNum" sz="quarter" idx="10"/>
          </p:nvPr>
        </p:nvSpPr>
        <p:spPr/>
        <p:txBody>
          <a:bodyPr/>
          <a:lstStyle/>
          <a:p>
            <a:fld id="{69C971FF-EF28-4195-A575-329446EFAA55}" type="slidenum">
              <a:rPr lang="en-US" smtClean="0"/>
              <a:t>23</a:t>
            </a:fld>
            <a:endParaRPr lang="en-US"/>
          </a:p>
        </p:txBody>
      </p:sp>
    </p:spTree>
    <p:extLst>
      <p:ext uri="{BB962C8B-B14F-4D97-AF65-F5344CB8AC3E}">
        <p14:creationId xmlns:p14="http://schemas.microsoft.com/office/powerpoint/2010/main" val="35667052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C88185-6048-8A3B-4D41-A02B351F70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7801B2-08E9-E24E-654B-C62EEDE63CD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01F97D6-3961-6423-E062-B4ED0CFFAAB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622B11D-2B9D-8F29-A87D-155070793EE0}"/>
              </a:ext>
            </a:extLst>
          </p:cNvPr>
          <p:cNvSpPr>
            <a:spLocks noGrp="1"/>
          </p:cNvSpPr>
          <p:nvPr>
            <p:ph type="sldNum" sz="quarter" idx="10"/>
          </p:nvPr>
        </p:nvSpPr>
        <p:spPr/>
        <p:txBody>
          <a:bodyPr/>
          <a:lstStyle/>
          <a:p>
            <a:fld id="{69C971FF-EF28-4195-A575-329446EFAA55}" type="slidenum">
              <a:rPr lang="en-US" smtClean="0"/>
              <a:t>24</a:t>
            </a:fld>
            <a:endParaRPr lang="en-US"/>
          </a:p>
        </p:txBody>
      </p:sp>
    </p:spTree>
    <p:extLst>
      <p:ext uri="{BB962C8B-B14F-4D97-AF65-F5344CB8AC3E}">
        <p14:creationId xmlns:p14="http://schemas.microsoft.com/office/powerpoint/2010/main" val="20896948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28</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29</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1B6E7-58D7-6295-B966-527E521202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105967-CFE6-7E7C-B9A0-5170FBD6968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6CD6EB2-E831-529E-0888-09ED821F335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17337F9-9762-F59B-D4AF-0C1E0FDCA500}"/>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520851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2AA6A-99F4-3EE4-9EE3-859DE8FC5C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314350-CE11-9BED-F5E7-4346B9A7EF4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E639340-44F7-859D-0DF7-1B96136C37B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5D7E263-54C9-2257-C6E7-EAB9B5CFA43C}"/>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37698813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A2411-9E20-72C1-5BB5-26DE72651C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1EFE6C-3C18-F7CF-C154-B1F38B618F3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2CE3B27-B831-6BE0-A500-553A0FDDFA9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C779C2C-9F63-D8FF-D743-667147A8D55E}"/>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1875410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186DFC-99D9-A304-CC58-1BAEE52927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225835-82CD-FB20-15BB-D208C685ADE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3643E6A-A307-E1C1-BF85-6254BBD67A6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9B8816C-CF00-229F-FCAD-F717F8384D42}"/>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1762219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4/13/2026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4/13/2026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4/13/2026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4/13/2026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4/13/2026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4/13/2026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4/13/2026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4/13/2026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4/13/2026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4/13/2026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4/13/2026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4/13/2026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normAutofit/>
          </a:bodyPr>
          <a:lstStyle/>
          <a:p>
            <a:r>
              <a:rPr lang="en-US" sz="4000" dirty="0">
                <a:latin typeface="Abadi" panose="020B0604020104020204" pitchFamily="34" charset="0"/>
              </a:rPr>
              <a:t>Topic 7.5: Unresolved Tensions After World War I</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29C0583-F1C3-A654-DBBC-0C0627DF129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5B5C6B9-EF81-3F20-7826-2CEEF8120C25}"/>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56D4CB9B-9A55-C6A9-AF1C-2DAA70A03EFA}"/>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Comparing the interwar period to earlier eras reveals both continuity and change. While imperial powers maintained control over colonies, the rise of nationalist movements and new political ideologies began to undermine imperial authority. This tension between continuity and change contributed to global instability and set the stage for future conflicts.</a:t>
            </a:r>
          </a:p>
        </p:txBody>
      </p:sp>
    </p:spTree>
    <p:extLst>
      <p:ext uri="{BB962C8B-B14F-4D97-AF65-F5344CB8AC3E}">
        <p14:creationId xmlns:p14="http://schemas.microsoft.com/office/powerpoint/2010/main" val="339187749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304800"/>
            <a:ext cx="10668000" cy="619002"/>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1 </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Political Speech • Author: Woodrow Wilson • Date: 1918 </a:t>
            </a: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228397"/>
            <a:ext cx="106680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“We believe that all peoples have the right to determine their own destiny, and that no nation should impose its will upon another without consent. The peace we seek must be founded upon justice and respect for the rights of nations, large and small alike. Only through such principles can lasting stability be achieved. Yet this vision requires the cooperation of all powers and a commitment to fairness that transcends narrow interests.”</a:t>
            </a:r>
          </a:p>
        </p:txBody>
      </p:sp>
    </p:spTree>
    <p:extLst>
      <p:ext uri="{BB962C8B-B14F-4D97-AF65-F5344CB8AC3E}">
        <p14:creationId xmlns:p14="http://schemas.microsoft.com/office/powerpoint/2010/main" val="57014963"/>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3DE88A67-A71C-CF22-AB6E-99989779EBB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09ED4E3-7E36-15F0-9D64-54CB7179F534}"/>
              </a:ext>
            </a:extLst>
          </p:cNvPr>
          <p:cNvSpPr>
            <a:spLocks noGrp="1"/>
          </p:cNvSpPr>
          <p:nvPr>
            <p:ph type="title"/>
          </p:nvPr>
        </p:nvSpPr>
        <p:spPr>
          <a:xfrm>
            <a:off x="760412" y="304800"/>
            <a:ext cx="10668000" cy="619002"/>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1 </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Political Speech • Author: Woodrow Wilson • Date: 1918 </a:t>
            </a:r>
          </a:p>
        </p:txBody>
      </p:sp>
      <p:sp>
        <p:nvSpPr>
          <p:cNvPr id="8" name="TextBox 7">
            <a:extLst>
              <a:ext uri="{FF2B5EF4-FFF2-40B4-BE49-F238E27FC236}">
                <a16:creationId xmlns:a16="http://schemas.microsoft.com/office/drawing/2014/main" id="{D591BB4D-333C-6949-6676-111FB9093A4B}"/>
              </a:ext>
            </a:extLst>
          </p:cNvPr>
          <p:cNvSpPr txBox="1"/>
          <p:nvPr/>
        </p:nvSpPr>
        <p:spPr>
          <a:xfrm>
            <a:off x="760412" y="1228397"/>
            <a:ext cx="10668000" cy="4545027"/>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Wilson’s Fourteen Points after WWI.</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Idealistic; inconsistently applied.</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Shows push for change.</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 </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is Wilson’s purpose in promoting self-determination?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reflects his vision for global order?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document relate to changes in territorial control? </a:t>
            </a:r>
          </a:p>
        </p:txBody>
      </p:sp>
    </p:spTree>
    <p:extLst>
      <p:ext uri="{BB962C8B-B14F-4D97-AF65-F5344CB8AC3E}">
        <p14:creationId xmlns:p14="http://schemas.microsoft.com/office/powerpoint/2010/main" val="101451723"/>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121A7176-43D4-F4B3-1AC6-8874A441E9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3CC679D-47AE-3E0A-5303-49B8D76B1ABE}"/>
              </a:ext>
            </a:extLst>
          </p:cNvPr>
          <p:cNvSpPr>
            <a:spLocks noGrp="1"/>
          </p:cNvSpPr>
          <p:nvPr>
            <p:ph type="title"/>
          </p:nvPr>
        </p:nvSpPr>
        <p:spPr>
          <a:xfrm>
            <a:off x="760412" y="304800"/>
            <a:ext cx="10668000" cy="694997"/>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2</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League of Nations Report • Author: League Mandates Commission • Date: 1922</a:t>
            </a:r>
          </a:p>
        </p:txBody>
      </p:sp>
      <p:sp>
        <p:nvSpPr>
          <p:cNvPr id="8" name="TextBox 7">
            <a:extLst>
              <a:ext uri="{FF2B5EF4-FFF2-40B4-BE49-F238E27FC236}">
                <a16:creationId xmlns:a16="http://schemas.microsoft.com/office/drawing/2014/main" id="{75993656-DC4C-919D-37CE-F798C207F41C}"/>
              </a:ext>
            </a:extLst>
          </p:cNvPr>
          <p:cNvSpPr txBox="1"/>
          <p:nvPr/>
        </p:nvSpPr>
        <p:spPr>
          <a:xfrm>
            <a:off x="760412" y="1228397"/>
            <a:ext cx="10668000" cy="3536546"/>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territories formerly under Ottoman control are to be administered by advanced nations until such time as they are capable of self-governance. These mandates are not to be considered colonies, but rather a sacred trust of civilization. The administering powers are responsible for guiding political and economic development, ensuring stability and progress in regions that have yet to achieve full independence.”</a:t>
            </a:r>
          </a:p>
        </p:txBody>
      </p:sp>
    </p:spTree>
    <p:extLst>
      <p:ext uri="{BB962C8B-B14F-4D97-AF65-F5344CB8AC3E}">
        <p14:creationId xmlns:p14="http://schemas.microsoft.com/office/powerpoint/2010/main" val="153895409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39E25D8-9D88-5B86-A54E-F3C20CFB6C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AEDB98C-4FD4-1FEA-9449-48539305886F}"/>
              </a:ext>
            </a:extLst>
          </p:cNvPr>
          <p:cNvSpPr>
            <a:spLocks noGrp="1"/>
          </p:cNvSpPr>
          <p:nvPr>
            <p:ph type="title"/>
          </p:nvPr>
        </p:nvSpPr>
        <p:spPr>
          <a:xfrm>
            <a:off x="760412" y="304800"/>
            <a:ext cx="10668000" cy="694997"/>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2</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League of Nations Report • Author: League Mandates Commission • Date: 1922</a:t>
            </a:r>
          </a:p>
        </p:txBody>
      </p:sp>
      <p:sp>
        <p:nvSpPr>
          <p:cNvPr id="8" name="TextBox 7">
            <a:extLst>
              <a:ext uri="{FF2B5EF4-FFF2-40B4-BE49-F238E27FC236}">
                <a16:creationId xmlns:a16="http://schemas.microsoft.com/office/drawing/2014/main" id="{DD9D41EB-5BCB-BF12-122C-C1F3157BF975}"/>
              </a:ext>
            </a:extLst>
          </p:cNvPr>
          <p:cNvSpPr txBox="1"/>
          <p:nvPr/>
        </p:nvSpPr>
        <p:spPr>
          <a:xfrm>
            <a:off x="760412" y="1228397"/>
            <a:ext cx="10668000" cy="4545027"/>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Creation of mandate system.</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Justifies imperial control.</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Shows continuity of imperialism.</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 </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the League justify the mandate system?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suggests limited independence?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reflect continuity in imperial control? </a:t>
            </a:r>
          </a:p>
        </p:txBody>
      </p:sp>
    </p:spTree>
    <p:extLst>
      <p:ext uri="{BB962C8B-B14F-4D97-AF65-F5344CB8AC3E}">
        <p14:creationId xmlns:p14="http://schemas.microsoft.com/office/powerpoint/2010/main" val="3983702010"/>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629E15D-0EFF-4479-39E4-F71DBFA5A4D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F69CF92-6AE2-5E07-F66B-BAF563BAC7AB}"/>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3</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Nationalist Speech • Author: Egyptian nationalist leader • Date: 1920 </a:t>
            </a:r>
          </a:p>
        </p:txBody>
      </p:sp>
      <p:sp>
        <p:nvSpPr>
          <p:cNvPr id="8" name="TextBox 7">
            <a:extLst>
              <a:ext uri="{FF2B5EF4-FFF2-40B4-BE49-F238E27FC236}">
                <a16:creationId xmlns:a16="http://schemas.microsoft.com/office/drawing/2014/main" id="{0BF36AF7-538C-63AC-B6DA-843AC9C011A8}"/>
              </a:ext>
            </a:extLst>
          </p:cNvPr>
          <p:cNvSpPr txBox="1"/>
          <p:nvPr/>
        </p:nvSpPr>
        <p:spPr>
          <a:xfrm>
            <a:off x="760412" y="1228397"/>
            <a:ext cx="10668000" cy="3041025"/>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dirty="0">
                <a:effectLst/>
                <a:latin typeface="Aptos" panose="020B0004020202020204" pitchFamily="34" charset="0"/>
                <a:ea typeface="Aptos" panose="020B0004020202020204" pitchFamily="34" charset="0"/>
                <a:cs typeface="Times New Roman" panose="02020603050405020304" pitchFamily="18" charset="0"/>
              </a:rPr>
              <a:t>“We are told that foreign rule exists for our benefit, yet we see our resources controlled and our voices silenced. The promise of self-determination rings hollow when applied only to certain nations. We demand the same rights that have been granted elsewhere. Independence is not a privilege but a right, and we shall not cease in our efforts to achieve it.”</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86914355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D358C85-37AE-F6E8-C2F1-48B32B4935E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F6A5A34-7773-20ED-30DB-4489F1567037}"/>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3</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Nationalist Speech • Author: Egyptian nationalist leader • Date: 1920 </a:t>
            </a:r>
          </a:p>
        </p:txBody>
      </p:sp>
      <p:sp>
        <p:nvSpPr>
          <p:cNvPr id="8" name="TextBox 7">
            <a:extLst>
              <a:ext uri="{FF2B5EF4-FFF2-40B4-BE49-F238E27FC236}">
                <a16:creationId xmlns:a16="http://schemas.microsoft.com/office/drawing/2014/main" id="{D066B51C-8E13-79ED-4AC5-26F75BF888AB}"/>
              </a:ext>
            </a:extLst>
          </p:cNvPr>
          <p:cNvSpPr txBox="1"/>
          <p:nvPr/>
        </p:nvSpPr>
        <p:spPr>
          <a:xfrm>
            <a:off x="760412" y="1228397"/>
            <a:ext cx="10668000" cy="4545027"/>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Egyptian resistance to British control.</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Anti-imperial; focused on local struggle.</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Shows resistance.</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 </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is the author’s main argument?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shows dissatisfaction with imperial rule?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reflect anti-imperial resistance? </a:t>
            </a:r>
          </a:p>
        </p:txBody>
      </p:sp>
    </p:spTree>
    <p:extLst>
      <p:ext uri="{BB962C8B-B14F-4D97-AF65-F5344CB8AC3E}">
        <p14:creationId xmlns:p14="http://schemas.microsoft.com/office/powerpoint/2010/main" val="3839590770"/>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00BE23C-BAD9-23E2-6D72-66F464DA661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C53ED8F-FBE5-9033-2CB5-20BFED5028AE}"/>
              </a:ext>
            </a:extLst>
          </p:cNvPr>
          <p:cNvSpPr>
            <a:spLocks noGrp="1"/>
          </p:cNvSpPr>
          <p:nvPr>
            <p:ph type="title"/>
          </p:nvPr>
        </p:nvSpPr>
        <p:spPr>
          <a:xfrm>
            <a:off x="760412" y="304800"/>
            <a:ext cx="112776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4</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Treaty Excerpt • Author: Treaty of Versailles • Date: 1919 </a:t>
            </a:r>
          </a:p>
        </p:txBody>
      </p:sp>
      <p:sp>
        <p:nvSpPr>
          <p:cNvPr id="8" name="TextBox 7">
            <a:extLst>
              <a:ext uri="{FF2B5EF4-FFF2-40B4-BE49-F238E27FC236}">
                <a16:creationId xmlns:a16="http://schemas.microsoft.com/office/drawing/2014/main" id="{2C5F7449-4D8E-DFFE-D787-0325810B3462}"/>
              </a:ext>
            </a:extLst>
          </p:cNvPr>
          <p:cNvSpPr txBox="1"/>
          <p:nvPr/>
        </p:nvSpPr>
        <p:spPr>
          <a:xfrm>
            <a:off x="760412" y="1228397"/>
            <a:ext cx="10668000" cy="3041025"/>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“Germany renounces in favor of the Principal Allied Powers all its rights and titles over its overseas possessions. These territories shall be administered under the supervision of the League of Nations, with the objective of ensuring their development and eventual self-governance. The distribution of these territories shall be determined by the Allied Powers.”</a:t>
            </a:r>
          </a:p>
        </p:txBody>
      </p:sp>
    </p:spTree>
    <p:extLst>
      <p:ext uri="{BB962C8B-B14F-4D97-AF65-F5344CB8AC3E}">
        <p14:creationId xmlns:p14="http://schemas.microsoft.com/office/powerpoint/2010/main" val="120973606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1EF2FAE-316E-74BB-4DE9-80A05E497DA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EA988BE-F395-E3BA-092E-451E92C12F8B}"/>
              </a:ext>
            </a:extLst>
          </p:cNvPr>
          <p:cNvSpPr>
            <a:spLocks noGrp="1"/>
          </p:cNvSpPr>
          <p:nvPr>
            <p:ph type="title"/>
          </p:nvPr>
        </p:nvSpPr>
        <p:spPr>
          <a:xfrm>
            <a:off x="760412" y="304800"/>
            <a:ext cx="112776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4</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Treaty Excerpt • Author: Treaty of Versailles • Date: 1919 </a:t>
            </a:r>
          </a:p>
        </p:txBody>
      </p:sp>
      <p:sp>
        <p:nvSpPr>
          <p:cNvPr id="8" name="TextBox 7">
            <a:extLst>
              <a:ext uri="{FF2B5EF4-FFF2-40B4-BE49-F238E27FC236}">
                <a16:creationId xmlns:a16="http://schemas.microsoft.com/office/drawing/2014/main" id="{C3D591CD-E2E4-EB94-7F38-16FDF217695E}"/>
              </a:ext>
            </a:extLst>
          </p:cNvPr>
          <p:cNvSpPr txBox="1"/>
          <p:nvPr/>
        </p:nvSpPr>
        <p:spPr>
          <a:xfrm>
            <a:off x="760412" y="1228397"/>
            <a:ext cx="10668000" cy="4545027"/>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Redistribution of German colonies.</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Reflects victor control.</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Shows territorial change.</a:t>
            </a:r>
          </a:p>
          <a:p>
            <a:pPr marL="0" marR="0">
              <a:lnSpc>
                <a:spcPct val="115000"/>
              </a:lnSpc>
              <a:spcAft>
                <a:spcPts val="800"/>
              </a:spcAft>
              <a:buNone/>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Who benefits from this treaty provision?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shows redistribution of territories?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illustrate change after WWI? </a:t>
            </a:r>
          </a:p>
        </p:txBody>
      </p:sp>
    </p:spTree>
    <p:extLst>
      <p:ext uri="{BB962C8B-B14F-4D97-AF65-F5344CB8AC3E}">
        <p14:creationId xmlns:p14="http://schemas.microsoft.com/office/powerpoint/2010/main" val="760121989"/>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DF13E78-FB1F-F702-2D75-E7F7462C07D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1B91243-20B0-4359-BDEB-547AE9A561D1}"/>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5</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Government Statement • Author: Japanese official • Date: 1921 </a:t>
            </a:r>
          </a:p>
        </p:txBody>
      </p:sp>
      <p:sp>
        <p:nvSpPr>
          <p:cNvPr id="8" name="TextBox 7">
            <a:extLst>
              <a:ext uri="{FF2B5EF4-FFF2-40B4-BE49-F238E27FC236}">
                <a16:creationId xmlns:a16="http://schemas.microsoft.com/office/drawing/2014/main" id="{E6D6EFAA-DCFD-FF53-5256-67CE527ADD7C}"/>
              </a:ext>
            </a:extLst>
          </p:cNvPr>
          <p:cNvSpPr txBox="1"/>
          <p:nvPr/>
        </p:nvSpPr>
        <p:spPr>
          <a:xfrm>
            <a:off x="760412" y="1228397"/>
            <a:ext cx="10668000" cy="3041025"/>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dirty="0">
                <a:effectLst/>
                <a:latin typeface="Aptos" panose="020B0004020202020204" pitchFamily="34" charset="0"/>
                <a:ea typeface="Aptos" panose="020B0004020202020204" pitchFamily="34" charset="0"/>
                <a:cs typeface="Times New Roman" panose="02020603050405020304" pitchFamily="18" charset="0"/>
              </a:rPr>
              <a:t>“The acquisition of former German territories in the Pacific represents not only a strategic necessity but a recognition of Japan’s rightful place among the great powers. Our presence in these regions will bring stability and development, ensuring that they are not left vulnerable to disorder. As a nation that has embraced modernization, we are well-positioned to fulfill this responsibility.”</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4713788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1217614" y="1371600"/>
            <a:ext cx="9753600" cy="5211762"/>
          </a:xfrm>
        </p:spPr>
        <p:txBody>
          <a:bodyPr>
            <a:normAutofit/>
          </a:bodyPr>
          <a:lstStyle/>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Identify changes and continuities in territorial control after World War I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Explain how imperial powers maintained or expanded control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Analyze historical documents using sourcing and evidence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Evaluate the impact of unresolved tensions on global stability </a:t>
            </a:r>
          </a:p>
        </p:txBody>
      </p:sp>
    </p:spTree>
    <p:extLst>
      <p:ext uri="{BB962C8B-B14F-4D97-AF65-F5344CB8AC3E}">
        <p14:creationId xmlns:p14="http://schemas.microsoft.com/office/powerpoint/2010/main" val="84695303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1A453FCD-DB1A-3CA0-F1DE-E9133F8BD18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3430779-FB97-E9F9-6D22-7FE6DCD29BE4}"/>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5</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Government Statement • Author: Japanese official • Date: 1921 </a:t>
            </a:r>
          </a:p>
        </p:txBody>
      </p:sp>
      <p:sp>
        <p:nvSpPr>
          <p:cNvPr id="8" name="TextBox 7">
            <a:extLst>
              <a:ext uri="{FF2B5EF4-FFF2-40B4-BE49-F238E27FC236}">
                <a16:creationId xmlns:a16="http://schemas.microsoft.com/office/drawing/2014/main" id="{8E0FC1F6-A9B5-6F81-819B-19BD24EBC7BA}"/>
              </a:ext>
            </a:extLst>
          </p:cNvPr>
          <p:cNvSpPr txBox="1"/>
          <p:nvPr/>
        </p:nvSpPr>
        <p:spPr>
          <a:xfrm>
            <a:off x="760412" y="1228397"/>
            <a:ext cx="10668000" cy="4504823"/>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Japanese expansion after WWI.</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Justifies imperialism.</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Shows non-Western imperialism.</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 </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the author justify expansion?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shows Japan’s goals? </a:t>
            </a:r>
          </a:p>
          <a:p>
            <a:pPr>
              <a:buNone/>
            </a:pPr>
            <a:r>
              <a:rPr lang="en-US" sz="2800" dirty="0">
                <a:effectLst/>
                <a:latin typeface="Aptos" panose="020B0004020202020204" pitchFamily="34" charset="0"/>
                <a:ea typeface="Aptos" panose="020B0004020202020204" pitchFamily="34" charset="0"/>
                <a:cs typeface="Times New Roman" panose="02020603050405020304" pitchFamily="18" charset="0"/>
              </a:rPr>
              <a:t>How does this reflect continuity in imperialism? </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743517805"/>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82E64D9-3A84-DEEB-6E65-5CD0847F0B0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1585BEA-A0B0-8C11-FBF0-A464DA84D263}"/>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6</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Letter • Author: Indian nationalist • Date: 1930 </a:t>
            </a:r>
          </a:p>
        </p:txBody>
      </p:sp>
      <p:sp>
        <p:nvSpPr>
          <p:cNvPr id="8" name="TextBox 7">
            <a:extLst>
              <a:ext uri="{FF2B5EF4-FFF2-40B4-BE49-F238E27FC236}">
                <a16:creationId xmlns:a16="http://schemas.microsoft.com/office/drawing/2014/main" id="{19F22803-C8E4-B9A1-EC42-BB0B90261D2A}"/>
              </a:ext>
            </a:extLst>
          </p:cNvPr>
          <p:cNvSpPr txBox="1"/>
          <p:nvPr/>
        </p:nvSpPr>
        <p:spPr>
          <a:xfrm>
            <a:off x="760412" y="1228397"/>
            <a:ext cx="10668000" cy="2545505"/>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dirty="0">
                <a:effectLst/>
                <a:latin typeface="Aptos" panose="020B0004020202020204" pitchFamily="34" charset="0"/>
                <a:ea typeface="Aptos" panose="020B0004020202020204" pitchFamily="34" charset="0"/>
                <a:cs typeface="Times New Roman" panose="02020603050405020304" pitchFamily="18" charset="0"/>
              </a:rPr>
              <a:t>“The promises made during the war have not been fulfilled. We were told that our loyalty would be rewarded, yet we remain under foreign rule. The continued presence of imperial authority undermines any claim that this system is just. Our struggle is not only for independence but for dignity and recognition as equals.”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90710164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125171B5-705D-7922-3822-D292473ED3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0DF4A04-B8EC-6ED7-C9A0-317A34BD4964}"/>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6</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Letter • Author: Indian nationalist • Date: 1930 </a:t>
            </a:r>
          </a:p>
        </p:txBody>
      </p:sp>
      <p:sp>
        <p:nvSpPr>
          <p:cNvPr id="8" name="TextBox 7">
            <a:extLst>
              <a:ext uri="{FF2B5EF4-FFF2-40B4-BE49-F238E27FC236}">
                <a16:creationId xmlns:a16="http://schemas.microsoft.com/office/drawing/2014/main" id="{9BE9795B-8BD2-43CD-011D-FB55C8637193}"/>
              </a:ext>
            </a:extLst>
          </p:cNvPr>
          <p:cNvSpPr txBox="1"/>
          <p:nvPr/>
        </p:nvSpPr>
        <p:spPr>
          <a:xfrm>
            <a:off x="760412" y="1228397"/>
            <a:ext cx="10668000" cy="4545027"/>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Indian independence movement.</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Anti-colonial perspective.</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Shows growing resistance.</a:t>
            </a:r>
          </a:p>
          <a:p>
            <a:pPr marL="0" marR="0">
              <a:lnSpc>
                <a:spcPct val="115000"/>
              </a:lnSpc>
              <a:spcAft>
                <a:spcPts val="800"/>
              </a:spcAft>
              <a:buNone/>
            </a:pPr>
            <a:endParaRPr lang="en-US" sz="2800" b="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is the author criticizing?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shows broken promises?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reflect continuity and change? </a:t>
            </a:r>
          </a:p>
        </p:txBody>
      </p:sp>
    </p:spTree>
    <p:extLst>
      <p:ext uri="{BB962C8B-B14F-4D97-AF65-F5344CB8AC3E}">
        <p14:creationId xmlns:p14="http://schemas.microsoft.com/office/powerpoint/2010/main" val="1171611574"/>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268E501-178E-0609-3357-DECCD327ACA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CF4F423-2271-6C09-E29C-06F76D1F5751}"/>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7</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League of Nations Report • Author: Economic Committee • Date: 1932 </a:t>
            </a:r>
          </a:p>
        </p:txBody>
      </p:sp>
      <p:sp>
        <p:nvSpPr>
          <p:cNvPr id="8" name="TextBox 7">
            <a:extLst>
              <a:ext uri="{FF2B5EF4-FFF2-40B4-BE49-F238E27FC236}">
                <a16:creationId xmlns:a16="http://schemas.microsoft.com/office/drawing/2014/main" id="{793E7BD0-CC01-814C-F82B-73BF3803F44A}"/>
              </a:ext>
            </a:extLst>
          </p:cNvPr>
          <p:cNvSpPr txBox="1"/>
          <p:nvPr/>
        </p:nvSpPr>
        <p:spPr>
          <a:xfrm>
            <a:off x="760412" y="1228397"/>
            <a:ext cx="10668000" cy="3041025"/>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maintenance of order in our overseas territories remains essential to both economic stability and international prestige. While there is increasing agitation among certain populations, it is imperative that governance remain firm. Gradual reforms may be considered, but any rapid withdrawal would risk instability and undermine the benefits that imperial administration provides.”</a:t>
            </a:r>
          </a:p>
        </p:txBody>
      </p:sp>
    </p:spTree>
    <p:extLst>
      <p:ext uri="{BB962C8B-B14F-4D97-AF65-F5344CB8AC3E}">
        <p14:creationId xmlns:p14="http://schemas.microsoft.com/office/powerpoint/2010/main" val="381113594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DB1ACE2-2FB8-B04F-4FDA-E68637AAB95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7D3F48A-E2DA-B861-B9A3-7B8E6072C427}"/>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7</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League of Nations Report • Author: Economic Committee • Date: 1932 </a:t>
            </a:r>
          </a:p>
        </p:txBody>
      </p:sp>
      <p:sp>
        <p:nvSpPr>
          <p:cNvPr id="8" name="TextBox 7">
            <a:extLst>
              <a:ext uri="{FF2B5EF4-FFF2-40B4-BE49-F238E27FC236}">
                <a16:creationId xmlns:a16="http://schemas.microsoft.com/office/drawing/2014/main" id="{AC5A7E57-FC9D-F5F1-1816-83FBCA7389F9}"/>
              </a:ext>
            </a:extLst>
          </p:cNvPr>
          <p:cNvSpPr txBox="1"/>
          <p:nvPr/>
        </p:nvSpPr>
        <p:spPr>
          <a:xfrm>
            <a:off x="760412" y="1228397"/>
            <a:ext cx="10668000" cy="4545027"/>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British imperial policy.</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Pro-imperial; defensive.</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Shows continuity of control.</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 </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is the author’s main concern?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shows justification of imperialism?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reflect continuity in territorial control? </a:t>
            </a:r>
          </a:p>
        </p:txBody>
      </p:sp>
    </p:spTree>
    <p:extLst>
      <p:ext uri="{BB962C8B-B14F-4D97-AF65-F5344CB8AC3E}">
        <p14:creationId xmlns:p14="http://schemas.microsoft.com/office/powerpoint/2010/main" val="4161302171"/>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608012" y="228600"/>
            <a:ext cx="10668000" cy="807720"/>
          </a:xfrm>
        </p:spPr>
        <p:txBody>
          <a:bodyPr>
            <a:normAutofit/>
          </a:bodyPr>
          <a:lstStyle/>
          <a:p>
            <a:r>
              <a:rPr lang="en-US" sz="2800" dirty="0"/>
              <a:t>Continuity vs Change</a:t>
            </a:r>
          </a:p>
        </p:txBody>
      </p:sp>
      <p:graphicFrame>
        <p:nvGraphicFramePr>
          <p:cNvPr id="4" name="Table 3">
            <a:extLst>
              <a:ext uri="{FF2B5EF4-FFF2-40B4-BE49-F238E27FC236}">
                <a16:creationId xmlns:a16="http://schemas.microsoft.com/office/drawing/2014/main" id="{77A397A5-AB5B-D852-8089-E4677E6F3593}"/>
              </a:ext>
            </a:extLst>
          </p:cNvPr>
          <p:cNvGraphicFramePr>
            <a:graphicFrameLocks noGrp="1"/>
          </p:cNvGraphicFramePr>
          <p:nvPr>
            <p:extLst>
              <p:ext uri="{D42A27DB-BD31-4B8C-83A1-F6EECF244321}">
                <p14:modId xmlns:p14="http://schemas.microsoft.com/office/powerpoint/2010/main" val="2495209211"/>
              </p:ext>
            </p:extLst>
          </p:nvPr>
        </p:nvGraphicFramePr>
        <p:xfrm>
          <a:off x="1065212" y="1600200"/>
          <a:ext cx="9753600" cy="3234374"/>
        </p:xfrm>
        <a:graphic>
          <a:graphicData uri="http://schemas.openxmlformats.org/drawingml/2006/table">
            <a:tbl>
              <a:tblPr firstRow="1" firstCol="1" bandRow="1">
                <a:tableStyleId>{3B4B98B0-60AC-42C2-AFA5-B58CD77FA1E5}</a:tableStyleId>
              </a:tblPr>
              <a:tblGrid>
                <a:gridCol w="2590800">
                  <a:extLst>
                    <a:ext uri="{9D8B030D-6E8A-4147-A177-3AD203B41FA5}">
                      <a16:colId xmlns:a16="http://schemas.microsoft.com/office/drawing/2014/main" val="205690784"/>
                    </a:ext>
                  </a:extLst>
                </a:gridCol>
                <a:gridCol w="7162800">
                  <a:extLst>
                    <a:ext uri="{9D8B030D-6E8A-4147-A177-3AD203B41FA5}">
                      <a16:colId xmlns:a16="http://schemas.microsoft.com/office/drawing/2014/main" val="3485357054"/>
                    </a:ext>
                  </a:extLst>
                </a:gridCol>
              </a:tblGrid>
              <a:tr h="0">
                <a:tc>
                  <a:txBody>
                    <a:bodyPr/>
                    <a:lstStyle/>
                    <a:p>
                      <a:pPr marL="0" marR="0">
                        <a:lnSpc>
                          <a:spcPct val="115000"/>
                        </a:lnSpc>
                        <a:spcAft>
                          <a:spcPts val="800"/>
                        </a:spcAft>
                        <a:buNone/>
                      </a:pPr>
                      <a:r>
                        <a:rPr lang="en-US" sz="3200" kern="100">
                          <a:effectLst/>
                        </a:rPr>
                        <a:t>Category</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3200" kern="100">
                          <a:effectLst/>
                        </a:rPr>
                        <a:t>Examples</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64512325"/>
                  </a:ext>
                </a:extLst>
              </a:tr>
              <a:tr h="0">
                <a:tc>
                  <a:txBody>
                    <a:bodyPr/>
                    <a:lstStyle/>
                    <a:p>
                      <a:pPr marL="0" marR="0">
                        <a:lnSpc>
                          <a:spcPct val="115000"/>
                        </a:lnSpc>
                        <a:spcAft>
                          <a:spcPts val="800"/>
                        </a:spcAft>
                        <a:buNone/>
                      </a:pPr>
                      <a:r>
                        <a:rPr lang="en-US" sz="3200" b="0" kern="100" dirty="0">
                          <a:effectLst/>
                        </a:rPr>
                        <a:t>Change</a:t>
                      </a:r>
                      <a:endParaRPr lang="en-US" sz="3200" b="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3200" kern="100">
                          <a:effectLst/>
                        </a:rPr>
                        <a:t>New nations in Europe, mandate system</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13300222"/>
                  </a:ext>
                </a:extLst>
              </a:tr>
              <a:tr h="0">
                <a:tc>
                  <a:txBody>
                    <a:bodyPr/>
                    <a:lstStyle/>
                    <a:p>
                      <a:pPr marL="0" marR="0">
                        <a:lnSpc>
                          <a:spcPct val="115000"/>
                        </a:lnSpc>
                        <a:spcAft>
                          <a:spcPts val="800"/>
                        </a:spcAft>
                        <a:buNone/>
                      </a:pPr>
                      <a:r>
                        <a:rPr lang="en-US" sz="3200" b="0" kern="100" dirty="0">
                          <a:effectLst/>
                        </a:rPr>
                        <a:t>Continuity</a:t>
                      </a:r>
                      <a:endParaRPr lang="en-US" sz="3200" b="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3200" kern="100">
                          <a:effectLst/>
                        </a:rPr>
                        <a:t>Continued colonial rule in Africa/Asia</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09909215"/>
                  </a:ext>
                </a:extLst>
              </a:tr>
              <a:tr h="0">
                <a:tc>
                  <a:txBody>
                    <a:bodyPr/>
                    <a:lstStyle/>
                    <a:p>
                      <a:pPr marL="0" marR="0">
                        <a:lnSpc>
                          <a:spcPct val="115000"/>
                        </a:lnSpc>
                        <a:spcAft>
                          <a:spcPts val="800"/>
                        </a:spcAft>
                        <a:buNone/>
                      </a:pPr>
                      <a:r>
                        <a:rPr lang="en-US" sz="3200" b="0" kern="100" dirty="0">
                          <a:effectLst/>
                        </a:rPr>
                        <a:t>Expansion</a:t>
                      </a:r>
                      <a:endParaRPr lang="en-US" sz="3200" b="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3200" kern="100" dirty="0">
                          <a:effectLst/>
                        </a:rPr>
                        <a:t>Japanese territorial gains</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02246483"/>
                  </a:ext>
                </a:extLst>
              </a:tr>
            </a:tbl>
          </a:graphicData>
        </a:graphic>
      </p:graphicFrame>
    </p:spTree>
    <p:extLst>
      <p:ext uri="{BB962C8B-B14F-4D97-AF65-F5344CB8AC3E}">
        <p14:creationId xmlns:p14="http://schemas.microsoft.com/office/powerpoint/2010/main" val="5987042"/>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Historical Reasoning</a:t>
            </a:r>
          </a:p>
        </p:txBody>
      </p:sp>
      <p:sp>
        <p:nvSpPr>
          <p:cNvPr id="5" name="TextBox 4">
            <a:extLst>
              <a:ext uri="{FF2B5EF4-FFF2-40B4-BE49-F238E27FC236}">
                <a16:creationId xmlns:a16="http://schemas.microsoft.com/office/drawing/2014/main" id="{D123F08F-4687-1802-78AC-B8D1F965EA12}"/>
              </a:ext>
            </a:extLst>
          </p:cNvPr>
          <p:cNvSpPr txBox="1"/>
          <p:nvPr/>
        </p:nvSpPr>
        <p:spPr>
          <a:xfrm>
            <a:off x="760412" y="1143000"/>
            <a:ext cx="10668000" cy="2648097"/>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marL="0" marR="0">
              <a:lnSpc>
                <a:spcPct val="115000"/>
              </a:lnSpc>
              <a:spcAft>
                <a:spcPts val="800"/>
              </a:spcAft>
              <a:buNone/>
            </a:pPr>
            <a:r>
              <a:rPr lang="en-US" sz="2800" b="1" kern="100" dirty="0">
                <a:solidFill>
                  <a:srgbClr val="EE0000"/>
                </a:solidFill>
                <a:effectLst/>
                <a:latin typeface="Aptos" panose="020B0004020202020204" pitchFamily="34" charset="0"/>
                <a:ea typeface="Aptos" panose="020B0004020202020204" pitchFamily="34" charset="0"/>
                <a:cs typeface="Times New Roman" panose="02020603050405020304" pitchFamily="18" charset="0"/>
              </a:rPr>
              <a:t>Change Over Time</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After WWI, major empires collapsed and new nations formed. Borders were redrawn in Europe and the Middle East. However, these changes were uneven. Some regions gained independence while others remained controlled. This shows partial transformation.</a:t>
            </a:r>
          </a:p>
        </p:txBody>
      </p:sp>
      <p:sp>
        <p:nvSpPr>
          <p:cNvPr id="3" name="TextBox 2">
            <a:extLst>
              <a:ext uri="{FF2B5EF4-FFF2-40B4-BE49-F238E27FC236}">
                <a16:creationId xmlns:a16="http://schemas.microsoft.com/office/drawing/2014/main" id="{02C2E4BB-99CF-8E2F-4EA0-F5E721AE1FD1}"/>
              </a:ext>
            </a:extLst>
          </p:cNvPr>
          <p:cNvSpPr txBox="1"/>
          <p:nvPr/>
        </p:nvSpPr>
        <p:spPr>
          <a:xfrm>
            <a:off x="741596" y="4038600"/>
            <a:ext cx="10668000" cy="2648097"/>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marL="0" marR="0">
              <a:lnSpc>
                <a:spcPct val="115000"/>
              </a:lnSpc>
              <a:spcAft>
                <a:spcPts val="800"/>
              </a:spcAft>
              <a:buNone/>
            </a:pPr>
            <a:r>
              <a:rPr lang="en-US" sz="2800" b="1" kern="100" dirty="0">
                <a:solidFill>
                  <a:srgbClr val="EE0000"/>
                </a:solidFill>
                <a:effectLst/>
                <a:latin typeface="Aptos" panose="020B0004020202020204" pitchFamily="34" charset="0"/>
                <a:ea typeface="Aptos" panose="020B0004020202020204" pitchFamily="34" charset="0"/>
                <a:cs typeface="Times New Roman" panose="02020603050405020304" pitchFamily="18" charset="0"/>
              </a:rPr>
              <a:t>Continuity Over Time</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Imperial powers maintained control over many territories. Colonies in Africa and Asia remained under foreign rule. Economic and political dominance continued. This continuity limited the impact of change.</a:t>
            </a:r>
          </a:p>
        </p:txBody>
      </p:sp>
    </p:spTree>
    <p:extLst>
      <p:ext uri="{BB962C8B-B14F-4D97-AF65-F5344CB8AC3E}">
        <p14:creationId xmlns:p14="http://schemas.microsoft.com/office/powerpoint/2010/main" val="115488574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3EBB3-386F-1880-5DD6-0ED34A4D2F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FCC90B-32CA-A68F-FEF1-7CEA34FFBA1C}"/>
              </a:ext>
            </a:extLst>
          </p:cNvPr>
          <p:cNvSpPr>
            <a:spLocks noGrp="1"/>
          </p:cNvSpPr>
          <p:nvPr>
            <p:ph type="title"/>
          </p:nvPr>
        </p:nvSpPr>
        <p:spPr>
          <a:xfrm>
            <a:off x="760412" y="224203"/>
            <a:ext cx="10668000" cy="609600"/>
          </a:xfrm>
        </p:spPr>
        <p:txBody>
          <a:bodyPr>
            <a:normAutofit/>
          </a:bodyPr>
          <a:lstStyle/>
          <a:p>
            <a:r>
              <a:rPr lang="en-US" sz="2800" dirty="0"/>
              <a:t>Historical Reasoning</a:t>
            </a:r>
          </a:p>
        </p:txBody>
      </p:sp>
      <p:sp>
        <p:nvSpPr>
          <p:cNvPr id="5" name="TextBox 4">
            <a:extLst>
              <a:ext uri="{FF2B5EF4-FFF2-40B4-BE49-F238E27FC236}">
                <a16:creationId xmlns:a16="http://schemas.microsoft.com/office/drawing/2014/main" id="{7F19F25F-6FC7-BBF4-AAD3-D081C8C79C1C}"/>
              </a:ext>
            </a:extLst>
          </p:cNvPr>
          <p:cNvSpPr txBox="1"/>
          <p:nvPr/>
        </p:nvSpPr>
        <p:spPr>
          <a:xfrm>
            <a:off x="760412" y="1006929"/>
            <a:ext cx="10668000" cy="2152577"/>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marL="0" marR="0">
              <a:lnSpc>
                <a:spcPct val="115000"/>
              </a:lnSpc>
              <a:spcAft>
                <a:spcPts val="800"/>
              </a:spcAft>
              <a:buNone/>
            </a:pPr>
            <a:r>
              <a:rPr lang="en-US" sz="2800" b="1" kern="100" dirty="0">
                <a:solidFill>
                  <a:srgbClr val="EE0000"/>
                </a:solidFill>
                <a:effectLst/>
                <a:latin typeface="Aptos" panose="020B0004020202020204" pitchFamily="34" charset="0"/>
                <a:ea typeface="Aptos" panose="020B0004020202020204" pitchFamily="34" charset="0"/>
                <a:cs typeface="Times New Roman" panose="02020603050405020304" pitchFamily="18" charset="0"/>
              </a:rPr>
              <a:t>Comparison</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Western powers maintained empires, while Japan expanded its own. Both justified control as beneficial. However, resistance movements grew stronger. This comparison highlights global patterns.</a:t>
            </a:r>
          </a:p>
        </p:txBody>
      </p:sp>
    </p:spTree>
    <p:extLst>
      <p:ext uri="{BB962C8B-B14F-4D97-AF65-F5344CB8AC3E}">
        <p14:creationId xmlns:p14="http://schemas.microsoft.com/office/powerpoint/2010/main" val="2333666232"/>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591800" cy="2955874"/>
          </a:xfrm>
          <a:prstGeom prst="rect">
            <a:avLst/>
          </a:prstGeom>
          <a:ln/>
        </p:spPr>
        <p:style>
          <a:lnRef idx="0">
            <a:schemeClr val="accent6"/>
          </a:lnRef>
          <a:fillRef idx="3">
            <a:schemeClr val="accent6"/>
          </a:fillRef>
          <a:effectRef idx="3">
            <a:schemeClr val="accent6"/>
          </a:effectRef>
          <a:fontRef idx="minor">
            <a:schemeClr val="lt1"/>
          </a:fontRef>
        </p:style>
        <p:txBody>
          <a:bodyPr wrap="square">
            <a:spAutoFit/>
          </a:bodyPr>
          <a:lstStyle/>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WWI led to both territorial change and continuity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Imperialism continued through new systems like mandates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Non-Western powers like Japan expanded influence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Anti-imperial movements increased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Tensions remained unresolved </a:t>
            </a:r>
          </a:p>
        </p:txBody>
      </p:sp>
    </p:spTree>
    <p:extLst>
      <p:ext uri="{BB962C8B-B14F-4D97-AF65-F5344CB8AC3E}">
        <p14:creationId xmlns:p14="http://schemas.microsoft.com/office/powerpoint/2010/main" val="220644038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1293812" y="457201"/>
            <a:ext cx="9144000" cy="609600"/>
          </a:xfrm>
        </p:spPr>
        <p:txBody>
          <a:bodyPr>
            <a:noAutofit/>
          </a:bodyPr>
          <a:lstStyle/>
          <a:p>
            <a:r>
              <a:rPr lang="en-US" sz="3200" dirty="0">
                <a:latin typeface="Abadi" panose="020B0604020104020204" pitchFamily="34" charset="0"/>
              </a:rPr>
              <a:t>Assignments</a:t>
            </a:r>
          </a:p>
        </p:txBody>
      </p:sp>
      <p:graphicFrame>
        <p:nvGraphicFramePr>
          <p:cNvPr id="2" name="Diagram 1">
            <a:extLst>
              <a:ext uri="{FF2B5EF4-FFF2-40B4-BE49-F238E27FC236}">
                <a16:creationId xmlns:a16="http://schemas.microsoft.com/office/drawing/2014/main" id="{4976ACAA-AC4B-BD1F-E121-B0C726D45FD9}"/>
              </a:ext>
            </a:extLst>
          </p:cNvPr>
          <p:cNvGraphicFramePr/>
          <p:nvPr>
            <p:extLst>
              <p:ext uri="{D42A27DB-BD31-4B8C-83A1-F6EECF244321}">
                <p14:modId xmlns:p14="http://schemas.microsoft.com/office/powerpoint/2010/main" val="2541485726"/>
              </p:ext>
            </p:extLst>
          </p:nvPr>
        </p:nvGraphicFramePr>
        <p:xfrm>
          <a:off x="1865312" y="3276600"/>
          <a:ext cx="8458200" cy="13849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23693383"/>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531812" y="285524"/>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77686"/>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endParaRPr lang="en-US" sz="3000" dirty="0">
              <a:latin typeface="Abadi" panose="020B0604020104020204" pitchFamily="34" charset="0"/>
            </a:endParaRPr>
          </a:p>
        </p:txBody>
      </p:sp>
      <p:sp>
        <p:nvSpPr>
          <p:cNvPr id="5" name="TextBox 4">
            <a:extLst>
              <a:ext uri="{FF2B5EF4-FFF2-40B4-BE49-F238E27FC236}">
                <a16:creationId xmlns:a16="http://schemas.microsoft.com/office/drawing/2014/main" id="{2394D210-6A32-6740-9F87-7E071AA4680F}"/>
              </a:ext>
            </a:extLst>
          </p:cNvPr>
          <p:cNvSpPr txBox="1"/>
          <p:nvPr/>
        </p:nvSpPr>
        <p:spPr>
          <a:xfrm>
            <a:off x="531812" y="1164134"/>
            <a:ext cx="11125200" cy="3346109"/>
          </a:xfrm>
          <a:prstGeom prst="rect">
            <a:avLst/>
          </a:prstGeom>
          <a:noFill/>
          <a:ln>
            <a:solidFill>
              <a:schemeClr val="bg2"/>
            </a:solidFill>
          </a:ln>
        </p:spPr>
        <p:txBody>
          <a:bodyPr wrap="square">
            <a:spAutoFit/>
          </a:bodyPr>
          <a:lstStyle/>
          <a:p>
            <a:pPr>
              <a:lnSpc>
                <a:spcPct val="150000"/>
              </a:lnSpc>
            </a:pPr>
            <a:r>
              <a:rPr lang="en-US" sz="2400" dirty="0"/>
              <a:t>Although World War I resulted in the collapse of several empires, it did not bring an end to imperialism. Instead, territorial control was often reorganized rather than eliminated. European powers retained many of their colonies, while new forms of imperial control emerged through mandates and treaties. Japan also expanded its influence in East Asia, taking advantage of shifting global power dynamics.</a:t>
            </a:r>
          </a:p>
        </p:txBody>
      </p:sp>
    </p:spTree>
    <p:extLst>
      <p:ext uri="{BB962C8B-B14F-4D97-AF65-F5344CB8AC3E}">
        <p14:creationId xmlns:p14="http://schemas.microsoft.com/office/powerpoint/2010/main" val="376332526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A3B0D79-EA81-0437-A18D-A5A5ED98D3B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B7E57D0-5132-169F-9ABA-2B863B8B03F3}"/>
              </a:ext>
            </a:extLst>
          </p:cNvPr>
          <p:cNvSpPr>
            <a:spLocks noGrp="1"/>
          </p:cNvSpPr>
          <p:nvPr>
            <p:ph type="title"/>
          </p:nvPr>
        </p:nvSpPr>
        <p:spPr>
          <a:xfrm>
            <a:off x="531812" y="285524"/>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3232E6CF-45CB-6210-34D6-69F70A17EF6A}"/>
              </a:ext>
            </a:extLst>
          </p:cNvPr>
          <p:cNvSpPr txBox="1">
            <a:spLocks/>
          </p:cNvSpPr>
          <p:nvPr/>
        </p:nvSpPr>
        <p:spPr>
          <a:xfrm>
            <a:off x="379412" y="1077686"/>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endParaRPr lang="en-US" sz="3000" dirty="0">
              <a:latin typeface="Abadi" panose="020B0604020104020204" pitchFamily="34" charset="0"/>
            </a:endParaRPr>
          </a:p>
        </p:txBody>
      </p:sp>
      <p:sp>
        <p:nvSpPr>
          <p:cNvPr id="5" name="TextBox 4">
            <a:extLst>
              <a:ext uri="{FF2B5EF4-FFF2-40B4-BE49-F238E27FC236}">
                <a16:creationId xmlns:a16="http://schemas.microsoft.com/office/drawing/2014/main" id="{FC7F0263-A2BB-79F7-91EE-82C529C3B669}"/>
              </a:ext>
            </a:extLst>
          </p:cNvPr>
          <p:cNvSpPr txBox="1"/>
          <p:nvPr/>
        </p:nvSpPr>
        <p:spPr>
          <a:xfrm>
            <a:off x="531812" y="1164134"/>
            <a:ext cx="11125200" cy="3346109"/>
          </a:xfrm>
          <a:prstGeom prst="rect">
            <a:avLst/>
          </a:prstGeom>
          <a:noFill/>
          <a:ln>
            <a:solidFill>
              <a:schemeClr val="bg2"/>
            </a:solidFill>
          </a:ln>
        </p:spPr>
        <p:txBody>
          <a:bodyPr wrap="square">
            <a:spAutoFit/>
          </a:bodyPr>
          <a:lstStyle/>
          <a:p>
            <a:pPr>
              <a:lnSpc>
                <a:spcPct val="150000"/>
              </a:lnSpc>
            </a:pPr>
            <a:r>
              <a:rPr lang="en-US" sz="2400" dirty="0"/>
              <a:t>In this lesson, you will analyze documents that explore how territorial control both changed and remained consistent after World War I. You will evaluate different perspectives, including imperial governments and colonized peoples, and use these sources to construct an argument about continuity and change. This will strengthen your DBQ skills and deepen your understanding of global tensions in the interwar period.</a:t>
            </a:r>
          </a:p>
        </p:txBody>
      </p:sp>
    </p:spTree>
    <p:extLst>
      <p:ext uri="{BB962C8B-B14F-4D97-AF65-F5344CB8AC3E}">
        <p14:creationId xmlns:p14="http://schemas.microsoft.com/office/powerpoint/2010/main" val="2299479860"/>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066800"/>
            <a:ext cx="10896600" cy="5242461"/>
          </a:xfrm>
          <a:prstGeom prst="rect">
            <a:avLst/>
          </a:prstGeom>
          <a:noFill/>
          <a:ln>
            <a:solidFill>
              <a:schemeClr val="bg2"/>
            </a:solidFill>
          </a:ln>
        </p:spPr>
        <p:txBody>
          <a:bodyPr wrap="square">
            <a:spAutoFit/>
          </a:bodyPr>
          <a:lstStyle/>
          <a:p>
            <a:pPr marL="342900" marR="0" lvl="0" indent="-342900">
              <a:spcAft>
                <a:spcPts val="800"/>
              </a:spcAft>
              <a:buSzPts val="1000"/>
              <a:buFont typeface="Symbol" panose="05050102010706020507" pitchFamily="18" charset="2"/>
              <a:buChar char=""/>
              <a:tabLst>
                <a:tab pos="457200" algn="l"/>
              </a:tabLs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Mandate System</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A League of Nations system placing former colonies of defeated powers under the administration of victorious nations </a:t>
            </a:r>
          </a:p>
          <a:p>
            <a:pPr marL="342900" marR="0" lvl="0" indent="-342900">
              <a:spcAft>
                <a:spcPts val="800"/>
              </a:spcAft>
              <a:buSzPts val="1000"/>
              <a:buFont typeface="Symbol" panose="05050102010706020507" pitchFamily="18" charset="2"/>
              <a:buChar char=""/>
              <a:tabLst>
                <a:tab pos="457200" algn="l"/>
              </a:tabLs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Self-Determination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The principle that nations have the right to govern themselves </a:t>
            </a:r>
          </a:p>
          <a:p>
            <a:pPr marL="342900" marR="0" lvl="0" indent="-342900">
              <a:spcAft>
                <a:spcPts val="800"/>
              </a:spcAft>
              <a:buSzPts val="1000"/>
              <a:buFont typeface="Symbol" panose="05050102010706020507" pitchFamily="18" charset="2"/>
              <a:buChar char=""/>
              <a:tabLst>
                <a:tab pos="457200" algn="l"/>
              </a:tabLs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Anti-Imperialism</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Opposition to colonial rule and foreign domination </a:t>
            </a:r>
          </a:p>
          <a:p>
            <a:pPr marL="342900" marR="0" lvl="0" indent="-342900">
              <a:spcAft>
                <a:spcPts val="800"/>
              </a:spcAft>
              <a:buSzPts val="1000"/>
              <a:buFont typeface="Symbol" panose="05050102010706020507" pitchFamily="18" charset="2"/>
              <a:buChar char=""/>
              <a:tabLst>
                <a:tab pos="457200" algn="l"/>
              </a:tabLs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Protectorate</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A territory controlled by a stronger state but retaining some local authority </a:t>
            </a:r>
          </a:p>
          <a:p>
            <a:pPr marL="342900" marR="0" lvl="0" indent="-342900">
              <a:spcAft>
                <a:spcPts val="800"/>
              </a:spcAft>
              <a:buSzPts val="1000"/>
              <a:buFont typeface="Symbol" panose="05050102010706020507" pitchFamily="18" charset="2"/>
              <a:buChar char=""/>
              <a:tabLst>
                <a:tab pos="457200" algn="l"/>
              </a:tabLs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Territorial Revisionism</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Efforts by states to change existing borders or reclaim lost territories </a:t>
            </a:r>
          </a:p>
        </p:txBody>
      </p:sp>
    </p:spTree>
    <p:extLst>
      <p:ext uri="{BB962C8B-B14F-4D97-AF65-F5344CB8AC3E}">
        <p14:creationId xmlns:p14="http://schemas.microsoft.com/office/powerpoint/2010/main" val="10090972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295400"/>
            <a:ext cx="10820400" cy="5037464"/>
          </a:xfrm>
        </p:spPr>
        <p:txBody>
          <a:bodyPr>
            <a:normAutofit/>
          </a:bodyPr>
          <a:lstStyle/>
          <a:p>
            <a:pPr marL="45720" lvl="0" indent="0">
              <a:lnSpc>
                <a:spcPct val="110000"/>
              </a:lnSpc>
              <a:buNone/>
            </a:pPr>
            <a:r>
              <a:rPr lang="en-US" sz="2800" dirty="0"/>
              <a:t>The end of World War I led to significant territorial changes, particularly with the collapse of the Ottoman, Austro-Hungarian, and Russian Empires. New nations emerged in Europe and the Middle East, often based on the principle of self-determination promoted by U.S. President Woodrow Wilson. However, this principle was inconsistently applied. While European nations gained independence, many regions in Africa and Asia remained under colonial control. This reflects a key continuity in global imperial systems.</a:t>
            </a:r>
          </a:p>
        </p:txBody>
      </p:sp>
    </p:spTree>
    <p:extLst>
      <p:ext uri="{BB962C8B-B14F-4D97-AF65-F5344CB8AC3E}">
        <p14:creationId xmlns:p14="http://schemas.microsoft.com/office/powerpoint/2010/main" val="38632224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The League of Nations established the mandate system to administer former Ottoman and German territories. These territories were governed by European powers such as Britain and France, who claimed to be preparing them for independence. In reality, mandates often functioned as extensions of empire. For example, Britain controlled Iraq and Palestine, while France governed Syria and Lebanon. These arrangements demonstrate how imperial control adapted rather than disappeared.</a:t>
            </a:r>
          </a:p>
        </p:txBody>
      </p:sp>
    </p:spTree>
    <p:extLst>
      <p:ext uri="{BB962C8B-B14F-4D97-AF65-F5344CB8AC3E}">
        <p14:creationId xmlns:p14="http://schemas.microsoft.com/office/powerpoint/2010/main" val="326314472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0806C7F-B2A3-C173-66D7-8CB7E9AD55B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97B6566-6F63-4517-CB4E-A875ED5C53EB}"/>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133E7595-2B8A-BEF3-E584-0BF410BFFD75}"/>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At the same time, Japan expanded its influence in East Asia and the Pacific. It gained former German territories in China and the Pacific Islands through the Treaty of Versailles. Japan’s expansion reflected both continuity in imperial competition and change in the balance of power, as non-European nations began to assert influence. This shift challenged the traditional dominance of Western powers.</a:t>
            </a:r>
          </a:p>
        </p:txBody>
      </p:sp>
    </p:spTree>
    <p:extLst>
      <p:ext uri="{BB962C8B-B14F-4D97-AF65-F5344CB8AC3E}">
        <p14:creationId xmlns:p14="http://schemas.microsoft.com/office/powerpoint/2010/main" val="3311473980"/>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6A3CDB2-5880-2A00-9B97-449A440E50F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3D15BFB-FD6D-76BA-4A6D-945A428EC9CD}"/>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0B738C3F-FF05-8119-D932-CCBC7621568E}"/>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Anti-imperial resistance also increased during this period. Movements in India, Egypt, and China demanded independence and challenged colonial rule. Leaders such as Mahatma Gandhi used nonviolent resistance, while others pursued more direct confrontation. These movements highlight the growing pressure on imperial systems and foreshadow the decolonization movements that would follow World War II.</a:t>
            </a:r>
          </a:p>
        </p:txBody>
      </p:sp>
    </p:spTree>
    <p:extLst>
      <p:ext uri="{BB962C8B-B14F-4D97-AF65-F5344CB8AC3E}">
        <p14:creationId xmlns:p14="http://schemas.microsoft.com/office/powerpoint/2010/main" val="184814973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theme/theme1.xml><?xml version="1.0" encoding="utf-8"?>
<a:theme xmlns:a="http://schemas.openxmlformats.org/drawingml/2006/main" name="World country report presentation">
  <a:themeElements>
    <a:clrScheme name="Yellow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3719</TotalTime>
  <Words>2076</Words>
  <Application>Microsoft Office PowerPoint</Application>
  <PresentationFormat>Custom</PresentationFormat>
  <Paragraphs>166</Paragraphs>
  <Slides>30</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Abadi</vt:lpstr>
      <vt:lpstr>Aptos</vt:lpstr>
      <vt:lpstr>Arial</vt:lpstr>
      <vt:lpstr>Century Gothic</vt:lpstr>
      <vt:lpstr>Symbol</vt:lpstr>
      <vt:lpstr>World country report presentation</vt:lpstr>
      <vt:lpstr>Topic 7.5: Unresolved Tensions After World War I</vt:lpstr>
      <vt:lpstr>Learning Objectives</vt:lpstr>
      <vt:lpstr>Overview</vt:lpstr>
      <vt:lpstr>Overview</vt:lpstr>
      <vt:lpstr>Keywords and Phrases</vt:lpstr>
      <vt:lpstr>Background Reading</vt:lpstr>
      <vt:lpstr>Background Reading</vt:lpstr>
      <vt:lpstr>Background Reading</vt:lpstr>
      <vt:lpstr>Background Reading</vt:lpstr>
      <vt:lpstr>Background Reading</vt:lpstr>
      <vt:lpstr>Document 1  • Type: Political Speech • Author: Woodrow Wilson • Date: 1918 </vt:lpstr>
      <vt:lpstr>Document 1  • Type: Political Speech • Author: Woodrow Wilson • Date: 1918 </vt:lpstr>
      <vt:lpstr>Document 2 • Type: League of Nations Report • Author: League Mandates Commission • Date: 1922</vt:lpstr>
      <vt:lpstr>Document 2 • Type: League of Nations Report • Author: League Mandates Commission • Date: 1922</vt:lpstr>
      <vt:lpstr>Document 3 • Type: Nationalist Speech • Author: Egyptian nationalist leader • Date: 1920 </vt:lpstr>
      <vt:lpstr>Document 3 • Type: Nationalist Speech • Author: Egyptian nationalist leader • Date: 1920 </vt:lpstr>
      <vt:lpstr>Document 4 • Type: Treaty Excerpt • Author: Treaty of Versailles • Date: 1919 </vt:lpstr>
      <vt:lpstr>Document 4 • Type: Treaty Excerpt • Author: Treaty of Versailles • Date: 1919 </vt:lpstr>
      <vt:lpstr>Document 5 • Type: Government Statement • Author: Japanese official • Date: 1921 </vt:lpstr>
      <vt:lpstr>Document 5 • Type: Government Statement • Author: Japanese official • Date: 1921 </vt:lpstr>
      <vt:lpstr>Document 6 • Type: Letter • Author: Indian nationalist • Date: 1930 </vt:lpstr>
      <vt:lpstr>Document 6 • Type: Letter • Author: Indian nationalist • Date: 1930 </vt:lpstr>
      <vt:lpstr>Document 7 • Type: League of Nations Report • Author: Economic Committee • Date: 1932 </vt:lpstr>
      <vt:lpstr>Document 7 • Type: League of Nations Report • Author: Economic Committee • Date: 1932 </vt:lpstr>
      <vt:lpstr>Continuity vs Change</vt:lpstr>
      <vt:lpstr>Historical Reasoning</vt:lpstr>
      <vt:lpstr>Historical Reasoning</vt:lpstr>
      <vt:lpstr>Key Takeaways</vt:lpstr>
      <vt:lpstr>Assignments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93</cp:revision>
  <dcterms:created xsi:type="dcterms:W3CDTF">2025-09-29T06:54:32Z</dcterms:created>
  <dcterms:modified xsi:type="dcterms:W3CDTF">2026-04-13T06:44:56Z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