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8"/>
  </p:notesMasterIdLst>
  <p:handoutMasterIdLst>
    <p:handoutMasterId r:id="rId29"/>
  </p:handoutMasterIdLst>
  <p:sldIdLst>
    <p:sldId id="269" r:id="rId2"/>
    <p:sldId id="270" r:id="rId3"/>
    <p:sldId id="357" r:id="rId4"/>
    <p:sldId id="300" r:id="rId5"/>
    <p:sldId id="371" r:id="rId6"/>
    <p:sldId id="379" r:id="rId7"/>
    <p:sldId id="275" r:id="rId8"/>
    <p:sldId id="276" r:id="rId9"/>
    <p:sldId id="359" r:id="rId10"/>
    <p:sldId id="372" r:id="rId11"/>
    <p:sldId id="322" r:id="rId12"/>
    <p:sldId id="376" r:id="rId13"/>
    <p:sldId id="347" r:id="rId14"/>
    <p:sldId id="374" r:id="rId15"/>
    <p:sldId id="352" r:id="rId16"/>
    <p:sldId id="391" r:id="rId17"/>
    <p:sldId id="360" r:id="rId18"/>
    <p:sldId id="353" r:id="rId19"/>
    <p:sldId id="377" r:id="rId20"/>
    <p:sldId id="348" r:id="rId21"/>
    <p:sldId id="382" r:id="rId22"/>
    <p:sldId id="383" r:id="rId23"/>
    <p:sldId id="389" r:id="rId24"/>
    <p:sldId id="350" r:id="rId25"/>
    <p:sldId id="342" r:id="rId26"/>
    <p:sldId id="299" r:id="rId27"/>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12/15/2025</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12/15/2025</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FE028-8A67-9E2E-54AF-FC804024DE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DAA20A-072A-58B2-BBEA-864DCFE560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C09C58-56C2-24C5-5E17-F9F075B90A83}"/>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1AF8A40-3C41-3A35-D180-B384E303EFC0}"/>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9964879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DCCDCA-EC4E-1796-4AC6-BDA8B19FD3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306BCF-D0A3-1780-DC8D-F2D103E90F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746953-9943-9A25-2D6D-4574A1997B3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1FEBAE0-2C32-10F5-68ED-2C0D8CAA6B98}"/>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27078493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6EC14-F8F5-0A5E-07F8-83CA78D391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6825BF-687A-B108-8E84-0695C51ADF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D6A794-4D12-C4EF-104D-4E0A405A196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C50D970-1280-C5CC-3BA6-1F38D127F683}"/>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1700009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E630B-4E80-D260-4E05-FC06CDD731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E37EFE-A6AC-7F08-2A09-93F4A10E4C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4ACD82-F094-E544-90BA-97C27E41F9A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0CAC1A4-8C9C-CD0C-E560-278A02EFF97F}"/>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34588746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24</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25</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1A9BA-1B52-015B-AEA1-24B4F9B590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F4FB3-59A8-75E5-3B93-5E77E4D566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A3C7ED-4B9E-18A3-C2FC-9BE00BA1AD7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DD53E8B-B643-3996-50CE-36F556C7CE0C}"/>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296852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EBE14-11BF-EB5F-C512-B6C977B4B3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4DE1A-1162-C148-28A4-0E7470AAB8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2F4C40-CEE2-3E30-A33A-333FEE8340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8249F18-15EC-9096-2D8D-5189BDB08B1C}"/>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351707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EB22D-4840-706A-EA5A-0228E8FF87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205C89-A2E0-E8A0-986F-D7F09F4554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366146-B855-3AB9-8CDF-E063FE89E85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30C9066-3299-CAFB-D98A-0DA533844BF1}"/>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1525959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F1FBF-3DCF-9623-7FBD-EDDFB04DFD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C20C4B-5859-0C54-7F2F-CE3A5CA099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41C1FD-4BE8-FEAD-F061-2E58B2FBE24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5FBD711-A8A6-4B35-85D8-1BE261E3AA0B}"/>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3537156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12/15/2025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12/15/2025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12/15/2025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12/15/2025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12/15/2025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12/15/2025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12/15/2025</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12/15/2025</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12/15/2025</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12/15/2025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12/15/2025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12/15/2025</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ancient/periplus.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ourcebooks.fordham.edu/source/1500ibnmajid.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sourcebooks.fordham.edu/source/1500ibnmajid.asp"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latin typeface="Abadi" panose="020B0604020104020204" pitchFamily="34" charset="0"/>
              </a:rPr>
              <a:t>Topic 2.3 Part 3 — Exchange in the Indian Ocean</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10802AE-BEAE-847B-CBAB-5FA5D93D5BA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27925D8-D251-A458-5C7B-6E9229ADA3C5}"/>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0070D39D-AFE7-1601-E75B-064108A64438}"/>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Humans also modified their environments to support trade. Rulers invested in dredging harbors, constructing seawalls, and building storage facilities. Over time, the environment and human societies became deeply interconnected, with each shaping the other. Trade was possible because of the monsoons—but it flourished because humans learned to use that environmental system to their advantage.</a:t>
            </a:r>
          </a:p>
        </p:txBody>
      </p:sp>
    </p:spTree>
    <p:extLst>
      <p:ext uri="{BB962C8B-B14F-4D97-AF65-F5344CB8AC3E}">
        <p14:creationId xmlns:p14="http://schemas.microsoft.com/office/powerpoint/2010/main" val="417092875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303212" y="277082"/>
            <a:ext cx="11407526" cy="664989"/>
          </a:xfrm>
        </p:spPr>
        <p:txBody>
          <a:bodyPr>
            <a:noAutofit/>
          </a:bodyPr>
          <a:lstStyle/>
          <a:p>
            <a:r>
              <a:rPr lang="en-US" sz="2800" dirty="0">
                <a:latin typeface="Abadi" panose="020B0604020104020204" pitchFamily="34" charset="0"/>
              </a:rPr>
              <a:t>Source 1: </a:t>
            </a:r>
            <a:r>
              <a:rPr lang="en-US" sz="2400" dirty="0">
                <a:latin typeface="Abadi" panose="020B0604020104020204" pitchFamily="34" charset="0"/>
              </a:rPr>
              <a:t>Periplus of the Erythraean Sea (1st c. CE), on Monsoon Winds</a:t>
            </a:r>
            <a:endParaRPr lang="en-US" sz="2800" dirty="0">
              <a:latin typeface="Abadi" panose="020B0604020104020204" pitchFamily="34" charset="0"/>
            </a:endParaRPr>
          </a:p>
        </p:txBody>
      </p:sp>
      <p:sp>
        <p:nvSpPr>
          <p:cNvPr id="2" name="Content Placeholder 1">
            <a:extLst>
              <a:ext uri="{FF2B5EF4-FFF2-40B4-BE49-F238E27FC236}">
                <a16:creationId xmlns:a16="http://schemas.microsoft.com/office/drawing/2014/main" id="{D504EF98-770F-B059-FE16-D3A59E3EC101}"/>
              </a:ext>
            </a:extLst>
          </p:cNvPr>
          <p:cNvSpPr>
            <a:spLocks noGrp="1"/>
          </p:cNvSpPr>
          <p:nvPr>
            <p:ph idx="1"/>
          </p:nvPr>
        </p:nvSpPr>
        <p:spPr>
          <a:xfrm>
            <a:off x="478087" y="942071"/>
            <a:ext cx="9753600" cy="456821"/>
          </a:xfrm>
        </p:spPr>
        <p:txBody>
          <a:bodyPr>
            <a:normAutofit lnSpcReduction="10000"/>
          </a:bodyPr>
          <a:lstStyle/>
          <a:p>
            <a:pPr marL="0" marR="0">
              <a:buNone/>
            </a:pPr>
            <a:r>
              <a:rPr lang="en-US" sz="2800" kern="100" dirty="0">
                <a:effectLst/>
                <a:latin typeface="Arial" panose="020B0604020202020204" pitchFamily="34" charset="0"/>
                <a:ea typeface="Aptos" panose="020B0004020202020204" pitchFamily="34" charset="0"/>
              </a:rPr>
              <a:t>Link: : </a:t>
            </a:r>
            <a:r>
              <a:rPr lang="en-US" sz="2800" kern="100" dirty="0">
                <a:effectLst/>
                <a:latin typeface="Arial" panose="020B0604020202020204" pitchFamily="34" charset="0"/>
                <a:ea typeface="Aptos" panose="020B0004020202020204" pitchFamily="34" charset="0"/>
                <a:hlinkClick r:id="rId3"/>
              </a:rPr>
              <a:t>https://sourcebooks.fordham.edu/ancient/periplus.asp</a:t>
            </a:r>
            <a:r>
              <a:rPr lang="en-US" sz="2800" kern="100" dirty="0">
                <a:effectLst/>
                <a:latin typeface="Arial" panose="020B0604020202020204" pitchFamily="34" charset="0"/>
                <a:ea typeface="Aptos" panose="020B0004020202020204" pitchFamily="34" charset="0"/>
              </a:rPr>
              <a:t> </a:t>
            </a:r>
          </a:p>
          <a:p>
            <a:pPr marL="45720" indent="0">
              <a:lnSpc>
                <a:spcPct val="110000"/>
              </a:lnSpc>
              <a:spcBef>
                <a:spcPts val="0"/>
              </a:spcBef>
              <a:buNone/>
            </a:pPr>
            <a:endParaRPr lang="en-US" sz="28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455612" y="1679250"/>
            <a:ext cx="11277600" cy="4893647"/>
          </a:xfrm>
          <a:prstGeom prst="rect">
            <a:avLst/>
          </a:prstGeom>
          <a:noFill/>
          <a:ln>
            <a:solidFill>
              <a:schemeClr val="bg2"/>
            </a:solidFill>
          </a:ln>
        </p:spPr>
        <p:txBody>
          <a:bodyPr wrap="square">
            <a:spAutoFit/>
          </a:bodyPr>
          <a:lstStyle/>
          <a:p>
            <a:pPr marL="0" marR="0">
              <a:buNone/>
            </a:pPr>
            <a:r>
              <a:rPr lang="en-US" sz="2400" kern="100" dirty="0">
                <a:effectLst/>
                <a:latin typeface="Arial" panose="020B0604020202020204" pitchFamily="34" charset="0"/>
                <a:ea typeface="Aptos" panose="020B0004020202020204" pitchFamily="34" charset="0"/>
              </a:rPr>
              <a:t>In these seas the winds follow a regular pattern, and those who journey to the regions of India must wait for the blowing of the western winds. These winds begin in the month of July and continue steadily, carrying ships swiftly toward the coast of India. Those who set out with these winds may cross the sea in safety, for the breezes are constant and favorable, guiding the vessels directly to their destination.</a:t>
            </a:r>
          </a:p>
          <a:p>
            <a:pPr marL="0" marR="0">
              <a:buNone/>
            </a:pPr>
            <a:r>
              <a:rPr lang="en-US" sz="2400" kern="100" dirty="0">
                <a:effectLst/>
                <a:latin typeface="Arial" panose="020B0604020202020204" pitchFamily="34" charset="0"/>
                <a:ea typeface="Aptos" panose="020B0004020202020204" pitchFamily="34" charset="0"/>
              </a:rPr>
              <a:t> </a:t>
            </a:r>
          </a:p>
          <a:p>
            <a:pPr marL="0" marR="0">
              <a:buNone/>
            </a:pPr>
            <a:r>
              <a:rPr lang="en-US" sz="2400" kern="100" dirty="0">
                <a:effectLst/>
                <a:latin typeface="Arial" panose="020B0604020202020204" pitchFamily="34" charset="0"/>
                <a:ea typeface="Aptos" panose="020B0004020202020204" pitchFamily="34" charset="0"/>
              </a:rPr>
              <a:t>For the return voyage, the mariner must remain in India until the winds change. In the month of December, the eastern winds begin to blow with equal steadiness. With these winds the ship is borne back toward the coast of Africa or Arabia in a short time. Thus, the whole navigation of the sea depends upon the knowledge of these winds, and the merchants who understand them gain great advantage in their voyages.</a:t>
            </a:r>
          </a:p>
        </p:txBody>
      </p:sp>
    </p:spTree>
    <p:extLst>
      <p:ext uri="{BB962C8B-B14F-4D97-AF65-F5344CB8AC3E}">
        <p14:creationId xmlns:p14="http://schemas.microsoft.com/office/powerpoint/2010/main" val="570149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BECE5-873D-AD14-D475-7C15978B8D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D01165-CD46-B437-720C-999CB4275A61}"/>
              </a:ext>
            </a:extLst>
          </p:cNvPr>
          <p:cNvSpPr>
            <a:spLocks noGrp="1"/>
          </p:cNvSpPr>
          <p:nvPr>
            <p:ph type="title"/>
          </p:nvPr>
        </p:nvSpPr>
        <p:spPr/>
        <p:txBody>
          <a:bodyPr/>
          <a:lstStyle/>
          <a:p>
            <a:r>
              <a:rPr lang="en-US" dirty="0"/>
              <a:t>Why is this important?</a:t>
            </a:r>
          </a:p>
        </p:txBody>
      </p:sp>
      <p:sp>
        <p:nvSpPr>
          <p:cNvPr id="3" name="Content Placeholder 2">
            <a:extLst>
              <a:ext uri="{FF2B5EF4-FFF2-40B4-BE49-F238E27FC236}">
                <a16:creationId xmlns:a16="http://schemas.microsoft.com/office/drawing/2014/main" id="{873E8FA1-9662-ACCF-E557-A4486CC39A21}"/>
              </a:ext>
            </a:extLst>
          </p:cNvPr>
          <p:cNvSpPr>
            <a:spLocks noGrp="1"/>
          </p:cNvSpPr>
          <p:nvPr>
            <p:ph idx="1"/>
          </p:nvPr>
        </p:nvSpPr>
        <p:spPr>
          <a:xfrm>
            <a:off x="1217614" y="1828800"/>
            <a:ext cx="9753600" cy="2971800"/>
          </a:xfrm>
        </p:spPr>
        <p:txBody>
          <a:bodyPr>
            <a:normAutofit fontScale="92500" lnSpcReduction="20000"/>
          </a:bodyPr>
          <a:lstStyle/>
          <a:p>
            <a:pPr marL="45720" indent="0">
              <a:lnSpc>
                <a:spcPct val="110000"/>
              </a:lnSpc>
              <a:buNone/>
            </a:pPr>
            <a:r>
              <a:rPr lang="en-US" sz="3200" dirty="0"/>
              <a:t>Although written much earlier than 1200, this source reveals the long-standing environmental patterns—especially monsoons—that shaped Indian Ocean trade. These same predictable winds continued to structure trade between 1200 and 1450, demonstrating important continuity in environmental knowledge.</a:t>
            </a:r>
          </a:p>
        </p:txBody>
      </p:sp>
    </p:spTree>
    <p:extLst>
      <p:ext uri="{BB962C8B-B14F-4D97-AF65-F5344CB8AC3E}">
        <p14:creationId xmlns:p14="http://schemas.microsoft.com/office/powerpoint/2010/main" val="33258270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828800"/>
            <a:ext cx="9982200" cy="304698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How does the author describe the relationship between wind patterns and trade?</a:t>
            </a:r>
          </a:p>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In what ways would knowledge of monsoon timing shape economic activity in the region?</a:t>
            </a:r>
          </a:p>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How does this source help explain why Indian Ocean trade routes persisted for centuries?</a:t>
            </a:r>
          </a:p>
        </p:txBody>
      </p:sp>
    </p:spTree>
    <p:extLst>
      <p:ext uri="{BB962C8B-B14F-4D97-AF65-F5344CB8AC3E}">
        <p14:creationId xmlns:p14="http://schemas.microsoft.com/office/powerpoint/2010/main" val="26666759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535DFD9-CE90-9638-88C5-FBC13907A81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9F6ACEA-AA6B-1894-A818-2193BDE1B4D3}"/>
              </a:ext>
            </a:extLst>
          </p:cNvPr>
          <p:cNvSpPr>
            <a:spLocks noGrp="1"/>
          </p:cNvSpPr>
          <p:nvPr>
            <p:ph type="title"/>
          </p:nvPr>
        </p:nvSpPr>
        <p:spPr>
          <a:xfrm>
            <a:off x="401887" y="228600"/>
            <a:ext cx="9753600" cy="762000"/>
          </a:xfrm>
        </p:spPr>
        <p:txBody>
          <a:bodyPr>
            <a:noAutofit/>
          </a:bodyPr>
          <a:lstStyle/>
          <a:p>
            <a:r>
              <a:rPr lang="en-US" sz="3200" dirty="0">
                <a:latin typeface="Abadi" panose="020B0604020104020204" pitchFamily="34" charset="0"/>
              </a:rPr>
              <a:t>Guided Source Analysis - Answers</a:t>
            </a:r>
          </a:p>
        </p:txBody>
      </p:sp>
      <p:sp>
        <p:nvSpPr>
          <p:cNvPr id="8" name="TextBox 7">
            <a:extLst>
              <a:ext uri="{FF2B5EF4-FFF2-40B4-BE49-F238E27FC236}">
                <a16:creationId xmlns:a16="http://schemas.microsoft.com/office/drawing/2014/main" id="{27CC8896-B064-F887-32AB-4DC64411E872}"/>
              </a:ext>
            </a:extLst>
          </p:cNvPr>
          <p:cNvSpPr txBox="1"/>
          <p:nvPr/>
        </p:nvSpPr>
        <p:spPr>
          <a:xfrm>
            <a:off x="401887" y="1143000"/>
            <a:ext cx="11506200" cy="4832092"/>
          </a:xfrm>
          <a:prstGeom prst="rect">
            <a:avLst/>
          </a:prstGeom>
          <a:noFill/>
          <a:ln>
            <a:solidFill>
              <a:schemeClr val="bg2"/>
            </a:solidFill>
          </a:ln>
        </p:spPr>
        <p:txBody>
          <a:bodyPr wrap="square">
            <a:spAutoFit/>
          </a:bodyPr>
          <a:lstStyle/>
          <a:p>
            <a:pPr marL="0" marR="0">
              <a:buNone/>
            </a:pPr>
            <a:r>
              <a:rPr lang="en-US" sz="2800" b="1" kern="100">
                <a:effectLst/>
                <a:latin typeface="Arial" panose="020B0604020202020204" pitchFamily="34" charset="0"/>
                <a:ea typeface="Aptos" panose="020B0004020202020204" pitchFamily="34" charset="0"/>
              </a:rPr>
              <a:t>1. Relationship between wind patterns and trade?</a:t>
            </a:r>
            <a:br>
              <a:rPr lang="en-US" sz="2800" kern="100">
                <a:effectLst/>
                <a:latin typeface="Arial" panose="020B0604020202020204" pitchFamily="34" charset="0"/>
                <a:ea typeface="Aptos" panose="020B0004020202020204" pitchFamily="34" charset="0"/>
              </a:rPr>
            </a:br>
            <a:r>
              <a:rPr lang="en-US" sz="2800" kern="100">
                <a:effectLst/>
                <a:latin typeface="Arial" panose="020B0604020202020204" pitchFamily="34" charset="0"/>
                <a:ea typeface="Aptos" panose="020B0004020202020204" pitchFamily="34" charset="0"/>
              </a:rPr>
              <a:t>Monsoon winds provided predictable sailing windows that determined when merchants could travel safely across the Indian Ocean.</a:t>
            </a:r>
          </a:p>
          <a:p>
            <a:pPr marL="0" marR="0">
              <a:buNone/>
            </a:pPr>
            <a:r>
              <a:rPr lang="en-US" sz="2800" b="1" kern="100">
                <a:effectLst/>
                <a:latin typeface="Arial" panose="020B0604020202020204" pitchFamily="34" charset="0"/>
                <a:ea typeface="Aptos" panose="020B0004020202020204" pitchFamily="34" charset="0"/>
              </a:rPr>
              <a:t> </a:t>
            </a:r>
            <a:endParaRPr lang="en-US" sz="2800" kern="100">
              <a:effectLst/>
              <a:latin typeface="Arial" panose="020B0604020202020204" pitchFamily="34" charset="0"/>
              <a:ea typeface="Aptos" panose="020B0004020202020204" pitchFamily="34" charset="0"/>
            </a:endParaRPr>
          </a:p>
          <a:p>
            <a:pPr marL="0" marR="0">
              <a:buNone/>
            </a:pPr>
            <a:r>
              <a:rPr lang="en-US" sz="2800" b="1" kern="100">
                <a:effectLst/>
                <a:latin typeface="Arial" panose="020B0604020202020204" pitchFamily="34" charset="0"/>
                <a:ea typeface="Aptos" panose="020B0004020202020204" pitchFamily="34" charset="0"/>
              </a:rPr>
              <a:t>2. How monsoon timing shaped economic activity?</a:t>
            </a:r>
            <a:br>
              <a:rPr lang="en-US" sz="2800" kern="100">
                <a:effectLst/>
                <a:latin typeface="Arial" panose="020B0604020202020204" pitchFamily="34" charset="0"/>
                <a:ea typeface="Aptos" panose="020B0004020202020204" pitchFamily="34" charset="0"/>
              </a:rPr>
            </a:br>
            <a:r>
              <a:rPr lang="en-US" sz="2800" kern="100">
                <a:effectLst/>
                <a:latin typeface="Arial" panose="020B0604020202020204" pitchFamily="34" charset="0"/>
                <a:ea typeface="Aptos" panose="020B0004020202020204" pitchFamily="34" charset="0"/>
              </a:rPr>
              <a:t>Merchants organized voyages, contracts, and port activities around monsoon cycles; cities thrived as seasonal hubs.</a:t>
            </a:r>
          </a:p>
          <a:p>
            <a:pPr marL="0" marR="0">
              <a:buNone/>
            </a:pPr>
            <a:r>
              <a:rPr lang="en-US" sz="2800" b="1" kern="100">
                <a:effectLst/>
                <a:latin typeface="Arial" panose="020B0604020202020204" pitchFamily="34" charset="0"/>
                <a:ea typeface="Aptos" panose="020B0004020202020204" pitchFamily="34" charset="0"/>
              </a:rPr>
              <a:t> </a:t>
            </a:r>
            <a:endParaRPr lang="en-US" sz="2800" kern="100">
              <a:effectLst/>
              <a:latin typeface="Arial" panose="020B0604020202020204" pitchFamily="34" charset="0"/>
              <a:ea typeface="Aptos" panose="020B0004020202020204" pitchFamily="34" charset="0"/>
            </a:endParaRPr>
          </a:p>
          <a:p>
            <a:pPr marL="0" marR="0">
              <a:buNone/>
            </a:pPr>
            <a:r>
              <a:rPr lang="en-US" sz="2800" b="1" kern="100">
                <a:effectLst/>
                <a:latin typeface="Arial" panose="020B0604020202020204" pitchFamily="34" charset="0"/>
                <a:ea typeface="Aptos" panose="020B0004020202020204" pitchFamily="34" charset="0"/>
              </a:rPr>
              <a:t>3. How this source explains persistence of trade routes?</a:t>
            </a:r>
            <a:br>
              <a:rPr lang="en-US" sz="2800" kern="100">
                <a:effectLst/>
                <a:latin typeface="Arial" panose="020B0604020202020204" pitchFamily="34" charset="0"/>
                <a:ea typeface="Aptos" panose="020B0004020202020204" pitchFamily="34" charset="0"/>
              </a:rPr>
            </a:br>
            <a:r>
              <a:rPr lang="en-US" sz="2800" kern="100">
                <a:effectLst/>
                <a:latin typeface="Arial" panose="020B0604020202020204" pitchFamily="34" charset="0"/>
                <a:ea typeface="Aptos" panose="020B0004020202020204" pitchFamily="34" charset="0"/>
              </a:rPr>
              <a:t>Because the winds were reliable and predictable, maritime networks remained stable for centuries.</a:t>
            </a:r>
          </a:p>
        </p:txBody>
      </p:sp>
    </p:spTree>
    <p:extLst>
      <p:ext uri="{BB962C8B-B14F-4D97-AF65-F5344CB8AC3E}">
        <p14:creationId xmlns:p14="http://schemas.microsoft.com/office/powerpoint/2010/main" val="38130627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379412" y="1"/>
            <a:ext cx="11277600" cy="990598"/>
          </a:xfrm>
        </p:spPr>
        <p:txBody>
          <a:bodyPr>
            <a:noAutofit/>
          </a:bodyPr>
          <a:lstStyle/>
          <a:p>
            <a:r>
              <a:rPr lang="it-IT" sz="2800" dirty="0">
                <a:latin typeface="Abadi" panose="020B0604020104020204" pitchFamily="34" charset="0"/>
              </a:rPr>
              <a:t>Source 2: </a:t>
            </a:r>
            <a:r>
              <a:rPr lang="en-US" sz="2800" dirty="0">
                <a:latin typeface="Abadi" panose="020B0604020104020204" pitchFamily="34" charset="0"/>
              </a:rPr>
              <a:t>Ahmad Ibn Majid, Book of Useful Information (late 1400s)</a:t>
            </a:r>
          </a:p>
        </p:txBody>
      </p:sp>
      <p:sp>
        <p:nvSpPr>
          <p:cNvPr id="2" name="Content Placeholder 1">
            <a:extLst>
              <a:ext uri="{FF2B5EF4-FFF2-40B4-BE49-F238E27FC236}">
                <a16:creationId xmlns:a16="http://schemas.microsoft.com/office/drawing/2014/main" id="{4FBFF3F1-91D6-7B48-8045-036AFF488FD1}"/>
              </a:ext>
            </a:extLst>
          </p:cNvPr>
          <p:cNvSpPr>
            <a:spLocks noGrp="1"/>
          </p:cNvSpPr>
          <p:nvPr>
            <p:ph idx="1"/>
          </p:nvPr>
        </p:nvSpPr>
        <p:spPr>
          <a:xfrm>
            <a:off x="912812" y="1018673"/>
            <a:ext cx="10744200" cy="685800"/>
          </a:xfrm>
        </p:spPr>
        <p:txBody>
          <a:bodyPr>
            <a:normAutofit/>
          </a:bodyPr>
          <a:lstStyle/>
          <a:p>
            <a:pPr marL="0" marR="0">
              <a:buNone/>
            </a:pPr>
            <a:r>
              <a:rPr lang="en-US" sz="2800" b="1" kern="100" dirty="0">
                <a:effectLst/>
                <a:latin typeface="Arial" panose="020B0604020202020204" pitchFamily="34" charset="0"/>
                <a:ea typeface="Aptos" panose="020B0004020202020204" pitchFamily="34" charset="0"/>
              </a:rPr>
              <a:t>Link: </a:t>
            </a:r>
            <a:r>
              <a:rPr lang="en-US" sz="2800" kern="100" dirty="0">
                <a:effectLst/>
                <a:latin typeface="Arial" panose="020B0604020202020204" pitchFamily="34" charset="0"/>
                <a:ea typeface="Aptos" panose="020B0004020202020204" pitchFamily="34" charset="0"/>
                <a:hlinkClick r:id="rId3"/>
              </a:rPr>
              <a:t>https://sourcebooks.fordham.edu/source/1500ibnmajid.asp</a:t>
            </a:r>
            <a:r>
              <a:rPr lang="en-US" sz="2800" kern="100" dirty="0">
                <a:effectLst/>
                <a:latin typeface="Arial" panose="020B0604020202020204" pitchFamily="34" charset="0"/>
                <a:ea typeface="Aptos" panose="020B0004020202020204" pitchFamily="34" charset="0"/>
              </a:rPr>
              <a:t> </a:t>
            </a:r>
          </a:p>
        </p:txBody>
      </p:sp>
      <p:sp>
        <p:nvSpPr>
          <p:cNvPr id="8" name="TextBox 7">
            <a:extLst>
              <a:ext uri="{FF2B5EF4-FFF2-40B4-BE49-F238E27FC236}">
                <a16:creationId xmlns:a16="http://schemas.microsoft.com/office/drawing/2014/main" id="{296EDCD0-D468-FB3A-2278-669A870A1F61}"/>
              </a:ext>
            </a:extLst>
          </p:cNvPr>
          <p:cNvSpPr txBox="1"/>
          <p:nvPr/>
        </p:nvSpPr>
        <p:spPr>
          <a:xfrm>
            <a:off x="455612" y="1905000"/>
            <a:ext cx="11277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seaman who desires to cross the Indian Ocean must know the seasons of the winds, for in each month the sea has its own character. When the north winds blow, the waters are troubled and the voyage is difficult, but when the winds from the south and west begin, the seas are calm and the passage becomes easy. The experienced navigator sets out only when the winds are favorable, choosing his time so that he may reach his destination with certainty.</a:t>
            </a:r>
          </a:p>
        </p:txBody>
      </p:sp>
    </p:spTree>
    <p:extLst>
      <p:ext uri="{BB962C8B-B14F-4D97-AF65-F5344CB8AC3E}">
        <p14:creationId xmlns:p14="http://schemas.microsoft.com/office/powerpoint/2010/main" val="24140666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0908AA48-5E8D-6990-FD2A-A7506D9226D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2C2D1FA-A49B-56C0-4440-38E360F6F1C6}"/>
              </a:ext>
            </a:extLst>
          </p:cNvPr>
          <p:cNvSpPr>
            <a:spLocks noGrp="1"/>
          </p:cNvSpPr>
          <p:nvPr>
            <p:ph type="title"/>
          </p:nvPr>
        </p:nvSpPr>
        <p:spPr>
          <a:xfrm>
            <a:off x="379412" y="1"/>
            <a:ext cx="11277600" cy="990598"/>
          </a:xfrm>
        </p:spPr>
        <p:txBody>
          <a:bodyPr>
            <a:noAutofit/>
          </a:bodyPr>
          <a:lstStyle/>
          <a:p>
            <a:r>
              <a:rPr lang="it-IT" sz="2800" dirty="0">
                <a:latin typeface="Abadi" panose="020B0604020104020204" pitchFamily="34" charset="0"/>
              </a:rPr>
              <a:t>Source 2: </a:t>
            </a:r>
            <a:r>
              <a:rPr lang="en-US" sz="2800" dirty="0">
                <a:latin typeface="Abadi" panose="020B0604020104020204" pitchFamily="34" charset="0"/>
              </a:rPr>
              <a:t>Ahmad Ibn Majid, Book of Useful Information (late 1400s)</a:t>
            </a:r>
          </a:p>
        </p:txBody>
      </p:sp>
      <p:sp>
        <p:nvSpPr>
          <p:cNvPr id="2" name="Content Placeholder 1">
            <a:extLst>
              <a:ext uri="{FF2B5EF4-FFF2-40B4-BE49-F238E27FC236}">
                <a16:creationId xmlns:a16="http://schemas.microsoft.com/office/drawing/2014/main" id="{5F4275D8-1E5D-BAFC-EE26-5146CC73177D}"/>
              </a:ext>
            </a:extLst>
          </p:cNvPr>
          <p:cNvSpPr>
            <a:spLocks noGrp="1"/>
          </p:cNvSpPr>
          <p:nvPr>
            <p:ph idx="1"/>
          </p:nvPr>
        </p:nvSpPr>
        <p:spPr>
          <a:xfrm>
            <a:off x="912812" y="1018673"/>
            <a:ext cx="10744200" cy="685800"/>
          </a:xfrm>
        </p:spPr>
        <p:txBody>
          <a:bodyPr>
            <a:normAutofit/>
          </a:bodyPr>
          <a:lstStyle/>
          <a:p>
            <a:pPr marL="0" marR="0">
              <a:buNone/>
            </a:pPr>
            <a:r>
              <a:rPr lang="en-US" sz="2800" b="1" kern="100" dirty="0">
                <a:effectLst/>
                <a:latin typeface="Arial" panose="020B0604020202020204" pitchFamily="34" charset="0"/>
                <a:ea typeface="Aptos" panose="020B0004020202020204" pitchFamily="34" charset="0"/>
              </a:rPr>
              <a:t>Link: </a:t>
            </a:r>
            <a:r>
              <a:rPr lang="en-US" sz="2800" kern="100" dirty="0">
                <a:effectLst/>
                <a:latin typeface="Arial" panose="020B0604020202020204" pitchFamily="34" charset="0"/>
                <a:ea typeface="Aptos" panose="020B0004020202020204" pitchFamily="34" charset="0"/>
                <a:hlinkClick r:id="rId3"/>
              </a:rPr>
              <a:t>https://sourcebooks.fordham.edu/source/1500ibnmajid.asp</a:t>
            </a:r>
            <a:r>
              <a:rPr lang="en-US" sz="2800" kern="100" dirty="0">
                <a:effectLst/>
                <a:latin typeface="Arial" panose="020B0604020202020204" pitchFamily="34" charset="0"/>
                <a:ea typeface="Aptos" panose="020B0004020202020204" pitchFamily="34" charset="0"/>
              </a:rPr>
              <a:t> </a:t>
            </a:r>
          </a:p>
        </p:txBody>
      </p:sp>
      <p:sp>
        <p:nvSpPr>
          <p:cNvPr id="8" name="TextBox 7">
            <a:extLst>
              <a:ext uri="{FF2B5EF4-FFF2-40B4-BE49-F238E27FC236}">
                <a16:creationId xmlns:a16="http://schemas.microsoft.com/office/drawing/2014/main" id="{32256580-1C59-3770-2A5E-5667981A7761}"/>
              </a:ext>
            </a:extLst>
          </p:cNvPr>
          <p:cNvSpPr txBox="1"/>
          <p:nvPr/>
        </p:nvSpPr>
        <p:spPr>
          <a:xfrm>
            <a:off x="455612" y="1905000"/>
            <a:ext cx="11277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wise pilot studies the courses of the stars and the rising of certain constellations, for these signs reveal the coming of the winds and the changes of the seasons. By observing these things, the sailor is not deceived, and he is able to guide the ship safely. Thus, the mastery of the sea belongs to those who understand the winds, the stars, and the ways of the waters, and with this knowledge the peoples of the ocean have long conducted their trade.</a:t>
            </a:r>
          </a:p>
        </p:txBody>
      </p:sp>
    </p:spTree>
    <p:extLst>
      <p:ext uri="{BB962C8B-B14F-4D97-AF65-F5344CB8AC3E}">
        <p14:creationId xmlns:p14="http://schemas.microsoft.com/office/powerpoint/2010/main" val="340574515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383B7-B008-972F-8959-619EBBEEE6C8}"/>
              </a:ext>
            </a:extLst>
          </p:cNvPr>
          <p:cNvSpPr>
            <a:spLocks noGrp="1"/>
          </p:cNvSpPr>
          <p:nvPr>
            <p:ph type="title"/>
          </p:nvPr>
        </p:nvSpPr>
        <p:spPr/>
        <p:txBody>
          <a:bodyPr/>
          <a:lstStyle/>
          <a:p>
            <a:r>
              <a:rPr lang="en-US" dirty="0"/>
              <a:t>Why is this important?</a:t>
            </a:r>
          </a:p>
        </p:txBody>
      </p:sp>
      <p:sp>
        <p:nvSpPr>
          <p:cNvPr id="3" name="Content Placeholder 2">
            <a:extLst>
              <a:ext uri="{FF2B5EF4-FFF2-40B4-BE49-F238E27FC236}">
                <a16:creationId xmlns:a16="http://schemas.microsoft.com/office/drawing/2014/main" id="{1FAE58A1-25E5-FCA4-B33A-DBDAD2DADDEF}"/>
              </a:ext>
            </a:extLst>
          </p:cNvPr>
          <p:cNvSpPr>
            <a:spLocks noGrp="1"/>
          </p:cNvSpPr>
          <p:nvPr>
            <p:ph idx="1"/>
          </p:nvPr>
        </p:nvSpPr>
        <p:spPr>
          <a:xfrm>
            <a:off x="1217614" y="1828800"/>
            <a:ext cx="9753600" cy="2971800"/>
          </a:xfrm>
        </p:spPr>
        <p:txBody>
          <a:bodyPr>
            <a:normAutofit fontScale="92500" lnSpcReduction="20000"/>
          </a:bodyPr>
          <a:lstStyle/>
          <a:p>
            <a:pPr marL="45720" indent="0">
              <a:lnSpc>
                <a:spcPct val="110000"/>
              </a:lnSpc>
              <a:buNone/>
            </a:pPr>
            <a:r>
              <a:rPr lang="en-US" sz="3200" dirty="0"/>
              <a:t>Ibn Majid was one of the most renowned navigators of the Indian Ocean world. His description highlights the level of scientific and environmental knowledge required for successful long-distance maritime trade. This directly supports the key concept that environmental understanding enabled the expansion and intensification of trade.</a:t>
            </a:r>
          </a:p>
        </p:txBody>
      </p:sp>
    </p:spTree>
    <p:extLst>
      <p:ext uri="{BB962C8B-B14F-4D97-AF65-F5344CB8AC3E}">
        <p14:creationId xmlns:p14="http://schemas.microsoft.com/office/powerpoint/2010/main" val="10932681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03212" y="31990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989012" y="1371600"/>
            <a:ext cx="10210800" cy="304698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a:effectLst/>
                <a:latin typeface="Arial" panose="020B0604020202020204" pitchFamily="34" charset="0"/>
                <a:ea typeface="Aptos" panose="020B0004020202020204" pitchFamily="34" charset="0"/>
              </a:rPr>
              <a:t>How does Ibn Majid describe the skills required for successful navigation?</a:t>
            </a:r>
          </a:p>
          <a:p>
            <a:pPr marL="342900" marR="0" lvl="0" indent="-342900">
              <a:buFont typeface="+mj-lt"/>
              <a:buAutoNum type="arabicPeriod"/>
              <a:tabLst>
                <a:tab pos="457200" algn="l"/>
              </a:tabLst>
            </a:pPr>
            <a:r>
              <a:rPr lang="en-US" sz="3200" kern="100">
                <a:effectLst/>
                <a:latin typeface="Arial" panose="020B0604020202020204" pitchFamily="34" charset="0"/>
                <a:ea typeface="Aptos" panose="020B0004020202020204" pitchFamily="34" charset="0"/>
              </a:rPr>
              <a:t>Why would this environmental knowledge be essential for merchants and sailors?</a:t>
            </a:r>
          </a:p>
          <a:p>
            <a:pPr marL="342900" marR="0" lvl="0" indent="-342900">
              <a:buFont typeface="+mj-lt"/>
              <a:buAutoNum type="arabicPeriod"/>
              <a:tabLst>
                <a:tab pos="457200" algn="l"/>
              </a:tabLst>
            </a:pPr>
            <a:r>
              <a:rPr lang="en-US" sz="3200" kern="100">
                <a:effectLst/>
                <a:latin typeface="Arial" panose="020B0604020202020204" pitchFamily="34" charset="0"/>
                <a:ea typeface="Aptos" panose="020B0004020202020204" pitchFamily="34" charset="0"/>
              </a:rPr>
              <a:t>How does this source reinforce the idea of continuity in Indian Ocean trade practices?</a:t>
            </a:r>
          </a:p>
        </p:txBody>
      </p:sp>
    </p:spTree>
    <p:extLst>
      <p:ext uri="{BB962C8B-B14F-4D97-AF65-F5344CB8AC3E}">
        <p14:creationId xmlns:p14="http://schemas.microsoft.com/office/powerpoint/2010/main" val="35095938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2D593FB-1CBA-9777-5BC2-2BDE40685F5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3DAC1DB-9780-175C-0B6F-019D8E76CB19}"/>
              </a:ext>
            </a:extLst>
          </p:cNvPr>
          <p:cNvSpPr>
            <a:spLocks noGrp="1"/>
          </p:cNvSpPr>
          <p:nvPr>
            <p:ph type="title"/>
          </p:nvPr>
        </p:nvSpPr>
        <p:spPr>
          <a:xfrm>
            <a:off x="401887" y="228600"/>
            <a:ext cx="9753600" cy="762000"/>
          </a:xfrm>
        </p:spPr>
        <p:txBody>
          <a:bodyPr>
            <a:noAutofit/>
          </a:bodyPr>
          <a:lstStyle/>
          <a:p>
            <a:r>
              <a:rPr lang="en-US" sz="3200" dirty="0">
                <a:latin typeface="Abadi" panose="020B0604020104020204" pitchFamily="34" charset="0"/>
              </a:rPr>
              <a:t>Guided Source Analysis - Answers</a:t>
            </a:r>
          </a:p>
        </p:txBody>
      </p:sp>
      <p:sp>
        <p:nvSpPr>
          <p:cNvPr id="8" name="TextBox 7">
            <a:extLst>
              <a:ext uri="{FF2B5EF4-FFF2-40B4-BE49-F238E27FC236}">
                <a16:creationId xmlns:a16="http://schemas.microsoft.com/office/drawing/2014/main" id="{3C958C31-BC0F-420F-22BA-16A2F8804087}"/>
              </a:ext>
            </a:extLst>
          </p:cNvPr>
          <p:cNvSpPr txBox="1"/>
          <p:nvPr/>
        </p:nvSpPr>
        <p:spPr>
          <a:xfrm>
            <a:off x="401887" y="1143000"/>
            <a:ext cx="11506200" cy="4832092"/>
          </a:xfrm>
          <a:prstGeom prst="rect">
            <a:avLst/>
          </a:prstGeom>
          <a:noFill/>
          <a:ln>
            <a:solidFill>
              <a:schemeClr val="bg2"/>
            </a:solidFill>
          </a:ln>
        </p:spPr>
        <p:txBody>
          <a:bodyPr wrap="square">
            <a:spAutoFit/>
          </a:bodyPr>
          <a:lstStyle/>
          <a:p>
            <a:pPr marL="0" marR="0">
              <a:buNone/>
            </a:pPr>
            <a:r>
              <a:rPr lang="en-US" sz="2800" b="1" kern="100">
                <a:effectLst/>
                <a:latin typeface="Arial" panose="020B0604020202020204" pitchFamily="34" charset="0"/>
                <a:ea typeface="Aptos" panose="020B0004020202020204" pitchFamily="34" charset="0"/>
              </a:rPr>
              <a:t>1. Skills required for navigation?</a:t>
            </a:r>
            <a:br>
              <a:rPr lang="en-US" sz="2800" kern="100">
                <a:effectLst/>
                <a:latin typeface="Arial" panose="020B0604020202020204" pitchFamily="34" charset="0"/>
                <a:ea typeface="Aptos" panose="020B0004020202020204" pitchFamily="34" charset="0"/>
              </a:rPr>
            </a:br>
            <a:r>
              <a:rPr lang="en-US" sz="2800" kern="100">
                <a:effectLst/>
                <a:latin typeface="Arial" panose="020B0604020202020204" pitchFamily="34" charset="0"/>
                <a:ea typeface="Aptos" panose="020B0004020202020204" pitchFamily="34" charset="0"/>
              </a:rPr>
              <a:t>Knowledge of wind patterns, seasons, stars, constellations, and sea behavior.</a:t>
            </a:r>
          </a:p>
          <a:p>
            <a:pPr marL="0" marR="0">
              <a:buNone/>
            </a:pPr>
            <a:r>
              <a:rPr lang="en-US" sz="2800" b="1" kern="100">
                <a:effectLst/>
                <a:latin typeface="Arial" panose="020B0604020202020204" pitchFamily="34" charset="0"/>
                <a:ea typeface="Aptos" panose="020B0004020202020204" pitchFamily="34" charset="0"/>
              </a:rPr>
              <a:t> </a:t>
            </a:r>
            <a:endParaRPr lang="en-US" sz="2800" kern="100">
              <a:effectLst/>
              <a:latin typeface="Arial" panose="020B0604020202020204" pitchFamily="34" charset="0"/>
              <a:ea typeface="Aptos" panose="020B0004020202020204" pitchFamily="34" charset="0"/>
            </a:endParaRPr>
          </a:p>
          <a:p>
            <a:pPr marL="0" marR="0">
              <a:buNone/>
            </a:pPr>
            <a:r>
              <a:rPr lang="en-US" sz="2800" b="1" kern="100">
                <a:effectLst/>
                <a:latin typeface="Arial" panose="020B0604020202020204" pitchFamily="34" charset="0"/>
                <a:ea typeface="Aptos" panose="020B0004020202020204" pitchFamily="34" charset="0"/>
              </a:rPr>
              <a:t>2. Why is this environmental knowledge essential?</a:t>
            </a:r>
            <a:br>
              <a:rPr lang="en-US" sz="2800" kern="100">
                <a:effectLst/>
                <a:latin typeface="Arial" panose="020B0604020202020204" pitchFamily="34" charset="0"/>
                <a:ea typeface="Aptos" panose="020B0004020202020204" pitchFamily="34" charset="0"/>
              </a:rPr>
            </a:br>
            <a:r>
              <a:rPr lang="en-US" sz="2800" kern="100">
                <a:effectLst/>
                <a:latin typeface="Arial" panose="020B0604020202020204" pitchFamily="34" charset="0"/>
                <a:ea typeface="Aptos" panose="020B0004020202020204" pitchFamily="34" charset="0"/>
              </a:rPr>
              <a:t>It ensured safe voyages, reduced risk, improved timing, and made long-distance trade efficient.</a:t>
            </a:r>
          </a:p>
          <a:p>
            <a:pPr marL="0" marR="0">
              <a:buNone/>
            </a:pPr>
            <a:r>
              <a:rPr lang="en-US" sz="2800" b="1" kern="100">
                <a:effectLst/>
                <a:latin typeface="Arial" panose="020B0604020202020204" pitchFamily="34" charset="0"/>
                <a:ea typeface="Aptos" panose="020B0004020202020204" pitchFamily="34" charset="0"/>
              </a:rPr>
              <a:t> </a:t>
            </a:r>
            <a:endParaRPr lang="en-US" sz="2800" kern="100">
              <a:effectLst/>
              <a:latin typeface="Arial" panose="020B0604020202020204" pitchFamily="34" charset="0"/>
              <a:ea typeface="Aptos" panose="020B0004020202020204" pitchFamily="34" charset="0"/>
            </a:endParaRPr>
          </a:p>
          <a:p>
            <a:pPr marL="0" marR="0">
              <a:buNone/>
            </a:pPr>
            <a:r>
              <a:rPr lang="en-US" sz="2800" b="1" kern="100">
                <a:effectLst/>
                <a:latin typeface="Arial" panose="020B0604020202020204" pitchFamily="34" charset="0"/>
                <a:ea typeface="Aptos" panose="020B0004020202020204" pitchFamily="34" charset="0"/>
              </a:rPr>
              <a:t>3. How does this reinforce continuity?</a:t>
            </a:r>
            <a:br>
              <a:rPr lang="en-US" sz="2800" kern="100">
                <a:effectLst/>
                <a:latin typeface="Arial" panose="020B0604020202020204" pitchFamily="34" charset="0"/>
                <a:ea typeface="Aptos" panose="020B0004020202020204" pitchFamily="34" charset="0"/>
              </a:rPr>
            </a:br>
            <a:r>
              <a:rPr lang="en-US" sz="2800" kern="100">
                <a:effectLst/>
                <a:latin typeface="Arial" panose="020B0604020202020204" pitchFamily="34" charset="0"/>
                <a:ea typeface="Aptos" panose="020B0004020202020204" pitchFamily="34" charset="0"/>
              </a:rPr>
              <a:t>It demonstrates that Indian Ocean navigation had long depended on monsoon science, maintained through generations of sailors.</a:t>
            </a:r>
          </a:p>
        </p:txBody>
      </p:sp>
    </p:spTree>
    <p:extLst>
      <p:ext uri="{BB962C8B-B14F-4D97-AF65-F5344CB8AC3E}">
        <p14:creationId xmlns:p14="http://schemas.microsoft.com/office/powerpoint/2010/main" val="27967524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295400"/>
            <a:ext cx="10820400" cy="5287962"/>
          </a:xfrm>
        </p:spPr>
        <p:txBody>
          <a:bodyPr>
            <a:normAutofit fontScale="92500" lnSpcReduction="10000"/>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Describe how monsoon winds functioned and why they mattered for Indian Ocean trade.</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how environmental factors shaped the rise of Indian Ocean port cities.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Identify ways humans adapted to and modified their coastal environments.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primary sources that describe environmental knowledge used by sailors.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Connect environmental conditions to economic and cultural developments in exchange networks.</a:t>
            </a:r>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A019F7A-CC0A-3768-3274-31E4AB63A2F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2EE37AB-900A-4ECB-AF94-8DD2B678DDC8}"/>
              </a:ext>
            </a:extLst>
          </p:cNvPr>
          <p:cNvSpPr>
            <a:spLocks noGrp="1"/>
          </p:cNvSpPr>
          <p:nvPr>
            <p:ph type="title"/>
          </p:nvPr>
        </p:nvSpPr>
        <p:spPr>
          <a:xfrm>
            <a:off x="646112" y="377399"/>
            <a:ext cx="10896600" cy="537001"/>
          </a:xfrm>
        </p:spPr>
        <p:txBody>
          <a:bodyPr>
            <a:noAutofit/>
          </a:bodyPr>
          <a:lstStyle/>
          <a:p>
            <a:r>
              <a:rPr lang="en-US" sz="2800" dirty="0">
                <a:latin typeface="Abadi" panose="020B0604020104020204" pitchFamily="34" charset="0"/>
              </a:rPr>
              <a:t>AP Skill-Aligned Activity</a:t>
            </a:r>
          </a:p>
        </p:txBody>
      </p:sp>
      <p:sp>
        <p:nvSpPr>
          <p:cNvPr id="5" name="TextBox 4">
            <a:extLst>
              <a:ext uri="{FF2B5EF4-FFF2-40B4-BE49-F238E27FC236}">
                <a16:creationId xmlns:a16="http://schemas.microsoft.com/office/drawing/2014/main" id="{B1FC0CDB-C530-A22C-F7C6-1E6235192FFC}"/>
              </a:ext>
            </a:extLst>
          </p:cNvPr>
          <p:cNvSpPr txBox="1"/>
          <p:nvPr/>
        </p:nvSpPr>
        <p:spPr>
          <a:xfrm>
            <a:off x="950912" y="962094"/>
            <a:ext cx="10287000" cy="461665"/>
          </a:xfrm>
          <a:prstGeom prst="rect">
            <a:avLst/>
          </a:prstGeom>
          <a:noFill/>
          <a:ln>
            <a:solidFill>
              <a:schemeClr val="bg2"/>
            </a:solidFill>
          </a:ln>
        </p:spPr>
        <p:txBody>
          <a:bodyPr wrap="square">
            <a:spAutoFit/>
          </a:bodyPr>
          <a:lstStyle/>
          <a:p>
            <a:pPr marL="0" marR="0">
              <a:buNone/>
            </a:pPr>
            <a:r>
              <a:rPr lang="en-US" sz="2400" dirty="0"/>
              <a:t>Environmental Adaptation Chart</a:t>
            </a:r>
          </a:p>
        </p:txBody>
      </p:sp>
      <p:graphicFrame>
        <p:nvGraphicFramePr>
          <p:cNvPr id="2" name="Table 1">
            <a:extLst>
              <a:ext uri="{FF2B5EF4-FFF2-40B4-BE49-F238E27FC236}">
                <a16:creationId xmlns:a16="http://schemas.microsoft.com/office/drawing/2014/main" id="{64344731-69B5-7CB2-632A-95C79FC722AE}"/>
              </a:ext>
            </a:extLst>
          </p:cNvPr>
          <p:cNvGraphicFramePr>
            <a:graphicFrameLocks noGrp="1"/>
          </p:cNvGraphicFramePr>
          <p:nvPr>
            <p:extLst>
              <p:ext uri="{D42A27DB-BD31-4B8C-83A1-F6EECF244321}">
                <p14:modId xmlns:p14="http://schemas.microsoft.com/office/powerpoint/2010/main" val="1902591896"/>
              </p:ext>
            </p:extLst>
          </p:nvPr>
        </p:nvGraphicFramePr>
        <p:xfrm>
          <a:off x="646112" y="1933119"/>
          <a:ext cx="10896600" cy="4023360"/>
        </p:xfrm>
        <a:graphic>
          <a:graphicData uri="http://schemas.openxmlformats.org/drawingml/2006/table">
            <a:tbl>
              <a:tblPr firstRow="1" firstCol="1" bandRow="1">
                <a:tableStyleId>{3B4B98B0-60AC-42C2-AFA5-B58CD77FA1E5}</a:tableStyleId>
              </a:tblPr>
              <a:tblGrid>
                <a:gridCol w="2724150">
                  <a:extLst>
                    <a:ext uri="{9D8B030D-6E8A-4147-A177-3AD203B41FA5}">
                      <a16:colId xmlns:a16="http://schemas.microsoft.com/office/drawing/2014/main" val="639233464"/>
                    </a:ext>
                  </a:extLst>
                </a:gridCol>
                <a:gridCol w="2419350">
                  <a:extLst>
                    <a:ext uri="{9D8B030D-6E8A-4147-A177-3AD203B41FA5}">
                      <a16:colId xmlns:a16="http://schemas.microsoft.com/office/drawing/2014/main" val="1070770411"/>
                    </a:ext>
                  </a:extLst>
                </a:gridCol>
                <a:gridCol w="3028950">
                  <a:extLst>
                    <a:ext uri="{9D8B030D-6E8A-4147-A177-3AD203B41FA5}">
                      <a16:colId xmlns:a16="http://schemas.microsoft.com/office/drawing/2014/main" val="1091414203"/>
                    </a:ext>
                  </a:extLst>
                </a:gridCol>
                <a:gridCol w="2724150">
                  <a:extLst>
                    <a:ext uri="{9D8B030D-6E8A-4147-A177-3AD203B41FA5}">
                      <a16:colId xmlns:a16="http://schemas.microsoft.com/office/drawing/2014/main" val="1209718182"/>
                    </a:ext>
                  </a:extLst>
                </a:gridCol>
              </a:tblGrid>
              <a:tr h="0">
                <a:tc>
                  <a:txBody>
                    <a:bodyPr/>
                    <a:lstStyle/>
                    <a:p>
                      <a:pPr marL="0" marR="0">
                        <a:buNone/>
                      </a:pPr>
                      <a:r>
                        <a:rPr lang="en-US" sz="2400" kern="100">
                          <a:effectLst/>
                        </a:rPr>
                        <a:t>Environmental Factor</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How Sailors Adapted</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How Cities Adapted</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Effects on Exchange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20593982"/>
                  </a:ext>
                </a:extLst>
              </a:tr>
              <a:tr h="0">
                <a:tc>
                  <a:txBody>
                    <a:bodyPr/>
                    <a:lstStyle/>
                    <a:p>
                      <a:pPr marL="0" marR="0">
                        <a:buNone/>
                      </a:pPr>
                      <a:r>
                        <a:rPr lang="en-US" sz="2400" kern="100">
                          <a:effectLst/>
                        </a:rPr>
                        <a:t>Monsoon winds</a:t>
                      </a:r>
                      <a:endParaRPr lang="en-US" sz="2800" kern="100">
                        <a:effectLst/>
                        <a:latin typeface="Arial" panose="020B0604020202020204" pitchFamily="34" charset="0"/>
                        <a:ea typeface="Aptos" panose="020B0004020202020204" pitchFamily="34" charset="0"/>
                      </a:endParaRPr>
                    </a:p>
                  </a:txBody>
                  <a:tcPr marL="68580" marR="68580" marT="0" marB="0" anchor="ctr"/>
                </a:tc>
                <a:tc>
                  <a:txBody>
                    <a:bodyPr/>
                    <a:lstStyle/>
                    <a:p>
                      <a:pPr marL="0" marR="0">
                        <a:buNone/>
                      </a:pPr>
                      <a:r>
                        <a:rPr lang="en-US" sz="2400" kern="100">
                          <a:effectLst/>
                        </a:rPr>
                        <a:t>Timed voyages seasonally</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Seasonal port preparations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Increased trade volume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147852885"/>
                  </a:ext>
                </a:extLst>
              </a:tr>
              <a:tr h="0">
                <a:tc>
                  <a:txBody>
                    <a:bodyPr/>
                    <a:lstStyle/>
                    <a:p>
                      <a:pPr marL="0" marR="0">
                        <a:buNone/>
                      </a:pPr>
                      <a:r>
                        <a:rPr lang="en-US" sz="2400" kern="100">
                          <a:effectLst/>
                        </a:rPr>
                        <a:t>Coastal geography</a:t>
                      </a:r>
                      <a:endParaRPr lang="en-US" sz="2800" kern="100">
                        <a:effectLst/>
                        <a:latin typeface="Arial" panose="020B0604020202020204" pitchFamily="34" charset="0"/>
                        <a:ea typeface="Aptos" panose="020B0004020202020204" pitchFamily="34" charset="0"/>
                      </a:endParaRPr>
                    </a:p>
                  </a:txBody>
                  <a:tcPr marL="68580" marR="68580" marT="0" marB="0" anchor="ctr"/>
                </a:tc>
                <a:tc>
                  <a:txBody>
                    <a:bodyPr/>
                    <a:lstStyle/>
                    <a:p>
                      <a:pPr marL="0" marR="0">
                        <a:buNone/>
                      </a:pPr>
                      <a:r>
                        <a:rPr lang="en-US" sz="2400" kern="100">
                          <a:effectLst/>
                        </a:rPr>
                        <a:t>Chose safe harbors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Built docks/warehouses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Growth of port cities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853733911"/>
                  </a:ext>
                </a:extLst>
              </a:tr>
              <a:tr h="0">
                <a:tc>
                  <a:txBody>
                    <a:bodyPr/>
                    <a:lstStyle/>
                    <a:p>
                      <a:pPr marL="0" marR="0">
                        <a:buNone/>
                      </a:pPr>
                      <a:r>
                        <a:rPr lang="en-US" sz="2400" kern="100">
                          <a:effectLst/>
                        </a:rPr>
                        <a:t>Currents &amp; tides</a:t>
                      </a:r>
                      <a:endParaRPr lang="en-US" sz="2800" kern="100">
                        <a:effectLst/>
                        <a:latin typeface="Arial" panose="020B0604020202020204" pitchFamily="34" charset="0"/>
                        <a:ea typeface="Aptos" panose="020B0004020202020204" pitchFamily="34" charset="0"/>
                      </a:endParaRPr>
                    </a:p>
                  </a:txBody>
                  <a:tcPr marL="68580" marR="68580" marT="0" marB="0" anchor="ctr"/>
                </a:tc>
                <a:tc>
                  <a:txBody>
                    <a:bodyPr/>
                    <a:lstStyle/>
                    <a:p>
                      <a:pPr marL="0" marR="0">
                        <a:buNone/>
                      </a:pPr>
                      <a:r>
                        <a:rPr lang="en-US" sz="2400" kern="100">
                          <a:effectLst/>
                        </a:rPr>
                        <a:t>Studied patterns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Built breakwaters/lighthouses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Safer navigation</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080529472"/>
                  </a:ext>
                </a:extLst>
              </a:tr>
              <a:tr h="0">
                <a:tc>
                  <a:txBody>
                    <a:bodyPr/>
                    <a:lstStyle/>
                    <a:p>
                      <a:pPr marL="0" marR="0">
                        <a:buNone/>
                      </a:pPr>
                      <a:r>
                        <a:rPr lang="en-US" sz="2400" kern="100">
                          <a:effectLst/>
                        </a:rPr>
                        <a:t>Climate patterns</a:t>
                      </a:r>
                      <a:endParaRPr lang="en-US" sz="2800" kern="100">
                        <a:effectLst/>
                        <a:latin typeface="Arial" panose="020B0604020202020204" pitchFamily="34" charset="0"/>
                        <a:ea typeface="Aptos" panose="020B0004020202020204" pitchFamily="34" charset="0"/>
                      </a:endParaRPr>
                    </a:p>
                  </a:txBody>
                  <a:tcPr marL="68580" marR="68580" marT="0" marB="0" anchor="ctr"/>
                </a:tc>
                <a:tc>
                  <a:txBody>
                    <a:bodyPr/>
                    <a:lstStyle/>
                    <a:p>
                      <a:pPr marL="0" marR="0">
                        <a:buNone/>
                      </a:pPr>
                      <a:r>
                        <a:rPr lang="en-US" sz="2400" kern="100">
                          <a:effectLst/>
                        </a:rPr>
                        <a:t>Stayed months in ports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Supported lodging &amp; markets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Cultural interaction</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492966386"/>
                  </a:ext>
                </a:extLst>
              </a:tr>
            </a:tbl>
          </a:graphicData>
        </a:graphic>
      </p:graphicFrame>
    </p:spTree>
    <p:extLst>
      <p:ext uri="{BB962C8B-B14F-4D97-AF65-F5344CB8AC3E}">
        <p14:creationId xmlns:p14="http://schemas.microsoft.com/office/powerpoint/2010/main" val="41568792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546F-23F8-A5E5-65F2-A115BD8D6E67}"/>
              </a:ext>
            </a:extLst>
          </p:cNvPr>
          <p:cNvSpPr>
            <a:spLocks noGrp="1"/>
          </p:cNvSpPr>
          <p:nvPr>
            <p:ph type="title"/>
          </p:nvPr>
        </p:nvSpPr>
        <p:spPr>
          <a:xfrm>
            <a:off x="760412" y="381000"/>
            <a:ext cx="9753600" cy="563562"/>
          </a:xfrm>
        </p:spPr>
        <p:txBody>
          <a:bodyPr>
            <a:normAutofit/>
          </a:bodyPr>
          <a:lstStyle/>
          <a:p>
            <a:r>
              <a:rPr lang="en-US" sz="2800" dirty="0"/>
              <a:t>Environment as a Driver of Exchange</a:t>
            </a:r>
          </a:p>
        </p:txBody>
      </p:sp>
      <p:graphicFrame>
        <p:nvGraphicFramePr>
          <p:cNvPr id="4" name="Table 3">
            <a:extLst>
              <a:ext uri="{FF2B5EF4-FFF2-40B4-BE49-F238E27FC236}">
                <a16:creationId xmlns:a16="http://schemas.microsoft.com/office/drawing/2014/main" id="{67FFFE3A-CFD2-27B0-EC01-4093E77F52F2}"/>
              </a:ext>
            </a:extLst>
          </p:cNvPr>
          <p:cNvGraphicFramePr>
            <a:graphicFrameLocks noGrp="1"/>
          </p:cNvGraphicFramePr>
          <p:nvPr>
            <p:extLst>
              <p:ext uri="{D42A27DB-BD31-4B8C-83A1-F6EECF244321}">
                <p14:modId xmlns:p14="http://schemas.microsoft.com/office/powerpoint/2010/main" val="1787086282"/>
              </p:ext>
            </p:extLst>
          </p:nvPr>
        </p:nvGraphicFramePr>
        <p:xfrm>
          <a:off x="760412" y="1219200"/>
          <a:ext cx="10668000" cy="3840480"/>
        </p:xfrm>
        <a:graphic>
          <a:graphicData uri="http://schemas.openxmlformats.org/drawingml/2006/table">
            <a:tbl>
              <a:tblPr firstRow="1" firstCol="1" bandRow="1">
                <a:tableStyleId>{3B4B98B0-60AC-42C2-AFA5-B58CD77FA1E5}</a:tableStyleId>
              </a:tblPr>
              <a:tblGrid>
                <a:gridCol w="3556000">
                  <a:extLst>
                    <a:ext uri="{9D8B030D-6E8A-4147-A177-3AD203B41FA5}">
                      <a16:colId xmlns:a16="http://schemas.microsoft.com/office/drawing/2014/main" val="205308682"/>
                    </a:ext>
                  </a:extLst>
                </a:gridCol>
                <a:gridCol w="3556000">
                  <a:extLst>
                    <a:ext uri="{9D8B030D-6E8A-4147-A177-3AD203B41FA5}">
                      <a16:colId xmlns:a16="http://schemas.microsoft.com/office/drawing/2014/main" val="1835054698"/>
                    </a:ext>
                  </a:extLst>
                </a:gridCol>
                <a:gridCol w="3556000">
                  <a:extLst>
                    <a:ext uri="{9D8B030D-6E8A-4147-A177-3AD203B41FA5}">
                      <a16:colId xmlns:a16="http://schemas.microsoft.com/office/drawing/2014/main" val="408920467"/>
                    </a:ext>
                  </a:extLst>
                </a:gridCol>
              </a:tblGrid>
              <a:tr h="0">
                <a:tc>
                  <a:txBody>
                    <a:bodyPr/>
                    <a:lstStyle/>
                    <a:p>
                      <a:pPr marL="0" marR="0">
                        <a:buNone/>
                      </a:pPr>
                      <a:r>
                        <a:rPr lang="en-US" sz="2800" kern="100">
                          <a:effectLst/>
                        </a:rPr>
                        <a:t>Role of Environment</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Example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Effect on Trade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90264195"/>
                  </a:ext>
                </a:extLst>
              </a:tr>
              <a:tr h="0">
                <a:tc>
                  <a:txBody>
                    <a:bodyPr/>
                    <a:lstStyle/>
                    <a:p>
                      <a:pPr marL="0" marR="0">
                        <a:buNone/>
                      </a:pPr>
                      <a:r>
                        <a:rPr lang="en-US" sz="2800" kern="100">
                          <a:effectLst/>
                        </a:rPr>
                        <a:t>Navigation</a:t>
                      </a:r>
                      <a:endParaRPr lang="en-US" sz="2800" kern="100">
                        <a:effectLst/>
                        <a:latin typeface="Arial" panose="020B0604020202020204" pitchFamily="34" charset="0"/>
                        <a:ea typeface="Aptos" panose="020B0004020202020204" pitchFamily="34" charset="0"/>
                      </a:endParaRPr>
                    </a:p>
                  </a:txBody>
                  <a:tcPr marL="68580" marR="68580" marT="0" marB="0" anchor="ctr"/>
                </a:tc>
                <a:tc>
                  <a:txBody>
                    <a:bodyPr/>
                    <a:lstStyle/>
                    <a:p>
                      <a:pPr marL="0" marR="0">
                        <a:buNone/>
                      </a:pPr>
                      <a:r>
                        <a:rPr lang="en-US" sz="2800" kern="100">
                          <a:effectLst/>
                        </a:rPr>
                        <a:t>Monsoon winds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Reliable long-distance routes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232837160"/>
                  </a:ext>
                </a:extLst>
              </a:tr>
              <a:tr h="0">
                <a:tc>
                  <a:txBody>
                    <a:bodyPr/>
                    <a:lstStyle/>
                    <a:p>
                      <a:pPr marL="0" marR="0">
                        <a:buNone/>
                      </a:pPr>
                      <a:r>
                        <a:rPr lang="en-US" sz="2800" kern="100">
                          <a:effectLst/>
                        </a:rPr>
                        <a:t>Port location</a:t>
                      </a:r>
                      <a:endParaRPr lang="en-US" sz="2800" kern="100">
                        <a:effectLst/>
                        <a:latin typeface="Arial" panose="020B0604020202020204" pitchFamily="34" charset="0"/>
                        <a:ea typeface="Aptos" panose="020B0004020202020204" pitchFamily="34" charset="0"/>
                      </a:endParaRPr>
                    </a:p>
                  </a:txBody>
                  <a:tcPr marL="68580" marR="68580" marT="0" marB="0" anchor="ctr"/>
                </a:tc>
                <a:tc>
                  <a:txBody>
                    <a:bodyPr/>
                    <a:lstStyle/>
                    <a:p>
                      <a:pPr marL="0" marR="0">
                        <a:buNone/>
                      </a:pPr>
                      <a:r>
                        <a:rPr lang="en-US" sz="2800" kern="100">
                          <a:effectLst/>
                        </a:rPr>
                        <a:t>Natural harbors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Rise of Calicut, Kilwa, Malacca</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571424414"/>
                  </a:ext>
                </a:extLst>
              </a:tr>
              <a:tr h="0">
                <a:tc>
                  <a:txBody>
                    <a:bodyPr/>
                    <a:lstStyle/>
                    <a:p>
                      <a:pPr marL="0" marR="0">
                        <a:buNone/>
                      </a:pPr>
                      <a:r>
                        <a:rPr lang="en-US" sz="2800" kern="100">
                          <a:effectLst/>
                        </a:rPr>
                        <a:t>Human adaptation</a:t>
                      </a:r>
                      <a:endParaRPr lang="en-US" sz="2800" kern="100">
                        <a:effectLst/>
                        <a:latin typeface="Arial" panose="020B0604020202020204" pitchFamily="34" charset="0"/>
                        <a:ea typeface="Aptos" panose="020B0004020202020204" pitchFamily="34" charset="0"/>
                      </a:endParaRPr>
                    </a:p>
                  </a:txBody>
                  <a:tcPr marL="68580" marR="68580" marT="0" marB="0" anchor="ctr"/>
                </a:tc>
                <a:tc>
                  <a:txBody>
                    <a:bodyPr/>
                    <a:lstStyle/>
                    <a:p>
                      <a:pPr marL="0" marR="0">
                        <a:buNone/>
                      </a:pPr>
                      <a:r>
                        <a:rPr lang="en-US" sz="2800" kern="100">
                          <a:effectLst/>
                        </a:rPr>
                        <a:t>Dredging harbors, building docks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Larger trade capacity</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429009996"/>
                  </a:ext>
                </a:extLst>
              </a:tr>
              <a:tr h="0">
                <a:tc>
                  <a:txBody>
                    <a:bodyPr/>
                    <a:lstStyle/>
                    <a:p>
                      <a:pPr marL="0" marR="0">
                        <a:buNone/>
                      </a:pPr>
                      <a:r>
                        <a:rPr lang="en-US" sz="2800" kern="100">
                          <a:effectLst/>
                        </a:rPr>
                        <a:t>Seasonal cycles</a:t>
                      </a:r>
                      <a:endParaRPr lang="en-US" sz="2800" kern="100">
                        <a:effectLst/>
                        <a:latin typeface="Arial" panose="020B0604020202020204" pitchFamily="34" charset="0"/>
                        <a:ea typeface="Aptos" panose="020B0004020202020204" pitchFamily="34" charset="0"/>
                      </a:endParaRPr>
                    </a:p>
                  </a:txBody>
                  <a:tcPr marL="68580" marR="68580" marT="0" marB="0" anchor="ctr"/>
                </a:tc>
                <a:tc>
                  <a:txBody>
                    <a:bodyPr/>
                    <a:lstStyle/>
                    <a:p>
                      <a:pPr marL="0" marR="0">
                        <a:buNone/>
                      </a:pPr>
                      <a:r>
                        <a:rPr lang="en-US" sz="2800" kern="100">
                          <a:effectLst/>
                        </a:rPr>
                        <a:t>Merchants staying months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Cultural blending &amp; diasporas</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076999983"/>
                  </a:ext>
                </a:extLst>
              </a:tr>
            </a:tbl>
          </a:graphicData>
        </a:graphic>
      </p:graphicFrame>
    </p:spTree>
    <p:extLst>
      <p:ext uri="{BB962C8B-B14F-4D97-AF65-F5344CB8AC3E}">
        <p14:creationId xmlns:p14="http://schemas.microsoft.com/office/powerpoint/2010/main" val="36442383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ADC3D-10DF-4030-C479-C0A9EA2F45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90AC78-CE6C-084F-BC7B-BC22BB151137}"/>
              </a:ext>
            </a:extLst>
          </p:cNvPr>
          <p:cNvSpPr>
            <a:spLocks noGrp="1"/>
          </p:cNvSpPr>
          <p:nvPr>
            <p:ph type="title"/>
          </p:nvPr>
        </p:nvSpPr>
        <p:spPr>
          <a:xfrm>
            <a:off x="760412" y="304800"/>
            <a:ext cx="9753600" cy="563562"/>
          </a:xfrm>
        </p:spPr>
        <p:txBody>
          <a:bodyPr>
            <a:normAutofit/>
          </a:bodyPr>
          <a:lstStyle/>
          <a:p>
            <a:r>
              <a:rPr lang="en-US" sz="2800" dirty="0"/>
              <a:t>CCOT / Comparison / Causation Section</a:t>
            </a:r>
          </a:p>
        </p:txBody>
      </p:sp>
      <p:sp>
        <p:nvSpPr>
          <p:cNvPr id="4" name="TextBox 3">
            <a:extLst>
              <a:ext uri="{FF2B5EF4-FFF2-40B4-BE49-F238E27FC236}">
                <a16:creationId xmlns:a16="http://schemas.microsoft.com/office/drawing/2014/main" id="{0B938BD5-5FF2-E4BA-120A-CFA081EA1366}"/>
              </a:ext>
            </a:extLst>
          </p:cNvPr>
          <p:cNvSpPr txBox="1"/>
          <p:nvPr/>
        </p:nvSpPr>
        <p:spPr>
          <a:xfrm>
            <a:off x="760412" y="1066800"/>
            <a:ext cx="10515600" cy="3108543"/>
          </a:xfrm>
          <a:prstGeom prst="rect">
            <a:avLst/>
          </a:prstGeom>
          <a:noFill/>
          <a:ln>
            <a:solidFill>
              <a:schemeClr val="bg2"/>
            </a:solidFill>
          </a:ln>
        </p:spPr>
        <p:txBody>
          <a:bodyPr wrap="square">
            <a:spAutoFit/>
          </a:bodyPr>
          <a:lstStyle/>
          <a:p>
            <a:pPr marL="0" marR="0">
              <a:buNone/>
            </a:pPr>
            <a:r>
              <a:rPr lang="en-US" sz="2800" b="1" kern="100">
                <a:effectLst/>
                <a:latin typeface="Arial" panose="020B0604020202020204" pitchFamily="34" charset="0"/>
                <a:ea typeface="Aptos" panose="020B0004020202020204" pitchFamily="34" charset="0"/>
              </a:rPr>
              <a:t>Causation (Main Focus of LO-G)</a:t>
            </a:r>
            <a:endParaRPr lang="en-US" sz="2800" kern="10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b="1" kern="100">
                <a:effectLst/>
                <a:latin typeface="Arial" panose="020B0604020202020204" pitchFamily="34" charset="0"/>
                <a:ea typeface="Aptos" panose="020B0004020202020204" pitchFamily="34" charset="0"/>
              </a:rPr>
              <a:t>Understanding monsoon winds</a:t>
            </a:r>
            <a:r>
              <a:rPr lang="en-US" sz="2800" kern="100">
                <a:effectLst/>
                <a:latin typeface="Arial" panose="020B0604020202020204" pitchFamily="34" charset="0"/>
                <a:ea typeface="Aptos" panose="020B0004020202020204" pitchFamily="34" charset="0"/>
              </a:rPr>
              <a:t> → predictable navigation → safer and faster voyages</a:t>
            </a:r>
          </a:p>
          <a:p>
            <a:pPr marL="342900" marR="0" lvl="0" indent="-342900">
              <a:buSzPts val="1000"/>
              <a:buFont typeface="Symbol" panose="05050102010706020507" pitchFamily="18" charset="2"/>
              <a:buChar char=""/>
              <a:tabLst>
                <a:tab pos="457200" algn="l"/>
              </a:tabLst>
            </a:pPr>
            <a:r>
              <a:rPr lang="en-US" sz="2800" b="1" kern="100">
                <a:effectLst/>
                <a:latin typeface="Arial" panose="020B0604020202020204" pitchFamily="34" charset="0"/>
                <a:ea typeface="Aptos" panose="020B0004020202020204" pitchFamily="34" charset="0"/>
              </a:rPr>
              <a:t>Coastal geography</a:t>
            </a:r>
            <a:r>
              <a:rPr lang="en-US" sz="2800" kern="100">
                <a:effectLst/>
                <a:latin typeface="Arial" panose="020B0604020202020204" pitchFamily="34" charset="0"/>
                <a:ea typeface="Aptos" panose="020B0004020202020204" pitchFamily="34" charset="0"/>
              </a:rPr>
              <a:t> → rise of natural harbors → emergence of major port cities</a:t>
            </a:r>
          </a:p>
          <a:p>
            <a:pPr marL="342900" marR="0" lvl="0" indent="-342900">
              <a:buSzPts val="1000"/>
              <a:buFont typeface="Symbol" panose="05050102010706020507" pitchFamily="18" charset="2"/>
              <a:buChar char=""/>
              <a:tabLst>
                <a:tab pos="457200" algn="l"/>
              </a:tabLst>
            </a:pPr>
            <a:r>
              <a:rPr lang="en-US" sz="2800" b="1" kern="100">
                <a:effectLst/>
                <a:latin typeface="Arial" panose="020B0604020202020204" pitchFamily="34" charset="0"/>
                <a:ea typeface="Aptos" panose="020B0004020202020204" pitchFamily="34" charset="0"/>
              </a:rPr>
              <a:t>Environmental adaptation</a:t>
            </a:r>
            <a:r>
              <a:rPr lang="en-US" sz="2800" kern="100">
                <a:effectLst/>
                <a:latin typeface="Arial" panose="020B0604020202020204" pitchFamily="34" charset="0"/>
                <a:ea typeface="Aptos" panose="020B0004020202020204" pitchFamily="34" charset="0"/>
              </a:rPr>
              <a:t> → investment in maritime infrastructure → increased trade volume</a:t>
            </a:r>
          </a:p>
        </p:txBody>
      </p:sp>
    </p:spTree>
    <p:extLst>
      <p:ext uri="{BB962C8B-B14F-4D97-AF65-F5344CB8AC3E}">
        <p14:creationId xmlns:p14="http://schemas.microsoft.com/office/powerpoint/2010/main" val="12975573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C193E-8A66-36CB-EADB-91B75155A2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18A4FC-31DC-C72C-BF59-EA47941BE076}"/>
              </a:ext>
            </a:extLst>
          </p:cNvPr>
          <p:cNvSpPr>
            <a:spLocks noGrp="1"/>
          </p:cNvSpPr>
          <p:nvPr>
            <p:ph type="title"/>
          </p:nvPr>
        </p:nvSpPr>
        <p:spPr>
          <a:xfrm>
            <a:off x="760412" y="304800"/>
            <a:ext cx="9753600" cy="563562"/>
          </a:xfrm>
        </p:spPr>
        <p:txBody>
          <a:bodyPr>
            <a:normAutofit/>
          </a:bodyPr>
          <a:lstStyle/>
          <a:p>
            <a:r>
              <a:rPr lang="en-US" sz="2800" dirty="0"/>
              <a:t>CCOT / Comparison / Causation Section</a:t>
            </a:r>
          </a:p>
        </p:txBody>
      </p:sp>
      <p:sp>
        <p:nvSpPr>
          <p:cNvPr id="4" name="TextBox 3">
            <a:extLst>
              <a:ext uri="{FF2B5EF4-FFF2-40B4-BE49-F238E27FC236}">
                <a16:creationId xmlns:a16="http://schemas.microsoft.com/office/drawing/2014/main" id="{692F9A26-C841-5E34-0B88-30F4F46D5605}"/>
              </a:ext>
            </a:extLst>
          </p:cNvPr>
          <p:cNvSpPr txBox="1"/>
          <p:nvPr/>
        </p:nvSpPr>
        <p:spPr>
          <a:xfrm>
            <a:off x="760412" y="1066800"/>
            <a:ext cx="10515600" cy="5693866"/>
          </a:xfrm>
          <a:prstGeom prst="rect">
            <a:avLst/>
          </a:prstGeom>
          <a:noFill/>
          <a:ln>
            <a:solidFill>
              <a:schemeClr val="bg2"/>
            </a:solidFill>
          </a:ln>
        </p:spPr>
        <p:txBody>
          <a:bodyPr wrap="square">
            <a:spAutoFit/>
          </a:bodyPr>
          <a:lstStyle/>
          <a:p>
            <a:pPr marL="0" marR="0">
              <a:buNone/>
            </a:pPr>
            <a:r>
              <a:rPr lang="en-US" sz="2800" b="1" kern="100">
                <a:effectLst/>
                <a:latin typeface="Arial" panose="020B0604020202020204" pitchFamily="34" charset="0"/>
                <a:ea typeface="Aptos" panose="020B0004020202020204" pitchFamily="34" charset="0"/>
              </a:rPr>
              <a:t>Comparison</a:t>
            </a:r>
            <a:endParaRPr lang="en-US" sz="2800" kern="100">
              <a:effectLst/>
              <a:latin typeface="Arial" panose="020B0604020202020204" pitchFamily="34" charset="0"/>
              <a:ea typeface="Aptos" panose="020B0004020202020204" pitchFamily="34" charset="0"/>
            </a:endParaRPr>
          </a:p>
          <a:p>
            <a:pPr marL="0" marR="0">
              <a:buNone/>
            </a:pPr>
            <a:r>
              <a:rPr lang="en-US" sz="2800" kern="100">
                <a:effectLst/>
                <a:latin typeface="Arial" panose="020B0604020202020204" pitchFamily="34" charset="0"/>
                <a:ea typeface="Aptos" panose="020B0004020202020204" pitchFamily="34" charset="0"/>
              </a:rPr>
              <a:t>Indian Ocean vs. Mediterranean:</a:t>
            </a:r>
          </a:p>
          <a:p>
            <a:pPr marL="342900" marR="0" lvl="0" indent="-342900">
              <a:buSzPts val="1000"/>
              <a:buFont typeface="Symbol" panose="05050102010706020507" pitchFamily="18" charset="2"/>
              <a:buChar char=""/>
              <a:tabLst>
                <a:tab pos="457200" algn="l"/>
              </a:tabLst>
            </a:pPr>
            <a:r>
              <a:rPr lang="en-US" sz="2800" kern="100">
                <a:effectLst/>
                <a:latin typeface="Arial" panose="020B0604020202020204" pitchFamily="34" charset="0"/>
                <a:ea typeface="Aptos" panose="020B0004020202020204" pitchFamily="34" charset="0"/>
              </a:rPr>
              <a:t>Indian Ocean winds were predictable; Mediterranean winds were irregular</a:t>
            </a:r>
          </a:p>
          <a:p>
            <a:pPr marL="342900" marR="0" lvl="0" indent="-342900">
              <a:buSzPts val="1000"/>
              <a:buFont typeface="Symbol" panose="05050102010706020507" pitchFamily="18" charset="2"/>
              <a:buChar char=""/>
              <a:tabLst>
                <a:tab pos="457200" algn="l"/>
              </a:tabLst>
            </a:pPr>
            <a:r>
              <a:rPr lang="en-US" sz="2800" kern="100">
                <a:effectLst/>
                <a:latin typeface="Arial" panose="020B0604020202020204" pitchFamily="34" charset="0"/>
                <a:ea typeface="Aptos" panose="020B0004020202020204" pitchFamily="34" charset="0"/>
              </a:rPr>
              <a:t>Indian Ocean ships were larger and suited for seasonal wind patterns</a:t>
            </a:r>
          </a:p>
          <a:p>
            <a:pPr marL="0" marR="0">
              <a:buNone/>
            </a:pPr>
            <a:r>
              <a:rPr lang="en-US" sz="2800" b="1" kern="100">
                <a:effectLst/>
                <a:latin typeface="Arial" panose="020B0604020202020204" pitchFamily="34" charset="0"/>
                <a:ea typeface="Aptos" panose="020B0004020202020204" pitchFamily="34" charset="0"/>
              </a:rPr>
              <a:t> </a:t>
            </a:r>
            <a:endParaRPr lang="en-US" sz="2800" kern="100">
              <a:effectLst/>
              <a:latin typeface="Arial" panose="020B0604020202020204" pitchFamily="34" charset="0"/>
              <a:ea typeface="Aptos" panose="020B0004020202020204" pitchFamily="34" charset="0"/>
            </a:endParaRPr>
          </a:p>
          <a:p>
            <a:pPr marL="0" marR="0">
              <a:buNone/>
            </a:pPr>
            <a:r>
              <a:rPr lang="en-US" sz="2800" b="1" kern="100">
                <a:effectLst/>
                <a:latin typeface="Arial" panose="020B0604020202020204" pitchFamily="34" charset="0"/>
                <a:ea typeface="Aptos" panose="020B0004020202020204" pitchFamily="34" charset="0"/>
              </a:rPr>
              <a:t>CCOT</a:t>
            </a:r>
            <a:endParaRPr lang="en-US" sz="2800" kern="100">
              <a:effectLst/>
              <a:latin typeface="Arial" panose="020B0604020202020204" pitchFamily="34" charset="0"/>
              <a:ea typeface="Aptos" panose="020B0004020202020204" pitchFamily="34" charset="0"/>
            </a:endParaRPr>
          </a:p>
          <a:p>
            <a:pPr marL="0" marR="0">
              <a:buNone/>
            </a:pPr>
            <a:r>
              <a:rPr lang="en-US" sz="2800" b="1" kern="100">
                <a:effectLst/>
                <a:latin typeface="Arial" panose="020B0604020202020204" pitchFamily="34" charset="0"/>
                <a:ea typeface="Aptos" panose="020B0004020202020204" pitchFamily="34" charset="0"/>
              </a:rPr>
              <a:t>Continuity:</a:t>
            </a:r>
            <a:endParaRPr lang="en-US" sz="2800" kern="10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a:effectLst/>
                <a:latin typeface="Arial" panose="020B0604020202020204" pitchFamily="34" charset="0"/>
                <a:ea typeface="Aptos" panose="020B0004020202020204" pitchFamily="34" charset="0"/>
              </a:rPr>
              <a:t>Reliance on monsoons for navigation</a:t>
            </a:r>
            <a:br>
              <a:rPr lang="en-US" sz="2800" kern="100">
                <a:effectLst/>
                <a:latin typeface="Arial" panose="020B0604020202020204" pitchFamily="34" charset="0"/>
                <a:ea typeface="Aptos" panose="020B0004020202020204" pitchFamily="34" charset="0"/>
              </a:rPr>
            </a:br>
            <a:r>
              <a:rPr lang="en-US" sz="2800" b="1" kern="100">
                <a:effectLst/>
                <a:latin typeface="Arial" panose="020B0604020202020204" pitchFamily="34" charset="0"/>
                <a:ea typeface="Aptos" panose="020B0004020202020204" pitchFamily="34" charset="0"/>
              </a:rPr>
              <a:t>Change:</a:t>
            </a:r>
            <a:endParaRPr lang="en-US" sz="2800" kern="10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a:effectLst/>
                <a:latin typeface="Arial" panose="020B0604020202020204" pitchFamily="34" charset="0"/>
                <a:ea typeface="Aptos" panose="020B0004020202020204" pitchFamily="34" charset="0"/>
              </a:rPr>
              <a:t>After 1200, more merchants understood wind cycles → increased trade and settlement</a:t>
            </a:r>
          </a:p>
        </p:txBody>
      </p:sp>
    </p:spTree>
    <p:extLst>
      <p:ext uri="{BB962C8B-B14F-4D97-AF65-F5344CB8AC3E}">
        <p14:creationId xmlns:p14="http://schemas.microsoft.com/office/powerpoint/2010/main" val="18136718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668000" cy="4401205"/>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Indian Ocean trade depended on </a:t>
            </a:r>
            <a:r>
              <a:rPr lang="en-US" sz="2800" b="1" kern="100" dirty="0">
                <a:effectLst/>
                <a:latin typeface="Arial" panose="020B0604020202020204" pitchFamily="34" charset="0"/>
                <a:ea typeface="Aptos" panose="020B0004020202020204" pitchFamily="34" charset="0"/>
              </a:rPr>
              <a:t>environmental knowledge</a:t>
            </a:r>
            <a:r>
              <a:rPr lang="en-US" sz="2800" kern="100" dirty="0">
                <a:effectLst/>
                <a:latin typeface="Arial" panose="020B0604020202020204" pitchFamily="34" charset="0"/>
                <a:ea typeface="Aptos" panose="020B0004020202020204" pitchFamily="34" charset="0"/>
              </a:rPr>
              <a:t>, especially monsoon winds.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Merchants timed voyages with seasonal winds, increasing reliability and distance traveled.</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Port cities adapted their environments (harbors, docks, infrastructure) to support commerce.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Seasonal merchant stays encouraged diasporic communities and cultural blending.</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Human-environment interactions shaped the development and success of exchange networks.</a:t>
            </a:r>
          </a:p>
        </p:txBody>
      </p:sp>
    </p:spTree>
    <p:extLst>
      <p:ext uri="{BB962C8B-B14F-4D97-AF65-F5344CB8AC3E}">
        <p14:creationId xmlns:p14="http://schemas.microsoft.com/office/powerpoint/2010/main" val="22064403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363071"/>
            <a:ext cx="9753600" cy="1020762"/>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96071" y="1662837"/>
            <a:ext cx="10972800" cy="4832092"/>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In a well-developed paragraph (8–10 sentences), explain how environmental knowledge—especially the monsoon wind system—shaped the growth of Indian Ocean trade between 1200 and 1450.</a:t>
            </a:r>
            <a:br>
              <a:rPr lang="en-US" sz="2800" kern="100" dirty="0">
                <a:effectLst/>
                <a:latin typeface="Arial" panose="020B0604020202020204" pitchFamily="34" charset="0"/>
                <a:ea typeface="Aptos" panose="020B0004020202020204" pitchFamily="34" charset="0"/>
              </a:rPr>
            </a:b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Use at least </a:t>
            </a:r>
            <a:r>
              <a:rPr lang="en-US" sz="2800" b="1" kern="100" dirty="0">
                <a:effectLst/>
                <a:latin typeface="Arial" panose="020B0604020202020204" pitchFamily="34" charset="0"/>
                <a:ea typeface="Aptos" panose="020B0004020202020204" pitchFamily="34" charset="0"/>
              </a:rPr>
              <a:t>one</a:t>
            </a:r>
            <a:r>
              <a:rPr lang="en-US" sz="2800" kern="100" dirty="0">
                <a:effectLst/>
                <a:latin typeface="Arial" panose="020B0604020202020204" pitchFamily="34" charset="0"/>
                <a:ea typeface="Aptos" panose="020B0004020202020204" pitchFamily="34" charset="0"/>
              </a:rPr>
              <a:t> primary source for evidence.</a:t>
            </a:r>
          </a:p>
          <a:p>
            <a:pPr marL="0" marR="0">
              <a:buNone/>
            </a:pPr>
            <a:r>
              <a:rPr lang="en-US" sz="2800" kern="100" dirty="0">
                <a:effectLst/>
                <a:latin typeface="Arial" panose="020B0604020202020204" pitchFamily="34" charset="0"/>
                <a:ea typeface="Aptos" panose="020B0004020202020204" pitchFamily="34" charset="0"/>
              </a:rPr>
              <a:t>Include: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Clear claim</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Evidence from Ibn Majid or </a:t>
            </a:r>
            <a:r>
              <a:rPr lang="en-US" sz="2800" i="1" kern="100" dirty="0">
                <a:effectLst/>
                <a:latin typeface="Arial" panose="020B0604020202020204" pitchFamily="34" charset="0"/>
                <a:ea typeface="Aptos" panose="020B0004020202020204" pitchFamily="34" charset="0"/>
              </a:rPr>
              <a:t>Zhu Fan Zhi</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Explanation of how environment influenced human activity</a:t>
            </a:r>
          </a:p>
        </p:txBody>
      </p:sp>
    </p:spTree>
    <p:extLst>
      <p:ext uri="{BB962C8B-B14F-4D97-AF65-F5344CB8AC3E}">
        <p14:creationId xmlns:p14="http://schemas.microsoft.com/office/powerpoint/2010/main" val="23236933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19393EF-624E-823C-F031-62774375BAE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D7D987-B709-6B1F-E686-FF9F0A39152A}"/>
              </a:ext>
            </a:extLst>
          </p:cNvPr>
          <p:cNvSpPr>
            <a:spLocks noGrp="1"/>
          </p:cNvSpPr>
          <p:nvPr>
            <p:ph type="title"/>
          </p:nvPr>
        </p:nvSpPr>
        <p:spPr>
          <a:xfrm>
            <a:off x="1217614" y="274638"/>
            <a:ext cx="9753600" cy="868362"/>
          </a:xfrm>
        </p:spPr>
        <p:txBody>
          <a:bodyPr/>
          <a:lstStyle/>
          <a:p>
            <a:r>
              <a:rPr lang="en-US" dirty="0">
                <a:latin typeface="Abadi" panose="020B0604020104020204" pitchFamily="34" charset="0"/>
              </a:rPr>
              <a:t>Key Concepts</a:t>
            </a:r>
          </a:p>
        </p:txBody>
      </p:sp>
      <p:sp>
        <p:nvSpPr>
          <p:cNvPr id="4" name="Content Placeholder 3">
            <a:extLst>
              <a:ext uri="{FF2B5EF4-FFF2-40B4-BE49-F238E27FC236}">
                <a16:creationId xmlns:a16="http://schemas.microsoft.com/office/drawing/2014/main" id="{EB119767-DEAE-9F13-F6C8-2476BF7D8A49}"/>
              </a:ext>
            </a:extLst>
          </p:cNvPr>
          <p:cNvSpPr>
            <a:spLocks noGrp="1"/>
          </p:cNvSpPr>
          <p:nvPr>
            <p:ph idx="1"/>
          </p:nvPr>
        </p:nvSpPr>
        <p:spPr/>
        <p:txBody>
          <a:bodyPr>
            <a:normAutofit/>
          </a:bodyPr>
          <a:lstStyle/>
          <a:p>
            <a:pPr marL="45720" indent="0">
              <a:lnSpc>
                <a:spcPct val="100000"/>
              </a:lnSpc>
              <a:buNone/>
            </a:pPr>
            <a:r>
              <a:rPr lang="en-US" sz="3200" b="1" dirty="0">
                <a:effectLst/>
                <a:latin typeface="Arial" panose="020B0604020202020204" pitchFamily="34" charset="0"/>
                <a:ea typeface="Aptos" panose="020B0004020202020204" pitchFamily="34" charset="0"/>
              </a:rPr>
              <a:t>KC-3.1.II.A.i:</a:t>
            </a:r>
            <a:r>
              <a:rPr lang="en-US" sz="3200" dirty="0">
                <a:effectLst/>
                <a:latin typeface="Arial" panose="020B0604020202020204" pitchFamily="34" charset="0"/>
                <a:ea typeface="Aptos" panose="020B0004020202020204" pitchFamily="34" charset="0"/>
              </a:rPr>
              <a:t> Long-distance trade networks depended on environmental knowledge, including advanced understanding of </a:t>
            </a:r>
            <a:r>
              <a:rPr lang="en-US" sz="3200" b="1" dirty="0">
                <a:effectLst/>
                <a:latin typeface="Arial" panose="020B0604020202020204" pitchFamily="34" charset="0"/>
                <a:ea typeface="Aptos" panose="020B0004020202020204" pitchFamily="34" charset="0"/>
              </a:rPr>
              <a:t>monsoon winds</a:t>
            </a:r>
            <a:r>
              <a:rPr lang="en-US" sz="3200" dirty="0">
                <a:effectLst/>
                <a:latin typeface="Arial" panose="020B0604020202020204" pitchFamily="34" charset="0"/>
                <a:ea typeface="Aptos" panose="020B0004020202020204" pitchFamily="34" charset="0"/>
              </a:rPr>
              <a:t>.</a:t>
            </a:r>
            <a:endParaRPr lang="en-US" sz="3200" dirty="0"/>
          </a:p>
        </p:txBody>
      </p:sp>
    </p:spTree>
    <p:extLst>
      <p:ext uri="{BB962C8B-B14F-4D97-AF65-F5344CB8AC3E}">
        <p14:creationId xmlns:p14="http://schemas.microsoft.com/office/powerpoint/2010/main" val="39478008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608012" y="1066800"/>
            <a:ext cx="11049000" cy="5516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The Indian Ocean trade network was shaped not only by merchants, states, and technology—it was shaped by the environment itself, especially the monsoon wind system. These seasonal winds, which blow southwest in the summer and northeast in the winter, acted like a “wind engine” for maritime trade. Sailors from East Africa, Arabia, India, and China learned to read the winds, time their voyages, and predict weather patterns. This environmental knowledge was essential for long-distance navigation and allowed traders to travel thousands of miles safely and efficiently.</a:t>
            </a:r>
          </a:p>
        </p:txBody>
      </p:sp>
    </p:spTree>
    <p:extLst>
      <p:ext uri="{BB962C8B-B14F-4D97-AF65-F5344CB8AC3E}">
        <p14:creationId xmlns:p14="http://schemas.microsoft.com/office/powerpoint/2010/main" val="37633252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FA13721-3AC3-005F-B2D0-05CB23C8C5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4CD7671-43C4-43B0-27FF-7F31A23D5F67}"/>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7AFBF7A6-F6B6-A925-08D1-80DDFA1FADDD}"/>
              </a:ext>
            </a:extLst>
          </p:cNvPr>
          <p:cNvSpPr txBox="1">
            <a:spLocks/>
          </p:cNvSpPr>
          <p:nvPr/>
        </p:nvSpPr>
        <p:spPr>
          <a:xfrm>
            <a:off x="608012" y="1066800"/>
            <a:ext cx="10820400"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As understanding of the monsoons grew, maritime exchanges intensified. Merchants planned their calendars around wind shifts, often staying in foreign port cities for months until the winds reversed. This resulted in extended cross-cultural contact, increased trade volume, and the rise of powerful cities that became seasonal homes for foreign traders. The environment, therefore, was not a barrier—it was a predictable engine of economic growth.</a:t>
            </a:r>
          </a:p>
        </p:txBody>
      </p:sp>
    </p:spTree>
    <p:extLst>
      <p:ext uri="{BB962C8B-B14F-4D97-AF65-F5344CB8AC3E}">
        <p14:creationId xmlns:p14="http://schemas.microsoft.com/office/powerpoint/2010/main" val="26886866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0CF7AF0-F44B-9AE8-46B7-88DBCDED163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97D754-64D0-18E7-A7C7-36597F20003B}"/>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FD7BC121-B295-456C-0007-604EC1070F7E}"/>
              </a:ext>
            </a:extLst>
          </p:cNvPr>
          <p:cNvSpPr txBox="1">
            <a:spLocks/>
          </p:cNvSpPr>
          <p:nvPr/>
        </p:nvSpPr>
        <p:spPr>
          <a:xfrm>
            <a:off x="608012" y="1066800"/>
            <a:ext cx="10972801"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Human societies also shaped their environments in response to trade. Coastal cities dredged harbors, built warehouses, and expanded ports. Rulers invested in lighthouses, breakwaters, and navigation markers. In some regions, agricultural production increased to supply the visiting merchants. The interaction between humans and their environments created a maritime world where environmental knowledge and adaptation determined commercial success.</a:t>
            </a:r>
          </a:p>
        </p:txBody>
      </p:sp>
    </p:spTree>
    <p:extLst>
      <p:ext uri="{BB962C8B-B14F-4D97-AF65-F5344CB8AC3E}">
        <p14:creationId xmlns:p14="http://schemas.microsoft.com/office/powerpoint/2010/main" val="85880784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71738" y="1026086"/>
            <a:ext cx="10515600" cy="5509200"/>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Monsoon winds</a:t>
            </a:r>
            <a:r>
              <a:rPr lang="en-US" sz="3200" kern="100" dirty="0">
                <a:effectLst/>
                <a:latin typeface="Arial" panose="020B0604020202020204" pitchFamily="34" charset="0"/>
                <a:ea typeface="Aptos" panose="020B0004020202020204" pitchFamily="34" charset="0"/>
              </a:rPr>
              <a:t> – Predictable seasonal winds that blow in different directions in winter and summer across the Indian Ocean.</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Environmental adaptation</a:t>
            </a:r>
            <a:r>
              <a:rPr lang="en-US" sz="3200" kern="100" dirty="0">
                <a:effectLst/>
                <a:latin typeface="Arial" panose="020B0604020202020204" pitchFamily="34" charset="0"/>
                <a:ea typeface="Aptos" panose="020B0004020202020204" pitchFamily="34" charset="0"/>
              </a:rPr>
              <a:t> – How humans adjust their practices to fit local environmental conditions.</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Hydrography</a:t>
            </a:r>
            <a:r>
              <a:rPr lang="en-US" sz="3200" kern="100" dirty="0">
                <a:effectLst/>
                <a:latin typeface="Arial" panose="020B0604020202020204" pitchFamily="34" charset="0"/>
                <a:ea typeface="Aptos" panose="020B0004020202020204" pitchFamily="34" charset="0"/>
              </a:rPr>
              <a:t> – Mapping and studying bodies of water for navigation.</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Harbor infrastructure</a:t>
            </a:r>
            <a:r>
              <a:rPr lang="en-US" sz="3200" kern="100" dirty="0">
                <a:effectLst/>
                <a:latin typeface="Arial" panose="020B0604020202020204" pitchFamily="34" charset="0"/>
                <a:ea typeface="Aptos" panose="020B0004020202020204" pitchFamily="34" charset="0"/>
              </a:rPr>
              <a:t> – Environmental modifications (like docks, breakwaters) built to support trade.</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Seasonal migration (of merchants)</a:t>
            </a:r>
            <a:r>
              <a:rPr lang="en-US" sz="3200" kern="100" dirty="0">
                <a:effectLst/>
                <a:latin typeface="Arial" panose="020B0604020202020204" pitchFamily="34" charset="0"/>
                <a:ea typeface="Aptos" panose="020B0004020202020204" pitchFamily="34" charset="0"/>
              </a:rPr>
              <a:t> – When traders stay in a port city for months waiting for wind shifts.</a:t>
            </a:r>
          </a:p>
        </p:txBody>
      </p:sp>
    </p:spTree>
    <p:extLst>
      <p:ext uri="{BB962C8B-B14F-4D97-AF65-F5344CB8AC3E}">
        <p14:creationId xmlns:p14="http://schemas.microsoft.com/office/powerpoint/2010/main" val="1009097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The Indian Ocean is unique because of its monsoon wind system, which reverses direction on a predictable yearly cycle. This environmental pattern allowed merchants to plan long-distance voyages with remarkable accuracy. For example, sailors could leave East Africa or Arabia in the summer when the southwest monsoon blew toward India. They could return months later when the northeast monsoon blew back toward Africa and Arabia. This natural wind cycle gave the Indian Ocean an advantage over Mediterranean navigation, which did not have such predictable seasonal patterns.</a:t>
            </a:r>
          </a:p>
        </p:txBody>
      </p:sp>
    </p:spTree>
    <p:extLst>
      <p:ext uri="{BB962C8B-B14F-4D97-AF65-F5344CB8AC3E}">
        <p14:creationId xmlns:p14="http://schemas.microsoft.com/office/powerpoint/2010/main" val="3863222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Environmental knowledge shaped the locations of major port cities. Cities like Calicut, Kilwa, Mogadishu, Aden, Malacca, and Guangzhou were situated where monsoon winds, water currents, and coastal geography created safe anchorages and efficient routes. Merchants waited months in these ports, leading to greater cultural interaction and economic growth. Their stay encouraged the building of inns, warehouses, docks, and markets—all of which further shaped the environment.</a:t>
            </a:r>
          </a:p>
        </p:txBody>
      </p:sp>
    </p:spTree>
    <p:extLst>
      <p:ext uri="{BB962C8B-B14F-4D97-AF65-F5344CB8AC3E}">
        <p14:creationId xmlns:p14="http://schemas.microsoft.com/office/powerpoint/2010/main" val="32631447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1288</TotalTime>
  <Words>2002</Words>
  <Application>Microsoft Office PowerPoint</Application>
  <PresentationFormat>Custom</PresentationFormat>
  <Paragraphs>170</Paragraphs>
  <Slides>26</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Abadi</vt:lpstr>
      <vt:lpstr>Arial</vt:lpstr>
      <vt:lpstr>Century Gothic</vt:lpstr>
      <vt:lpstr>Symbol</vt:lpstr>
      <vt:lpstr>World country report presentation</vt:lpstr>
      <vt:lpstr>Topic 2.3 Part 3 — Exchange in the Indian Ocean</vt:lpstr>
      <vt:lpstr>Learning Objectives</vt:lpstr>
      <vt:lpstr>Key Concepts</vt:lpstr>
      <vt:lpstr>Overview</vt:lpstr>
      <vt:lpstr>Overview</vt:lpstr>
      <vt:lpstr>Overview</vt:lpstr>
      <vt:lpstr>Keywords and Phrases</vt:lpstr>
      <vt:lpstr>Background Reading</vt:lpstr>
      <vt:lpstr>Background Reading</vt:lpstr>
      <vt:lpstr>Background Reading</vt:lpstr>
      <vt:lpstr>Source 1: Periplus of the Erythraean Sea (1st c. CE), on Monsoon Winds</vt:lpstr>
      <vt:lpstr>Why is this important?</vt:lpstr>
      <vt:lpstr>Guided Source Analysis</vt:lpstr>
      <vt:lpstr>Guided Source Analysis - Answers</vt:lpstr>
      <vt:lpstr>Source 2: Ahmad Ibn Majid, Book of Useful Information (late 1400s)</vt:lpstr>
      <vt:lpstr>Source 2: Ahmad Ibn Majid, Book of Useful Information (late 1400s)</vt:lpstr>
      <vt:lpstr>Why is this important?</vt:lpstr>
      <vt:lpstr>Guided Source Analysis</vt:lpstr>
      <vt:lpstr>Guided Source Analysis - Answers</vt:lpstr>
      <vt:lpstr>AP Skill-Aligned Activity</vt:lpstr>
      <vt:lpstr>Environment as a Driver of Exchange</vt:lpstr>
      <vt:lpstr>CCOT / Comparison / Causation Section</vt:lpstr>
      <vt:lpstr>CCOT / Comparison / Causation Section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28</cp:revision>
  <dcterms:created xsi:type="dcterms:W3CDTF">2025-09-29T06:54:32Z</dcterms:created>
  <dcterms:modified xsi:type="dcterms:W3CDTF">2025-12-15T02:40:46Z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