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handoutMasterIdLst>
    <p:handoutMasterId r:id="rId22"/>
  </p:handoutMasterIdLst>
  <p:sldIdLst>
    <p:sldId id="269" r:id="rId2"/>
    <p:sldId id="270" r:id="rId3"/>
    <p:sldId id="300" r:id="rId4"/>
    <p:sldId id="275" r:id="rId5"/>
    <p:sldId id="276" r:id="rId6"/>
    <p:sldId id="359" r:id="rId7"/>
    <p:sldId id="418" r:id="rId8"/>
    <p:sldId id="322" r:id="rId9"/>
    <p:sldId id="424" r:id="rId10"/>
    <p:sldId id="425" r:id="rId11"/>
    <p:sldId id="426" r:id="rId12"/>
    <p:sldId id="352" r:id="rId13"/>
    <p:sldId id="427" r:id="rId14"/>
    <p:sldId id="428" r:id="rId15"/>
    <p:sldId id="396" r:id="rId16"/>
    <p:sldId id="414" r:id="rId17"/>
    <p:sldId id="350" r:id="rId18"/>
    <p:sldId id="342" r:id="rId19"/>
    <p:sldId id="299" r:id="rId20"/>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2"/>
          </a:lnRef>
          <a:fillRef idx="3">
            <a:schemeClr val="accent2"/>
          </a:fillRef>
          <a:effectRef idx="3">
            <a:schemeClr val="accent2"/>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2">
                <a:shade val="85000"/>
              </a:schemeClr>
            </a:gs>
            <a:gs pos="100000">
              <a:schemeClr val="accent2">
                <a:tint val="90000"/>
                <a:alpha val="100000"/>
                <a:satMod val="180000"/>
              </a:schemeClr>
            </a:gs>
          </a:gsLst>
          <a:path path="circle">
            <a:fillToRect l="100000" t="100000" r="100000" b="100000"/>
          </a:path>
        </a:gradFill>
        <a:ln>
          <a:noFill/>
        </a:ln>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dsp:spPr>
      <dsp:style>
        <a:lnRef idx="0">
          <a:schemeClr val="accent2"/>
        </a:lnRef>
        <a:fillRef idx="3">
          <a:schemeClr val="accent2"/>
        </a:fillRef>
        <a:effectRef idx="3">
          <a:schemeClr val="accent2"/>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0F1FD-993A-5DA9-3716-D639D80832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FB98E6-BFC3-2B79-F7BC-EF656000F3F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0FE16ED-10CD-7300-A879-FA6C1AEE399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A251BA9-C3C6-5879-86A2-BB3B069B8E87}"/>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0904264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4F482-48A7-F5C2-08BD-724D360105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518ECD-9417-FAEC-C35A-65F2FCA225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B368EAF-3DE0-80FC-FEC2-8E23CFFCA84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B451B0D-B20F-A120-3C28-B8203AFA1A2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4862272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D7EE5-3622-B2A2-26BA-9CF248A4E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F44212-D4ED-5B75-E532-DFEADA4AF8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7E394D0-02ED-6A46-3F63-89BAE962803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8367563-926D-56DD-DD0A-7CE72E99D0EC}"/>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74838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03465C-5612-06B6-D8DA-7A5E71B7EC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B9048C-820D-83CC-BA91-569D74716C7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A2B91EE-EEFF-FC2B-8B0D-25E715B1614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9E10033-5BC6-22AA-0CB3-96BE27958E36}"/>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71409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6BBB6-E15B-D798-5975-4DAB4566D2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B98C96-6D59-C143-19A9-54C2A09F08A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E08DFDE-1D20-0191-BA1A-B52CCACE706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4053E0F-1ECF-D53D-23CA-FCA6D69F823D}"/>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26711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57india.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57india.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ghostdance.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urcebooks.fordham.edu/mod/ghostdance.as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mod/ghostdance.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57india.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57india.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6.3 - Indigenous Responses to State Expansion (1750–1900)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B400643-50D9-B175-5E39-43F2581556F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3401187-84A7-AB5D-B3F8-6EB12BCAFBEE}"/>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Proclamation of Nana Sahib during the Indian Rebellion (1857) Full text: </a:t>
            </a:r>
            <a:r>
              <a:rPr lang="en-US" sz="2000" b="1" cap="none" dirty="0">
                <a:effectLst/>
                <a:latin typeface="Arial" panose="020B0604020202020204" pitchFamily="34" charset="0"/>
                <a:ea typeface="Aptos" panose="020B0004020202020204" pitchFamily="34" charset="0"/>
                <a:hlinkClick r:id="rId3"/>
              </a:rPr>
              <a:t>https://sourcebooks.fordham.edu/mod/1857india.asp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B8BA402B-F729-660B-4AC8-E8C4F9357400}"/>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 call upon all soldiers, princes, and citizens of India to take up arms and rise against the foreign rulers who have oppressed you. Let no one remain idle while your country is held under foreign domination. Stand together in unity, regardless of your religion or background, and fight for the restoration of your independence and dignity. The struggle we undertake is not only for our own sake but for the sake of future generations who deserve to live free from oppression and foreign control.</a:t>
            </a:r>
          </a:p>
        </p:txBody>
      </p:sp>
    </p:spTree>
    <p:extLst>
      <p:ext uri="{BB962C8B-B14F-4D97-AF65-F5344CB8AC3E}">
        <p14:creationId xmlns:p14="http://schemas.microsoft.com/office/powerpoint/2010/main" val="50588005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8A3C11D-5F1A-91E0-63BE-AF3EEA30851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39A16D5-6986-2C59-8B7F-D3D9287562D0}"/>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Proclamation of Nana Sahib during the Indian Rebellion (1857) Full text: </a:t>
            </a:r>
            <a:r>
              <a:rPr lang="en-US" sz="2000" b="1" cap="none" dirty="0">
                <a:effectLst/>
                <a:latin typeface="Arial" panose="020B0604020202020204" pitchFamily="34" charset="0"/>
                <a:ea typeface="Aptos" panose="020B0004020202020204" pitchFamily="34" charset="0"/>
                <a:hlinkClick r:id="rId3"/>
              </a:rPr>
              <a:t>https://sourcebooks.fordham.edu/mod/1857india.asp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26378BE7-19FD-E410-3279-8C5AB967CA76}"/>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Guided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the </a:t>
            </a:r>
            <a:r>
              <a:rPr lang="en-US" sz="2800" b="1" kern="100" dirty="0">
                <a:effectLst/>
                <a:latin typeface="Arial" panose="020B0604020202020204" pitchFamily="34" charset="0"/>
                <a:ea typeface="Aptos" panose="020B0004020202020204" pitchFamily="34" charset="0"/>
              </a:rPr>
              <a:t>historical situation</a:t>
            </a:r>
            <a:r>
              <a:rPr lang="en-US" sz="2800" kern="100" dirty="0">
                <a:effectLst/>
                <a:latin typeface="Arial" panose="020B0604020202020204" pitchFamily="34" charset="0"/>
                <a:ea typeface="Aptos" panose="020B0004020202020204" pitchFamily="34" charset="0"/>
              </a:rPr>
              <a:t> of this document?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Nana Sahib appeal to both Hindus and Muslims?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grievances against British rule are identified?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is the author’s </a:t>
            </a:r>
            <a:r>
              <a:rPr lang="en-US" sz="2800" b="1" kern="100" dirty="0">
                <a:effectLst/>
                <a:latin typeface="Arial" panose="020B0604020202020204" pitchFamily="34" charset="0"/>
                <a:ea typeface="Aptos" panose="020B0004020202020204" pitchFamily="34" charset="0"/>
              </a:rPr>
              <a:t>purpose</a:t>
            </a:r>
            <a:r>
              <a:rPr lang="en-US" sz="2800" kern="100" dirty="0">
                <a:effectLst/>
                <a:latin typeface="Arial" panose="020B0604020202020204" pitchFamily="34" charset="0"/>
                <a:ea typeface="Aptos" panose="020B0004020202020204" pitchFamily="34" charset="0"/>
              </a:rPr>
              <a:t>, and how does it shape the language?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source reflect broader patterns of resistance to imperialism? </a:t>
            </a:r>
          </a:p>
        </p:txBody>
      </p:sp>
    </p:spTree>
    <p:extLst>
      <p:ext uri="{BB962C8B-B14F-4D97-AF65-F5344CB8AC3E}">
        <p14:creationId xmlns:p14="http://schemas.microsoft.com/office/powerpoint/2010/main" val="1021834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Wovoka, Message of the Ghost Dance Movement (c. 1890) </a:t>
            </a:r>
            <a:r>
              <a:rPr lang="en-US" sz="2000" b="1" cap="none" dirty="0">
                <a:effectLst/>
                <a:latin typeface="Arial" panose="020B0604020202020204" pitchFamily="34" charset="0"/>
                <a:ea typeface="Aptos" panose="020B0004020202020204" pitchFamily="34" charset="0"/>
                <a:hlinkClick r:id="rId3"/>
              </a:rPr>
              <a:t>https://sourcebooks.fordham.edu/mod/ghostdance.asp</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When this happens, the white man will disappear, and the buffalo will return to the plains. Your people will once again live as they did before, free from suffering and hardship. There will be no sickness, no death, and no hunger. The old world will pass away, and a new world will take its place, one where your ancestors will return and live among you again.</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EC92646-08AA-8040-984F-E5EDE2EBBE9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78C01D2-0FCB-C7BB-0F0F-7C73B87B3115}"/>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Wovoka, Message of the Ghost Dance Movement (c. 1890) </a:t>
            </a:r>
            <a:r>
              <a:rPr lang="en-US" sz="2000" b="1" cap="none" dirty="0">
                <a:effectLst/>
                <a:latin typeface="Arial" panose="020B0604020202020204" pitchFamily="34" charset="0"/>
                <a:ea typeface="Aptos" panose="020B0004020202020204" pitchFamily="34" charset="0"/>
                <a:hlinkClick r:id="rId3"/>
              </a:rPr>
              <a:t>https://sourcebooks.fordham.edu/mod/ghostdance.asp</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8D456D5-DA3C-F8C8-7EE2-431373C64028}"/>
              </a:ext>
            </a:extLst>
          </p:cNvPr>
          <p:cNvSpPr txBox="1"/>
          <p:nvPr/>
        </p:nvSpPr>
        <p:spPr>
          <a:xfrm>
            <a:off x="608012" y="1752598"/>
            <a:ext cx="10896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You must believe in this message and perform the dance faithfully. You must live in peace with one another and avoid conflict. If you follow these teachings, the Creator will bring about the restoration of your lands and your people. This is the way to end suffering and bring renewal to your nation, even in the face of the hardships you now endure under the rule of others.</a:t>
            </a:r>
          </a:p>
        </p:txBody>
      </p:sp>
    </p:spTree>
    <p:extLst>
      <p:ext uri="{BB962C8B-B14F-4D97-AF65-F5344CB8AC3E}">
        <p14:creationId xmlns:p14="http://schemas.microsoft.com/office/powerpoint/2010/main" val="130427764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B51A65D-4716-512D-34E9-44878A5A32A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FF48D1-00C2-C68B-2F39-7AC2264FBCA7}"/>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Wovoka, Message of the Ghost Dance Movement (c. 1890) </a:t>
            </a:r>
            <a:r>
              <a:rPr lang="en-US" sz="2000" b="1" cap="none" dirty="0">
                <a:effectLst/>
                <a:latin typeface="Arial" panose="020B0604020202020204" pitchFamily="34" charset="0"/>
                <a:ea typeface="Aptos" panose="020B0004020202020204" pitchFamily="34" charset="0"/>
                <a:hlinkClick r:id="rId3"/>
              </a:rPr>
              <a:t>https://sourcebooks.fordham.edu/mod/ghostdance.asp</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CD6FA0F7-AD37-8A16-66FE-952D70F85486}"/>
              </a:ext>
            </a:extLst>
          </p:cNvPr>
          <p:cNvSpPr txBox="1"/>
          <p:nvPr/>
        </p:nvSpPr>
        <p:spPr>
          <a:xfrm>
            <a:off x="608012" y="1752598"/>
            <a:ext cx="10896600" cy="3539430"/>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Guided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type of resistance is reflected in this source?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religion shape the message of resistance?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the document reveal about indigenous conditions under U.S. expansion?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movement differ from armed resistance movements?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might U.S. authorities have viewed this movement? </a:t>
            </a:r>
          </a:p>
        </p:txBody>
      </p:sp>
    </p:spTree>
    <p:extLst>
      <p:ext uri="{BB962C8B-B14F-4D97-AF65-F5344CB8AC3E}">
        <p14:creationId xmlns:p14="http://schemas.microsoft.com/office/powerpoint/2010/main" val="171542452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Types of Indigenous Responses</a:t>
            </a:r>
          </a:p>
        </p:txBody>
      </p:sp>
      <p:graphicFrame>
        <p:nvGraphicFramePr>
          <p:cNvPr id="5" name="Table 4">
            <a:extLst>
              <a:ext uri="{FF2B5EF4-FFF2-40B4-BE49-F238E27FC236}">
                <a16:creationId xmlns:a16="http://schemas.microsoft.com/office/drawing/2014/main" id="{457F73A9-6AB5-7AAB-F7BD-4BC096712B01}"/>
              </a:ext>
            </a:extLst>
          </p:cNvPr>
          <p:cNvGraphicFramePr>
            <a:graphicFrameLocks noGrp="1"/>
          </p:cNvGraphicFramePr>
          <p:nvPr>
            <p:extLst>
              <p:ext uri="{D42A27DB-BD31-4B8C-83A1-F6EECF244321}">
                <p14:modId xmlns:p14="http://schemas.microsoft.com/office/powerpoint/2010/main" val="3936999758"/>
              </p:ext>
            </p:extLst>
          </p:nvPr>
        </p:nvGraphicFramePr>
        <p:xfrm>
          <a:off x="608012" y="1676400"/>
          <a:ext cx="10668001" cy="3840480"/>
        </p:xfrm>
        <a:graphic>
          <a:graphicData uri="http://schemas.openxmlformats.org/drawingml/2006/table">
            <a:tbl>
              <a:tblPr firstRow="1" firstCol="1" bandRow="1">
                <a:tableStyleId>{3B4B98B0-60AC-42C2-AFA5-B58CD77FA1E5}</a:tableStyleId>
              </a:tblPr>
              <a:tblGrid>
                <a:gridCol w="3507639">
                  <a:extLst>
                    <a:ext uri="{9D8B030D-6E8A-4147-A177-3AD203B41FA5}">
                      <a16:colId xmlns:a16="http://schemas.microsoft.com/office/drawing/2014/main" val="2864902739"/>
                    </a:ext>
                  </a:extLst>
                </a:gridCol>
                <a:gridCol w="3951427">
                  <a:extLst>
                    <a:ext uri="{9D8B030D-6E8A-4147-A177-3AD203B41FA5}">
                      <a16:colId xmlns:a16="http://schemas.microsoft.com/office/drawing/2014/main" val="1254728339"/>
                    </a:ext>
                  </a:extLst>
                </a:gridCol>
                <a:gridCol w="3208935">
                  <a:extLst>
                    <a:ext uri="{9D8B030D-6E8A-4147-A177-3AD203B41FA5}">
                      <a16:colId xmlns:a16="http://schemas.microsoft.com/office/drawing/2014/main" val="441204018"/>
                    </a:ext>
                  </a:extLst>
                </a:gridCol>
              </a:tblGrid>
              <a:tr h="0">
                <a:tc>
                  <a:txBody>
                    <a:bodyPr/>
                    <a:lstStyle/>
                    <a:p>
                      <a:pPr marL="0" marR="0">
                        <a:buNone/>
                      </a:pPr>
                      <a:r>
                        <a:rPr lang="en-US" sz="2800" kern="100">
                          <a:effectLst/>
                        </a:rPr>
                        <a:t>Type of Response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Description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32537554"/>
                  </a:ext>
                </a:extLst>
              </a:tr>
              <a:tr h="0">
                <a:tc>
                  <a:txBody>
                    <a:bodyPr/>
                    <a:lstStyle/>
                    <a:p>
                      <a:pPr marL="0" marR="0">
                        <a:buNone/>
                      </a:pPr>
                      <a:r>
                        <a:rPr lang="en-US" sz="2800" kern="100">
                          <a:effectLst/>
                        </a:rPr>
                        <a:t>Armed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Direct military opposition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Sepoy Rebellion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71915527"/>
                  </a:ext>
                </a:extLst>
              </a:tr>
              <a:tr h="0">
                <a:tc>
                  <a:txBody>
                    <a:bodyPr/>
                    <a:lstStyle/>
                    <a:p>
                      <a:pPr marL="0" marR="0">
                        <a:buNone/>
                      </a:pPr>
                      <a:r>
                        <a:rPr lang="en-US" sz="2800" kern="100">
                          <a:effectLst/>
                        </a:rPr>
                        <a:t>Religious movements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Spiritual-based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Ghost Dance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40780619"/>
                  </a:ext>
                </a:extLst>
              </a:tr>
              <a:tr h="0">
                <a:tc>
                  <a:txBody>
                    <a:bodyPr/>
                    <a:lstStyle/>
                    <a:p>
                      <a:pPr marL="0" marR="0">
                        <a:buNone/>
                      </a:pPr>
                      <a:r>
                        <a:rPr lang="en-US" sz="2800" kern="100">
                          <a:effectLst/>
                        </a:rPr>
                        <a:t>Nationalist movements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Political organization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Indian nationalism</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69802926"/>
                  </a:ext>
                </a:extLst>
              </a:tr>
              <a:tr h="0">
                <a:tc>
                  <a:txBody>
                    <a:bodyPr/>
                    <a:lstStyle/>
                    <a:p>
                      <a:pPr marL="0" marR="0">
                        <a:buNone/>
                      </a:pPr>
                      <a:r>
                        <a:rPr lang="en-US" sz="2800" kern="100">
                          <a:effectLst/>
                        </a:rPr>
                        <a:t>Cultural resistance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Preservation of traditions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Indigenous practices</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40865359"/>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524000"/>
            <a:ext cx="10668000" cy="3046988"/>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Change:</a:t>
            </a:r>
            <a:r>
              <a:rPr lang="en-US" sz="3200" kern="100" dirty="0">
                <a:effectLst/>
                <a:latin typeface="Arial" panose="020B0604020202020204" pitchFamily="34" charset="0"/>
                <a:ea typeface="Aptos" panose="020B0004020202020204" pitchFamily="34" charset="0"/>
              </a:rPr>
              <a:t> Increasing role of nationalism in resistance movements.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Continuity:</a:t>
            </a:r>
            <a:r>
              <a:rPr lang="en-US" sz="3200" kern="100" dirty="0">
                <a:effectLst/>
                <a:latin typeface="Arial" panose="020B0604020202020204" pitchFamily="34" charset="0"/>
                <a:ea typeface="Aptos" panose="020B0004020202020204" pitchFamily="34" charset="0"/>
              </a:rPr>
              <a:t> Armed resistance remained a common response. </a:t>
            </a:r>
          </a:p>
          <a:p>
            <a:pPr marL="342900" marR="0" lvl="0" indent="-342900">
              <a:buSzPts val="1000"/>
              <a:buFont typeface="Symbol" panose="05050102010706020507" pitchFamily="18" charset="2"/>
              <a:buChar char=""/>
              <a:tabLst>
                <a:tab pos="457200" algn="l"/>
              </a:tabLst>
            </a:pPr>
            <a:r>
              <a:rPr lang="en-US" sz="3200" b="1" kern="100" dirty="0">
                <a:effectLst/>
                <a:latin typeface="Arial" panose="020B0604020202020204" pitchFamily="34" charset="0"/>
                <a:ea typeface="Aptos" panose="020B0004020202020204" pitchFamily="34" charset="0"/>
              </a:rPr>
              <a:t>Comparison:</a:t>
            </a:r>
            <a:r>
              <a:rPr lang="en-US" sz="3200" kern="100" dirty="0">
                <a:effectLst/>
                <a:latin typeface="Arial" panose="020B0604020202020204" pitchFamily="34" charset="0"/>
                <a:ea typeface="Aptos" panose="020B0004020202020204" pitchFamily="34" charset="0"/>
              </a:rPr>
              <a:t> Some movements used religion, while others used political organization.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353943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Indigenous responses varied from violent rebellion to spiritual movements.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Religious beliefs often inspired resistance.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Nationalism became more important over time.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Resistance movements challenged imperial authority. </a:t>
            </a:r>
          </a:p>
          <a:p>
            <a:pPr marL="342900" marR="0" lvl="0" indent="-342900">
              <a:buSzPts val="1000"/>
              <a:buFont typeface="Symbol" panose="05050102010706020507" pitchFamily="18" charset="2"/>
              <a:buChar char=""/>
              <a:tabLst>
                <a:tab pos="457200" algn="l"/>
              </a:tabLst>
            </a:pPr>
            <a:r>
              <a:rPr lang="en-US" sz="3200" dirty="0">
                <a:effectLst/>
                <a:latin typeface="Arial" panose="020B0604020202020204" pitchFamily="34" charset="0"/>
                <a:ea typeface="Aptos" panose="020B0004020202020204" pitchFamily="34" charset="0"/>
              </a:rPr>
              <a:t>Many movements influenced later independence efforts.</a:t>
            </a:r>
            <a:endParaRPr lang="en-US" sz="32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35048205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different forms of resistance to imperial expansion.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causes of anti-colonial movements.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religious and nationalist resistance movements.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showing indigenous perspectives.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473868" y="1255999"/>
            <a:ext cx="11241088" cy="4401205"/>
          </a:xfrm>
          <a:prstGeom prst="rect">
            <a:avLst/>
          </a:prstGeom>
          <a:noFill/>
          <a:ln>
            <a:solidFill>
              <a:schemeClr val="bg2"/>
            </a:solidFill>
          </a:ln>
        </p:spPr>
        <p:txBody>
          <a:bodyPr wrap="square">
            <a:spAutoFit/>
          </a:bodyPr>
          <a:lstStyle/>
          <a:p>
            <a:r>
              <a:rPr lang="en-US" sz="2800" dirty="0"/>
              <a:t>As empires expanded between 1750 and 1900, indigenous peoples and colonized societies responded in a variety of ways. Some resisted through armed rebellion, while others used religious or nationalist ideas to challenge imperial authority. These responses were shaped by both internal factors, such as cultural identity, and external pressures, such as economic exploitation and political control. </a:t>
            </a:r>
          </a:p>
          <a:p>
            <a:endParaRPr lang="en-US" sz="2800" dirty="0"/>
          </a:p>
          <a:p>
            <a:r>
              <a:rPr lang="en-US" sz="2800" dirty="0"/>
              <a:t>Understanding these reactions helps explain how imperial rule was challenged and how new political movements emerged.</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397031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Millenarian movement</a:t>
            </a:r>
            <a:r>
              <a:rPr lang="en-US" sz="2800" kern="100" dirty="0">
                <a:effectLst/>
                <a:latin typeface="Arial" panose="020B0604020202020204" pitchFamily="34" charset="0"/>
                <a:ea typeface="Aptos" panose="020B0004020202020204" pitchFamily="34" charset="0"/>
              </a:rPr>
              <a:t>: A belief that a major religious or social transformation is coming soon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Syncretism</a:t>
            </a:r>
            <a:r>
              <a:rPr lang="en-US" sz="2800" kern="100" dirty="0">
                <a:effectLst/>
                <a:latin typeface="Arial" panose="020B0604020202020204" pitchFamily="34" charset="0"/>
                <a:ea typeface="Aptos" panose="020B0004020202020204" pitchFamily="34" charset="0"/>
              </a:rPr>
              <a:t>: The blending of different cultural or religious traditions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Guerrilla warfare</a:t>
            </a:r>
            <a:r>
              <a:rPr lang="en-US" sz="2800" kern="100" dirty="0">
                <a:effectLst/>
                <a:latin typeface="Arial" panose="020B0604020202020204" pitchFamily="34" charset="0"/>
                <a:ea typeface="Aptos" panose="020B0004020202020204" pitchFamily="34" charset="0"/>
              </a:rPr>
              <a:t>: Fighting using small, mobile groups rather than formal armies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Ethnic identity</a:t>
            </a:r>
            <a:r>
              <a:rPr lang="en-US" sz="2800" kern="100" dirty="0">
                <a:effectLst/>
                <a:latin typeface="Arial" panose="020B0604020202020204" pitchFamily="34" charset="0"/>
                <a:ea typeface="Aptos" panose="020B0004020202020204" pitchFamily="34" charset="0"/>
              </a:rPr>
              <a:t>: A shared sense of culture, language, or ancestry among a group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Rebellion</a:t>
            </a:r>
            <a:r>
              <a:rPr lang="en-US" sz="2800" kern="100" dirty="0">
                <a:effectLst/>
                <a:latin typeface="Arial" panose="020B0604020202020204" pitchFamily="34" charset="0"/>
                <a:ea typeface="Aptos" panose="020B0004020202020204" pitchFamily="34" charset="0"/>
              </a:rPr>
              <a:t>: An organized resistance against authority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Indigenous responses to imperial expansion varied widely across regions. In some areas, people resisted through direct military conflict. For example, the Sepoy Rebellion in India (1857) challenged British rule, while the Zulu resisted British expansion in southern Africa. These movements often emerged in response to economic exploitation, political control, and cultural disruption.</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Religious beliefs also played an important role in resistance. The Ghost Dance movement among Native Americans and the Taiping Rebellion in China both drew on spiritual ideas to inspire resistance. These movements often promised renewal or liberation, reflecting dissatisfaction with imperial or foreign influence.</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Nationalism became increasingly important toward the end of the 19th century. Colonized peoples began to develop shared political identities and challenge imperial rule through organized movements. While many of these efforts were unsuccessful in the short term, they laid the foundation for future independence movements in the 20th century.</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Proclamation of Nana Sahib during the Indian Rebellion (1857) Full text: </a:t>
            </a:r>
            <a:r>
              <a:rPr lang="en-US" sz="2000" b="1" cap="none" dirty="0">
                <a:effectLst/>
                <a:latin typeface="Arial" panose="020B0604020202020204" pitchFamily="34" charset="0"/>
                <a:ea typeface="Aptos" panose="020B0004020202020204" pitchFamily="34" charset="0"/>
                <a:hlinkClick r:id="rId3"/>
              </a:rPr>
              <a:t>https://sourcebooks.fordham.edu/mod/1857india.asp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All you Hindus and Mohammedans of India, it is clear as the sun that the English have deceived you and taken possession of your country by fraud and force. They have robbed you of your lands, overthrown your princes, and destroyed your ancient customs. They have shown no respect for your religions, your traditions, or your rights as the people of this land. The time has now come for you to recognize the truth and to unite in common cause against those who have reduced you to subjection.</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57AFC8-4CC4-7594-666B-03D02A9EE61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63F229-0565-584E-8387-3A40E99B82E4}"/>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Proclamation of Nana Sahib during the Indian Rebellion (1857) Full text: </a:t>
            </a:r>
            <a:r>
              <a:rPr lang="en-US" sz="2000" b="1" cap="none" dirty="0">
                <a:effectLst/>
                <a:latin typeface="Arial" panose="020B0604020202020204" pitchFamily="34" charset="0"/>
                <a:ea typeface="Aptos" panose="020B0004020202020204" pitchFamily="34" charset="0"/>
                <a:hlinkClick r:id="rId3"/>
              </a:rPr>
              <a:t>https://sourcebooks.fordham.edu/mod/1857india.asp</a:t>
            </a:r>
            <a:r>
              <a:rPr lang="en-US"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905920A1-4BB9-FE0B-C128-60B602F6CF09}"/>
              </a:ext>
            </a:extLst>
          </p:cNvPr>
          <p:cNvSpPr txBox="1"/>
          <p:nvPr/>
        </p:nvSpPr>
        <p:spPr>
          <a:xfrm>
            <a:off x="764267" y="1443841"/>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English have introduced laws and institutions that do not reflect the customs of this country and have disregarded the authority of your leaders. They have seized the wealth of India and carried it away to enrich themselves, leaving the people in poverty and distress. They have weakened your society and brought dishonor upon your nation. These injustices cannot be endured any longer, and it is your duty to restore the rightful order that existed before their domination.</a:t>
            </a:r>
          </a:p>
        </p:txBody>
      </p:sp>
    </p:spTree>
    <p:extLst>
      <p:ext uri="{BB962C8B-B14F-4D97-AF65-F5344CB8AC3E}">
        <p14:creationId xmlns:p14="http://schemas.microsoft.com/office/powerpoint/2010/main" val="54864818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theme/theme1.xml><?xml version="1.0" encoding="utf-8"?>
<a:theme xmlns:a="http://schemas.openxmlformats.org/drawingml/2006/main" name="World country report presentation">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2970</TotalTime>
  <Words>1376</Words>
  <Application>Microsoft Office PowerPoint</Application>
  <PresentationFormat>Custom</PresentationFormat>
  <Paragraphs>106</Paragraphs>
  <Slides>19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Abadi</vt:lpstr>
      <vt:lpstr>Arial</vt:lpstr>
      <vt:lpstr>Century Gothic</vt:lpstr>
      <vt:lpstr>Symbol</vt:lpstr>
      <vt:lpstr>World country report presentation</vt:lpstr>
      <vt:lpstr>Topic 6.3 - Indigenous Responses to State Expansion (1750–1900)</vt:lpstr>
      <vt:lpstr>Learning Objectives</vt:lpstr>
      <vt:lpstr>Overview</vt:lpstr>
      <vt:lpstr>Keywords and Phrases</vt:lpstr>
      <vt:lpstr>Background Reading</vt:lpstr>
      <vt:lpstr>Background Reading</vt:lpstr>
      <vt:lpstr>Background Reading</vt:lpstr>
      <vt:lpstr>Primary Source 1 - Source: Proclamation of Nana Sahib during the Indian Rebellion (1857) Full text: https://sourcebooks.fordham.edu/mod/1857india.asp </vt:lpstr>
      <vt:lpstr>Primary Source 1 - Source: Proclamation of Nana Sahib during the Indian Rebellion (1857) Full text: https://sourcebooks.fordham.edu/mod/1857india.asp </vt:lpstr>
      <vt:lpstr>Primary Source 1 - Source: Proclamation of Nana Sahib during the Indian Rebellion (1857) Full text: https://sourcebooks.fordham.edu/mod/1857india.asp </vt:lpstr>
      <vt:lpstr>Primary Source 1 - Source: Proclamation of Nana Sahib during the Indian Rebellion (1857) Full text: https://sourcebooks.fordham.edu/mod/1857india.asp </vt:lpstr>
      <vt:lpstr>Primary Source 2 — Source: Wovoka, Message of the Ghost Dance Movement (c. 1890) https://sourcebooks.fordham.edu/mod/ghostdance.asp </vt:lpstr>
      <vt:lpstr>Primary Source 2 — Source: Wovoka, Message of the Ghost Dance Movement (c. 1890) https://sourcebooks.fordham.edu/mod/ghostdance.asp </vt:lpstr>
      <vt:lpstr>Primary Source 2 — Source: Wovoka, Message of the Ghost Dance Movement (c. 1890) https://sourcebooks.fordham.edu/mod/ghostdance.asp </vt:lpstr>
      <vt:lpstr>Types of Indigenous Responses</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73</cp:revision>
  <dcterms:created xsi:type="dcterms:W3CDTF">2025-09-29T06:54:32Z</dcterms:created>
  <dcterms:modified xsi:type="dcterms:W3CDTF">2026-03-23T08:36:26Z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