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handoutMasterIdLst>
    <p:handoutMasterId r:id="rId33"/>
  </p:handoutMasterIdLst>
  <p:sldIdLst>
    <p:sldId id="269" r:id="rId2"/>
    <p:sldId id="270" r:id="rId3"/>
    <p:sldId id="357" r:id="rId4"/>
    <p:sldId id="300" r:id="rId5"/>
    <p:sldId id="371" r:id="rId6"/>
    <p:sldId id="275" r:id="rId7"/>
    <p:sldId id="276" r:id="rId8"/>
    <p:sldId id="359" r:id="rId9"/>
    <p:sldId id="372" r:id="rId10"/>
    <p:sldId id="322" r:id="rId11"/>
    <p:sldId id="373" r:id="rId12"/>
    <p:sldId id="376" r:id="rId13"/>
    <p:sldId id="347" r:id="rId14"/>
    <p:sldId id="374" r:id="rId15"/>
    <p:sldId id="352" r:id="rId16"/>
    <p:sldId id="375" r:id="rId17"/>
    <p:sldId id="360" r:id="rId18"/>
    <p:sldId id="353" r:id="rId19"/>
    <p:sldId id="377" r:id="rId20"/>
    <p:sldId id="348" r:id="rId21"/>
    <p:sldId id="378" r:id="rId22"/>
    <p:sldId id="370" r:id="rId23"/>
    <p:sldId id="369" r:id="rId24"/>
    <p:sldId id="363" r:id="rId25"/>
    <p:sldId id="349" r:id="rId26"/>
    <p:sldId id="364" r:id="rId27"/>
    <p:sldId id="365" r:id="rId28"/>
    <p:sldId id="350" r:id="rId29"/>
    <p:sldId id="342" r:id="rId30"/>
    <p:sldId id="299" r:id="rId3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11/23/2025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11/23/2025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04624-7964-2B42-CEFB-98C9E6C50F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29E827-796F-4B93-F79B-6960565D49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75057D-9FA6-1821-1662-440FDF59FA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758FD8F-21F6-C587-2442-4457A2AB0375}"/>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42118098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FE028-8A67-9E2E-54AF-FC804024DE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DAA20A-072A-58B2-BBEA-864DCFE560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C09C58-56C2-24C5-5E17-F9F075B90A8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1AF8A40-3C41-3A35-D180-B384E303EFC0}"/>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996487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3CFE7-EB5A-A6D0-05E8-9E7FF033B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5D134A-DAB8-6509-95C0-D096EC3D1B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A25C97-F502-0C02-8DCE-A2542FF95FB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3FC98E3-6776-10E2-03D4-D22A333D0346}"/>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3895476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6EC14-F8F5-0A5E-07F8-83CA78D39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6825BF-687A-B108-8E84-0695C51ADF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6A794-4D12-C4EF-104D-4E0A405A196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C50D970-1280-C5CC-3BA6-1F38D127F683}"/>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700009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630B-4E80-D260-4E05-FC06CDD73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37EFE-A6AC-7F08-2A09-93F4A10E4C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ACD82-F094-E544-90BA-97C27E41F9A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0CAC1A4-8C9C-CD0C-E560-278A02EFF97F}"/>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34588746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CAFC7-5BB1-89BB-E0B2-9FD45C97A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8CA7EE-ADAE-558F-343C-F36199F044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4F99DA-EA76-62C0-0180-E2EE1E17FF9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680CE22-5B12-0BDF-7C37-980366DB5FCE}"/>
              </a:ext>
            </a:extLst>
          </p:cNvPr>
          <p:cNvSpPr>
            <a:spLocks noGrp="1"/>
          </p:cNvSpPr>
          <p:nvPr>
            <p:ph type="sldNum" sz="quarter" idx="10"/>
          </p:nvPr>
        </p:nvSpPr>
        <p:spPr/>
        <p:txBody>
          <a:bodyPr/>
          <a:lstStyle/>
          <a:p>
            <a:fld id="{69C971FF-EF28-4195-A575-329446EFAA55}" type="slidenum">
              <a:rPr lang="en-US" smtClean="0"/>
              <a:t>25</a:t>
            </a:fld>
            <a:endParaRPr lang="en-US"/>
          </a:p>
        </p:txBody>
      </p:sp>
    </p:spTree>
    <p:extLst>
      <p:ext uri="{BB962C8B-B14F-4D97-AF65-F5344CB8AC3E}">
        <p14:creationId xmlns:p14="http://schemas.microsoft.com/office/powerpoint/2010/main" val="40081273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32111-779A-234E-C3D2-3524D75A1A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4367B6-7B25-814E-40FF-050CD41F1D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B4D4CE-216A-BF70-39E6-59ED96B3A1C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325CD92-67B1-4A63-20BA-F1D13312B25F}"/>
              </a:ext>
            </a:extLst>
          </p:cNvPr>
          <p:cNvSpPr>
            <a:spLocks noGrp="1"/>
          </p:cNvSpPr>
          <p:nvPr>
            <p:ph type="sldNum" sz="quarter" idx="10"/>
          </p:nvPr>
        </p:nvSpPr>
        <p:spPr/>
        <p:txBody>
          <a:bodyPr/>
          <a:lstStyle/>
          <a:p>
            <a:fld id="{69C971FF-EF28-4195-A575-329446EFAA55}" type="slidenum">
              <a:rPr lang="en-US" smtClean="0"/>
              <a:t>26</a:t>
            </a:fld>
            <a:endParaRPr lang="en-US"/>
          </a:p>
        </p:txBody>
      </p:sp>
    </p:spTree>
    <p:extLst>
      <p:ext uri="{BB962C8B-B14F-4D97-AF65-F5344CB8AC3E}">
        <p14:creationId xmlns:p14="http://schemas.microsoft.com/office/powerpoint/2010/main" val="1971044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2F381-7A62-64CB-EC6A-5E4A906625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945310-F332-7F21-7C36-53280E59ED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BCEEF6-2D7A-0077-0C4D-E304406E087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2D72A14-79D5-76FB-3B44-6E28C383A3C8}"/>
              </a:ext>
            </a:extLst>
          </p:cNvPr>
          <p:cNvSpPr>
            <a:spLocks noGrp="1"/>
          </p:cNvSpPr>
          <p:nvPr>
            <p:ph type="sldNum" sz="quarter" idx="10"/>
          </p:nvPr>
        </p:nvSpPr>
        <p:spPr/>
        <p:txBody>
          <a:bodyPr/>
          <a:lstStyle/>
          <a:p>
            <a:fld id="{69C971FF-EF28-4195-A575-329446EFAA55}" type="slidenum">
              <a:rPr lang="en-US" smtClean="0"/>
              <a:t>27</a:t>
            </a:fld>
            <a:endParaRPr lang="en-US"/>
          </a:p>
        </p:txBody>
      </p:sp>
    </p:spTree>
    <p:extLst>
      <p:ext uri="{BB962C8B-B14F-4D97-AF65-F5344CB8AC3E}">
        <p14:creationId xmlns:p14="http://schemas.microsoft.com/office/powerpoint/2010/main" val="38904612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F1FBF-3DCF-9623-7FBD-EDDFB04DF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C20C4B-5859-0C54-7F2F-CE3A5CA09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41C1FD-4BE8-FEAD-F061-2E58B2FBE24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5FBD711-A8A6-4B35-85D8-1BE261E3AA0B}"/>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3537156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37510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11/23/2025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11/23/2025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11/23/2025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11/23/2025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11/23/2025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11/23/2025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11/23/2025</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11/23/2025</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11/23/2025</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11/23/2025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11/23/2025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11/23/2025</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source/rubruck2.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source/rubruck2.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ourcebooks.fordham.edu/source/1354-ibnbattuta.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ourcebooks.fordham.edu/source/1354-ibnbattuta.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Topic 2.2 Part 2 — Mongol Expansion, Trade, and Communication </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03212" y="381253"/>
            <a:ext cx="11277600" cy="685800"/>
          </a:xfrm>
        </p:spPr>
        <p:txBody>
          <a:bodyPr>
            <a:noAutofit/>
          </a:bodyPr>
          <a:lstStyle/>
          <a:p>
            <a:r>
              <a:rPr lang="en-US" sz="2800" dirty="0">
                <a:latin typeface="Abadi" panose="020B0604020104020204" pitchFamily="34" charset="0"/>
              </a:rPr>
              <a:t>Source 1: William of </a:t>
            </a:r>
            <a:r>
              <a:rPr lang="en-US" sz="2800" dirty="0" err="1">
                <a:latin typeface="Abadi" panose="020B0604020104020204" pitchFamily="34" charset="0"/>
              </a:rPr>
              <a:t>Rubruck</a:t>
            </a:r>
            <a:r>
              <a:rPr lang="en-US" sz="2800" dirty="0">
                <a:latin typeface="Abadi" panose="020B0604020104020204" pitchFamily="34" charset="0"/>
              </a:rPr>
              <a:t>, Journey to the Land of the Mongols (1253–1255) </a:t>
            </a:r>
          </a:p>
        </p:txBody>
      </p:sp>
      <p:sp>
        <p:nvSpPr>
          <p:cNvPr id="2" name="Content Placeholder 1">
            <a:extLst>
              <a:ext uri="{FF2B5EF4-FFF2-40B4-BE49-F238E27FC236}">
                <a16:creationId xmlns:a16="http://schemas.microsoft.com/office/drawing/2014/main" id="{D504EF98-770F-B059-FE16-D3A59E3EC101}"/>
              </a:ext>
            </a:extLst>
          </p:cNvPr>
          <p:cNvSpPr>
            <a:spLocks noGrp="1"/>
          </p:cNvSpPr>
          <p:nvPr>
            <p:ph idx="1"/>
          </p:nvPr>
        </p:nvSpPr>
        <p:spPr>
          <a:xfrm>
            <a:off x="912812" y="1143379"/>
            <a:ext cx="9753600" cy="685800"/>
          </a:xfrm>
        </p:spPr>
        <p:txBody>
          <a:bodyPr>
            <a:normAutofit/>
          </a:bodyPr>
          <a:lstStyle/>
          <a:p>
            <a:pPr marL="45720" indent="0">
              <a:lnSpc>
                <a:spcPct val="110000"/>
              </a:lnSpc>
              <a:spcBef>
                <a:spcPts val="0"/>
              </a:spcBef>
              <a:buNone/>
            </a:pPr>
            <a:r>
              <a:rPr lang="en-US" sz="2800" b="1" dirty="0">
                <a:effectLst/>
                <a:latin typeface="Arial" panose="020B0604020202020204" pitchFamily="34" charset="0"/>
                <a:ea typeface="Aptos" panose="020B0004020202020204" pitchFamily="34" charset="0"/>
              </a:rPr>
              <a:t>Link:</a:t>
            </a:r>
            <a:r>
              <a:rPr lang="en-US" sz="2800" dirty="0">
                <a:effectLst/>
                <a:latin typeface="Arial" panose="020B0604020202020204" pitchFamily="34" charset="0"/>
                <a:ea typeface="Aptos" panose="020B0004020202020204" pitchFamily="34" charset="0"/>
              </a:rPr>
              <a:t> </a:t>
            </a:r>
            <a:r>
              <a:rPr lang="en-US" sz="2800" u="sng" dirty="0">
                <a:solidFill>
                  <a:srgbClr val="0000FF"/>
                </a:solidFill>
                <a:effectLst/>
                <a:latin typeface="Arial" panose="020B0604020202020204" pitchFamily="34" charset="0"/>
                <a:ea typeface="Aptos" panose="020B0004020202020204" pitchFamily="34" charset="0"/>
                <a:hlinkClick r:id="rId3"/>
              </a:rPr>
              <a:t>https://sourcebooks.fordham.edu/source/rubruck2.asp</a:t>
            </a: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455612" y="1905506"/>
            <a:ext cx="11277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When one enters the land of the Mongols, the first thing to observe is the great number of merchants traveling from distant lands. I found men from Cathay, from Persia, and from Russia all exchanging goods in the encampments of the Mongols, each finding profit in the journey. The Mongols themselves do not busy themselves with trade, but they grant safe conduct to those who pass through their territories, and so great a multitude of merchants come among them that one may travel securely from one end of their land to the other so long as he has leave from the Khan.</a:t>
            </a:r>
          </a:p>
        </p:txBody>
      </p:sp>
    </p:spTree>
    <p:extLst>
      <p:ext uri="{BB962C8B-B14F-4D97-AF65-F5344CB8AC3E}">
        <p14:creationId xmlns:p14="http://schemas.microsoft.com/office/powerpoint/2010/main" val="57014963"/>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326C541-6FBD-5D9D-AAC2-61452A77324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A4F58B-990B-24ED-1FE8-E45E4B259772}"/>
              </a:ext>
            </a:extLst>
          </p:cNvPr>
          <p:cNvSpPr>
            <a:spLocks noGrp="1"/>
          </p:cNvSpPr>
          <p:nvPr>
            <p:ph type="title"/>
          </p:nvPr>
        </p:nvSpPr>
        <p:spPr>
          <a:xfrm>
            <a:off x="455612" y="381253"/>
            <a:ext cx="11277600" cy="685800"/>
          </a:xfrm>
        </p:spPr>
        <p:txBody>
          <a:bodyPr>
            <a:noAutofit/>
          </a:bodyPr>
          <a:lstStyle/>
          <a:p>
            <a:r>
              <a:rPr lang="en-US" sz="2800" dirty="0">
                <a:latin typeface="Abadi" panose="020B0604020104020204" pitchFamily="34" charset="0"/>
              </a:rPr>
              <a:t>Source 1: William of </a:t>
            </a:r>
            <a:r>
              <a:rPr lang="en-US" sz="2800" dirty="0" err="1">
                <a:latin typeface="Abadi" panose="020B0604020104020204" pitchFamily="34" charset="0"/>
              </a:rPr>
              <a:t>Rubruck</a:t>
            </a:r>
            <a:r>
              <a:rPr lang="en-US" sz="2800" dirty="0">
                <a:latin typeface="Abadi" panose="020B0604020104020204" pitchFamily="34" charset="0"/>
              </a:rPr>
              <a:t>, Journey to the Land of the Mongols (1253–1255) </a:t>
            </a:r>
          </a:p>
        </p:txBody>
      </p:sp>
      <p:sp>
        <p:nvSpPr>
          <p:cNvPr id="2" name="Content Placeholder 1">
            <a:extLst>
              <a:ext uri="{FF2B5EF4-FFF2-40B4-BE49-F238E27FC236}">
                <a16:creationId xmlns:a16="http://schemas.microsoft.com/office/drawing/2014/main" id="{DCCE456E-276B-40F0-DB12-AA75A16287A7}"/>
              </a:ext>
            </a:extLst>
          </p:cNvPr>
          <p:cNvSpPr>
            <a:spLocks noGrp="1"/>
          </p:cNvSpPr>
          <p:nvPr>
            <p:ph idx="1"/>
          </p:nvPr>
        </p:nvSpPr>
        <p:spPr>
          <a:xfrm>
            <a:off x="912812" y="1067053"/>
            <a:ext cx="9753600" cy="685800"/>
          </a:xfrm>
        </p:spPr>
        <p:txBody>
          <a:bodyPr>
            <a:normAutofit/>
          </a:bodyPr>
          <a:lstStyle/>
          <a:p>
            <a:pPr marL="45720" indent="0">
              <a:lnSpc>
                <a:spcPct val="110000"/>
              </a:lnSpc>
              <a:spcBef>
                <a:spcPts val="0"/>
              </a:spcBef>
              <a:buNone/>
            </a:pPr>
            <a:r>
              <a:rPr lang="en-US" sz="2800" b="1" dirty="0">
                <a:effectLst/>
                <a:latin typeface="Arial" panose="020B0604020202020204" pitchFamily="34" charset="0"/>
                <a:ea typeface="Aptos" panose="020B0004020202020204" pitchFamily="34" charset="0"/>
              </a:rPr>
              <a:t>Link:</a:t>
            </a:r>
            <a:r>
              <a:rPr lang="en-US" sz="2800" dirty="0">
                <a:effectLst/>
                <a:latin typeface="Arial" panose="020B0604020202020204" pitchFamily="34" charset="0"/>
                <a:ea typeface="Aptos" panose="020B0004020202020204" pitchFamily="34" charset="0"/>
              </a:rPr>
              <a:t> </a:t>
            </a:r>
            <a:r>
              <a:rPr lang="en-US" sz="2800" u="sng" dirty="0">
                <a:solidFill>
                  <a:srgbClr val="0000FF"/>
                </a:solidFill>
                <a:effectLst/>
                <a:latin typeface="Arial" panose="020B0604020202020204" pitchFamily="34" charset="0"/>
                <a:ea typeface="Aptos" panose="020B0004020202020204" pitchFamily="34" charset="0"/>
                <a:hlinkClick r:id="rId3"/>
              </a:rPr>
              <a:t>https://sourcebooks.fordham.edu/source/rubruck2.asp</a:t>
            </a: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693FC9E3-0019-71AD-5C32-AF020253DB5C}"/>
              </a:ext>
            </a:extLst>
          </p:cNvPr>
          <p:cNvSpPr txBox="1"/>
          <p:nvPr/>
        </p:nvSpPr>
        <p:spPr>
          <a:xfrm>
            <a:off x="455612" y="1905506"/>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 myself passed through regions where no man would dare travel before the Mongols conquered them, for they were wild and full of robbers. Now the roads were open and safe, and the merchants moved freely with their goods. The Mongols have established order throughout the lands subject to them, so that trade flourishes more than before and the peoples of many nations come together who once had no dealings with each other.</a:t>
            </a:r>
          </a:p>
        </p:txBody>
      </p:sp>
    </p:spTree>
    <p:extLst>
      <p:ext uri="{BB962C8B-B14F-4D97-AF65-F5344CB8AC3E}">
        <p14:creationId xmlns:p14="http://schemas.microsoft.com/office/powerpoint/2010/main" val="1400100582"/>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BECE5-873D-AD14-D475-7C15978B8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D01165-CD46-B437-720C-999CB4275A61}"/>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873E8FA1-9662-ACCF-E557-A4486CC39A21}"/>
              </a:ext>
            </a:extLst>
          </p:cNvPr>
          <p:cNvSpPr>
            <a:spLocks noGrp="1"/>
          </p:cNvSpPr>
          <p:nvPr>
            <p:ph idx="1"/>
          </p:nvPr>
        </p:nvSpPr>
        <p:spPr>
          <a:xfrm>
            <a:off x="1217614" y="1828800"/>
            <a:ext cx="9753600" cy="2971800"/>
          </a:xfrm>
        </p:spPr>
        <p:txBody>
          <a:bodyPr>
            <a:normAutofit fontScale="92500" lnSpcReduction="20000"/>
          </a:bodyPr>
          <a:lstStyle/>
          <a:p>
            <a:pPr marL="45720" indent="0">
              <a:lnSpc>
                <a:spcPct val="110000"/>
              </a:lnSpc>
              <a:buNone/>
            </a:pPr>
            <a:r>
              <a:rPr lang="en-US" sz="3200" dirty="0"/>
              <a:t>William of </a:t>
            </a:r>
            <a:r>
              <a:rPr lang="en-US" sz="3200" dirty="0" err="1"/>
              <a:t>Rubruck</a:t>
            </a:r>
            <a:r>
              <a:rPr lang="en-US" sz="3200" dirty="0"/>
              <a:t> provides a rare Western eyewitness account of the Mongol Empire’s internal trade conditions. His observations reveal how Mongol control stabilized Central Asian routes, making long-distance commerce safer and more profitable, which contributed to the economic integration of Eurasia.</a:t>
            </a:r>
          </a:p>
        </p:txBody>
      </p:sp>
    </p:spTree>
    <p:extLst>
      <p:ext uri="{BB962C8B-B14F-4D97-AF65-F5344CB8AC3E}">
        <p14:creationId xmlns:p14="http://schemas.microsoft.com/office/powerpoint/2010/main" val="3325827070"/>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How does </a:t>
            </a:r>
            <a:r>
              <a:rPr lang="en-US" sz="3200" kern="100" dirty="0" err="1">
                <a:effectLst/>
                <a:latin typeface="Arial" panose="020B0604020202020204" pitchFamily="34" charset="0"/>
                <a:ea typeface="Aptos" panose="020B0004020202020204" pitchFamily="34" charset="0"/>
              </a:rPr>
              <a:t>Rubruck</a:t>
            </a:r>
            <a:r>
              <a:rPr lang="en-US" sz="3200" kern="100" dirty="0">
                <a:effectLst/>
                <a:latin typeface="Arial" panose="020B0604020202020204" pitchFamily="34" charset="0"/>
                <a:ea typeface="Aptos" panose="020B0004020202020204" pitchFamily="34" charset="0"/>
              </a:rPr>
              <a:t> describe the impact of Mongol rule on long-distance trade?</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What does this source suggest about the priorities of Mongol governance in conquered regions?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How might </a:t>
            </a:r>
            <a:r>
              <a:rPr lang="en-US" sz="3200" kern="100" dirty="0" err="1">
                <a:effectLst/>
                <a:latin typeface="Arial" panose="020B0604020202020204" pitchFamily="34" charset="0"/>
                <a:ea typeface="Aptos" panose="020B0004020202020204" pitchFamily="34" charset="0"/>
              </a:rPr>
              <a:t>Rubruck’s</a:t>
            </a:r>
            <a:r>
              <a:rPr lang="en-US" sz="3200" kern="100" dirty="0">
                <a:effectLst/>
                <a:latin typeface="Arial" panose="020B0604020202020204" pitchFamily="34" charset="0"/>
                <a:ea typeface="Aptos" panose="020B0004020202020204" pitchFamily="34" charset="0"/>
              </a:rPr>
              <a:t> background as a European traveler shape his interpretation of Mongol economic practices?</a:t>
            </a:r>
          </a:p>
        </p:txBody>
      </p:sp>
    </p:spTree>
    <p:extLst>
      <p:ext uri="{BB962C8B-B14F-4D97-AF65-F5344CB8AC3E}">
        <p14:creationId xmlns:p14="http://schemas.microsoft.com/office/powerpoint/2010/main" val="2666675983"/>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535DFD9-CE90-9638-88C5-FBC13907A81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9F6ACEA-AA6B-1894-A818-2193BDE1B4D3}"/>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27CC8896-B064-F887-32AB-4DC64411E872}"/>
              </a:ext>
            </a:extLst>
          </p:cNvPr>
          <p:cNvSpPr txBox="1"/>
          <p:nvPr/>
        </p:nvSpPr>
        <p:spPr>
          <a:xfrm>
            <a:off x="401887" y="1143000"/>
            <a:ext cx="11506200" cy="4693593"/>
          </a:xfrm>
          <a:prstGeom prst="rect">
            <a:avLst/>
          </a:prstGeom>
          <a:noFill/>
          <a:ln>
            <a:solidFill>
              <a:schemeClr val="bg2"/>
            </a:solidFill>
          </a:ln>
        </p:spPr>
        <p:txBody>
          <a:bodyPr wrap="square">
            <a:spAutoFit/>
          </a:bodyPr>
          <a:lstStyle/>
          <a:p>
            <a:pPr marL="0" marR="0">
              <a:buNone/>
            </a:pPr>
            <a:r>
              <a:rPr lang="en-US" sz="2300" b="1" kern="100" dirty="0">
                <a:effectLst/>
                <a:latin typeface="Arial" panose="020B0604020202020204" pitchFamily="34" charset="0"/>
                <a:ea typeface="Aptos" panose="020B0004020202020204" pitchFamily="34" charset="0"/>
              </a:rPr>
              <a:t>1. How does </a:t>
            </a:r>
            <a:r>
              <a:rPr lang="en-US" sz="2300" b="1" kern="100" dirty="0" err="1">
                <a:effectLst/>
                <a:latin typeface="Arial" panose="020B0604020202020204" pitchFamily="34" charset="0"/>
                <a:ea typeface="Aptos" panose="020B0004020202020204" pitchFamily="34" charset="0"/>
              </a:rPr>
              <a:t>Rubruck</a:t>
            </a:r>
            <a:r>
              <a:rPr lang="en-US" sz="2300" b="1" kern="100" dirty="0">
                <a:effectLst/>
                <a:latin typeface="Arial" panose="020B0604020202020204" pitchFamily="34" charset="0"/>
                <a:ea typeface="Aptos" panose="020B0004020202020204" pitchFamily="34" charset="0"/>
              </a:rPr>
              <a:t> describe the impact of Mongol rule on long-distance trade?</a:t>
            </a:r>
            <a:br>
              <a:rPr lang="en-US" sz="2300" kern="100" dirty="0">
                <a:effectLst/>
                <a:latin typeface="Arial" panose="020B0604020202020204" pitchFamily="34" charset="0"/>
                <a:ea typeface="Aptos" panose="020B0004020202020204" pitchFamily="34" charset="0"/>
              </a:rPr>
            </a:br>
            <a:r>
              <a:rPr lang="en-US" sz="2300" kern="100" dirty="0">
                <a:effectLst/>
                <a:latin typeface="Arial" panose="020B0604020202020204" pitchFamily="34" charset="0"/>
                <a:ea typeface="Aptos" panose="020B0004020202020204" pitchFamily="34" charset="0"/>
              </a:rPr>
              <a:t>He emphasizes the safety of travel, the abundance of merchants from many regions, and the opening of previously dangerous roads. Mongol control created secure trade routes.</a:t>
            </a:r>
          </a:p>
          <a:p>
            <a:pPr marL="0" marR="0">
              <a:buNone/>
            </a:pPr>
            <a:r>
              <a:rPr lang="en-US" sz="2300" b="1" kern="100" dirty="0">
                <a:effectLst/>
                <a:latin typeface="Arial" panose="020B0604020202020204" pitchFamily="34" charset="0"/>
                <a:ea typeface="Aptos" panose="020B0004020202020204" pitchFamily="34" charset="0"/>
              </a:rPr>
              <a:t> </a:t>
            </a:r>
            <a:endParaRPr lang="en-US" sz="2300" kern="100" dirty="0">
              <a:effectLst/>
              <a:latin typeface="Arial" panose="020B0604020202020204" pitchFamily="34" charset="0"/>
              <a:ea typeface="Aptos" panose="020B0004020202020204" pitchFamily="34" charset="0"/>
            </a:endParaRPr>
          </a:p>
          <a:p>
            <a:pPr marL="0" marR="0">
              <a:buNone/>
            </a:pPr>
            <a:r>
              <a:rPr lang="en-US" sz="2300" b="1" kern="100" dirty="0">
                <a:effectLst/>
                <a:latin typeface="Arial" panose="020B0604020202020204" pitchFamily="34" charset="0"/>
                <a:ea typeface="Aptos" panose="020B0004020202020204" pitchFamily="34" charset="0"/>
              </a:rPr>
              <a:t>2. What does this source suggest about Mongol governance priorities?</a:t>
            </a:r>
            <a:br>
              <a:rPr lang="en-US" sz="2300" kern="100" dirty="0">
                <a:effectLst/>
                <a:latin typeface="Arial" panose="020B0604020202020204" pitchFamily="34" charset="0"/>
                <a:ea typeface="Aptos" panose="020B0004020202020204" pitchFamily="34" charset="0"/>
              </a:rPr>
            </a:br>
            <a:r>
              <a:rPr lang="en-US" sz="2300" kern="100" dirty="0">
                <a:effectLst/>
                <a:latin typeface="Arial" panose="020B0604020202020204" pitchFamily="34" charset="0"/>
                <a:ea typeface="Aptos" panose="020B0004020202020204" pitchFamily="34" charset="0"/>
              </a:rPr>
              <a:t>It suggests that the Mongols valued order, revenue from trade, and the movement of goods across their empire. Ensuring safe passage for merchants was a state policy.</a:t>
            </a:r>
          </a:p>
          <a:p>
            <a:pPr marL="0" marR="0">
              <a:buNone/>
            </a:pPr>
            <a:r>
              <a:rPr lang="en-US" sz="2300" b="1" kern="100" dirty="0">
                <a:effectLst/>
                <a:latin typeface="Arial" panose="020B0604020202020204" pitchFamily="34" charset="0"/>
                <a:ea typeface="Aptos" panose="020B0004020202020204" pitchFamily="34" charset="0"/>
              </a:rPr>
              <a:t> </a:t>
            </a:r>
            <a:endParaRPr lang="en-US" sz="2300" kern="100" dirty="0">
              <a:effectLst/>
              <a:latin typeface="Arial" panose="020B0604020202020204" pitchFamily="34" charset="0"/>
              <a:ea typeface="Aptos" panose="020B0004020202020204" pitchFamily="34" charset="0"/>
            </a:endParaRPr>
          </a:p>
          <a:p>
            <a:pPr>
              <a:buNone/>
            </a:pPr>
            <a:r>
              <a:rPr lang="en-US" sz="2300" b="1" dirty="0">
                <a:effectLst/>
                <a:latin typeface="Arial" panose="020B0604020202020204" pitchFamily="34" charset="0"/>
                <a:ea typeface="Aptos" panose="020B0004020202020204" pitchFamily="34" charset="0"/>
              </a:rPr>
              <a:t>3. How might </a:t>
            </a:r>
            <a:r>
              <a:rPr lang="en-US" sz="2300" b="1" dirty="0" err="1">
                <a:effectLst/>
                <a:latin typeface="Arial" panose="020B0604020202020204" pitchFamily="34" charset="0"/>
                <a:ea typeface="Aptos" panose="020B0004020202020204" pitchFamily="34" charset="0"/>
              </a:rPr>
              <a:t>Rubruck’s</a:t>
            </a:r>
            <a:r>
              <a:rPr lang="en-US" sz="2300" b="1" dirty="0">
                <a:effectLst/>
                <a:latin typeface="Arial" panose="020B0604020202020204" pitchFamily="34" charset="0"/>
                <a:ea typeface="Aptos" panose="020B0004020202020204" pitchFamily="34" charset="0"/>
              </a:rPr>
              <a:t> background shape his interpretation?</a:t>
            </a:r>
            <a:br>
              <a:rPr lang="en-US" sz="2300" dirty="0">
                <a:effectLst/>
                <a:latin typeface="Arial" panose="020B0604020202020204" pitchFamily="34" charset="0"/>
                <a:ea typeface="Aptos" panose="020B0004020202020204" pitchFamily="34" charset="0"/>
              </a:rPr>
            </a:br>
            <a:r>
              <a:rPr lang="en-US" sz="2300" dirty="0">
                <a:effectLst/>
                <a:latin typeface="Arial" panose="020B0604020202020204" pitchFamily="34" charset="0"/>
                <a:ea typeface="Aptos" panose="020B0004020202020204" pitchFamily="34" charset="0"/>
              </a:rPr>
              <a:t>As a European traveler and missionary, </a:t>
            </a:r>
            <a:r>
              <a:rPr lang="en-US" sz="2300" dirty="0" err="1">
                <a:effectLst/>
                <a:latin typeface="Arial" panose="020B0604020202020204" pitchFamily="34" charset="0"/>
                <a:ea typeface="Aptos" panose="020B0004020202020204" pitchFamily="34" charset="0"/>
              </a:rPr>
              <a:t>Rubruck</a:t>
            </a:r>
            <a:r>
              <a:rPr lang="en-US" sz="2300" dirty="0">
                <a:effectLst/>
                <a:latin typeface="Arial" panose="020B0604020202020204" pitchFamily="34" charset="0"/>
                <a:ea typeface="Aptos" panose="020B0004020202020204" pitchFamily="34" charset="0"/>
              </a:rPr>
              <a:t> was used to dangerous travel conditions. The relative safety under Mongol rule likely impressed him, influencing his positive view of Mongol trade policies.</a:t>
            </a:r>
            <a:endParaRPr lang="en-US" sz="23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3813062736"/>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I</a:t>
            </a:r>
            <a:r>
              <a:rPr lang="en-US" sz="2800" dirty="0">
                <a:latin typeface="Abadi" panose="020B0604020104020204" pitchFamily="34" charset="0"/>
              </a:rPr>
              <a:t>bn Battuta, Travels, on the Golden Horde and Silk Road (1330s) </a:t>
            </a:r>
          </a:p>
        </p:txBody>
      </p:sp>
      <p:sp>
        <p:nvSpPr>
          <p:cNvPr id="2" name="Content Placeholder 1">
            <a:extLst>
              <a:ext uri="{FF2B5EF4-FFF2-40B4-BE49-F238E27FC236}">
                <a16:creationId xmlns:a16="http://schemas.microsoft.com/office/drawing/2014/main" id="{4FBFF3F1-91D6-7B48-8045-036AFF488FD1}"/>
              </a:ext>
            </a:extLst>
          </p:cNvPr>
          <p:cNvSpPr>
            <a:spLocks noGrp="1"/>
          </p:cNvSpPr>
          <p:nvPr>
            <p:ph idx="1"/>
          </p:nvPr>
        </p:nvSpPr>
        <p:spPr>
          <a:xfrm>
            <a:off x="912812" y="1018673"/>
            <a:ext cx="9753600" cy="685800"/>
          </a:xfrm>
        </p:spPr>
        <p:txBody>
          <a:bodyPr>
            <a:normAutofit fontScale="92500"/>
          </a:bodyPr>
          <a:lstStyle/>
          <a:p>
            <a:pPr marL="45720" indent="0">
              <a:lnSpc>
                <a:spcPct val="110000"/>
              </a:lnSpc>
              <a:spcBef>
                <a:spcPts val="0"/>
              </a:spcBef>
              <a:buNone/>
            </a:pPr>
            <a:r>
              <a:rPr lang="en-US" sz="2800" dirty="0">
                <a:latin typeface="Abadi" panose="020B0604020104020204" pitchFamily="34" charset="0"/>
              </a:rPr>
              <a:t>Link: </a:t>
            </a:r>
            <a:r>
              <a:rPr lang="en-US" sz="2800" dirty="0">
                <a:latin typeface="Abadi" panose="020B0604020104020204" pitchFamily="34" charset="0"/>
                <a:hlinkClick r:id="rId3"/>
              </a:rPr>
              <a:t>https://sourcebooks.fordham.edu/source/1354-ibnbattuta.asp</a:t>
            </a:r>
            <a:r>
              <a:rPr lang="en-US" sz="2800" dirty="0">
                <a:latin typeface="Abadi" panose="020B0604020104020204" pitchFamily="34" charset="0"/>
              </a:rPr>
              <a:t> </a:t>
            </a:r>
          </a:p>
        </p:txBody>
      </p:sp>
      <p:sp>
        <p:nvSpPr>
          <p:cNvPr id="8" name="TextBox 7">
            <a:extLst>
              <a:ext uri="{FF2B5EF4-FFF2-40B4-BE49-F238E27FC236}">
                <a16:creationId xmlns:a16="http://schemas.microsoft.com/office/drawing/2014/main" id="{296EDCD0-D468-FB3A-2278-669A870A1F61}"/>
              </a:ext>
            </a:extLst>
          </p:cNvPr>
          <p:cNvSpPr txBox="1"/>
          <p:nvPr/>
        </p:nvSpPr>
        <p:spPr>
          <a:xfrm>
            <a:off x="455612" y="1905000"/>
            <a:ext cx="112776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 traveled with the caravan under the protection of the soldiers of the Sultan of the Golden Horde, and we crossed the lands that lie between the Volga and the great cities of Central Asia. Throughout this journey we passed through markets where merchants from many lands displayed their goods, and I was astonished at the abundance of fine cloth, furs, and other merchandise brought from distant countries. The roads were well protected, for the soldiers of the Khan watched over the caravans and guarded against bandits.</a:t>
            </a:r>
          </a:p>
        </p:txBody>
      </p:sp>
    </p:spTree>
    <p:extLst>
      <p:ext uri="{BB962C8B-B14F-4D97-AF65-F5344CB8AC3E}">
        <p14:creationId xmlns:p14="http://schemas.microsoft.com/office/powerpoint/2010/main" val="2414066609"/>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7159571-6A85-5894-DADA-1BFB9D19939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EBA14FA-A64B-65ED-489F-8DB683B915D5}"/>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I</a:t>
            </a:r>
            <a:r>
              <a:rPr lang="en-US" sz="2800" dirty="0">
                <a:latin typeface="Abadi" panose="020B0604020104020204" pitchFamily="34" charset="0"/>
              </a:rPr>
              <a:t>bn Battuta, Travels, on the Golden Horde and Silk Road (1330s) </a:t>
            </a:r>
          </a:p>
        </p:txBody>
      </p:sp>
      <p:sp>
        <p:nvSpPr>
          <p:cNvPr id="2" name="Content Placeholder 1">
            <a:extLst>
              <a:ext uri="{FF2B5EF4-FFF2-40B4-BE49-F238E27FC236}">
                <a16:creationId xmlns:a16="http://schemas.microsoft.com/office/drawing/2014/main" id="{72EA9D6C-0D21-1B69-4F3F-187693E48AA3}"/>
              </a:ext>
            </a:extLst>
          </p:cNvPr>
          <p:cNvSpPr>
            <a:spLocks noGrp="1"/>
          </p:cNvSpPr>
          <p:nvPr>
            <p:ph idx="1"/>
          </p:nvPr>
        </p:nvSpPr>
        <p:spPr>
          <a:xfrm>
            <a:off x="912812" y="1018673"/>
            <a:ext cx="9753600" cy="685800"/>
          </a:xfrm>
        </p:spPr>
        <p:txBody>
          <a:bodyPr>
            <a:normAutofit fontScale="92500"/>
          </a:bodyPr>
          <a:lstStyle/>
          <a:p>
            <a:pPr marL="45720" indent="0">
              <a:lnSpc>
                <a:spcPct val="110000"/>
              </a:lnSpc>
              <a:spcBef>
                <a:spcPts val="0"/>
              </a:spcBef>
              <a:buNone/>
            </a:pPr>
            <a:r>
              <a:rPr lang="en-US" sz="2800" dirty="0">
                <a:latin typeface="Abadi" panose="020B0604020104020204" pitchFamily="34" charset="0"/>
              </a:rPr>
              <a:t>Link: </a:t>
            </a:r>
            <a:r>
              <a:rPr lang="en-US" sz="2800" dirty="0">
                <a:latin typeface="Abadi" panose="020B0604020104020204" pitchFamily="34" charset="0"/>
                <a:hlinkClick r:id="rId3"/>
              </a:rPr>
              <a:t>https://sourcebooks.fordham.edu/source/1354-ibnbattuta.asp</a:t>
            </a:r>
            <a:r>
              <a:rPr lang="en-US" sz="2800" dirty="0">
                <a:latin typeface="Abadi" panose="020B0604020104020204" pitchFamily="34" charset="0"/>
              </a:rPr>
              <a:t> </a:t>
            </a:r>
          </a:p>
        </p:txBody>
      </p:sp>
      <p:sp>
        <p:nvSpPr>
          <p:cNvPr id="8" name="TextBox 7">
            <a:extLst>
              <a:ext uri="{FF2B5EF4-FFF2-40B4-BE49-F238E27FC236}">
                <a16:creationId xmlns:a16="http://schemas.microsoft.com/office/drawing/2014/main" id="{7B884309-2FD9-94D0-C879-4D7FA596E1F7}"/>
              </a:ext>
            </a:extLst>
          </p:cNvPr>
          <p:cNvSpPr txBox="1"/>
          <p:nvPr/>
        </p:nvSpPr>
        <p:spPr>
          <a:xfrm>
            <a:off x="455612" y="1905000"/>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the towns we visited, the bazaars were filled with travelers from China, India, and the lands of Islam, each trading according to his custom. The people enjoyed security and the merchants prospered, for the authority of the Khan extended over vast regions and ensured justice among those who entered his realm. Because of this order, many nations were joined together, and goods that once were rare could now be found in the markets with ease.</a:t>
            </a:r>
          </a:p>
        </p:txBody>
      </p:sp>
    </p:spTree>
    <p:extLst>
      <p:ext uri="{BB962C8B-B14F-4D97-AF65-F5344CB8AC3E}">
        <p14:creationId xmlns:p14="http://schemas.microsoft.com/office/powerpoint/2010/main" val="3725831388"/>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83B7-B008-972F-8959-619EBBEEE6C8}"/>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1FAE58A1-25E5-FCA4-B33A-DBDAD2DADDEF}"/>
              </a:ext>
            </a:extLst>
          </p:cNvPr>
          <p:cNvSpPr>
            <a:spLocks noGrp="1"/>
          </p:cNvSpPr>
          <p:nvPr>
            <p:ph idx="1"/>
          </p:nvPr>
        </p:nvSpPr>
        <p:spPr>
          <a:xfrm>
            <a:off x="1217614" y="1828800"/>
            <a:ext cx="9753600" cy="2971800"/>
          </a:xfrm>
        </p:spPr>
        <p:txBody>
          <a:bodyPr>
            <a:normAutofit fontScale="92500" lnSpcReduction="20000"/>
          </a:bodyPr>
          <a:lstStyle/>
          <a:p>
            <a:pPr marL="45720" indent="0">
              <a:lnSpc>
                <a:spcPct val="110000"/>
              </a:lnSpc>
              <a:buNone/>
            </a:pPr>
            <a:r>
              <a:rPr lang="en-US" sz="3200" dirty="0"/>
              <a:t>Ibn Battuta’s observations illustrate the economic prosperity and commercial integration achieved under Mongol rule in the western regions of the empire. His testimony highlights how the Mongols fostered safe travel, diverse merchant activity, and expanded transregional markets—key developments in Afro-Eurasian trade after 1200.</a:t>
            </a:r>
          </a:p>
        </p:txBody>
      </p:sp>
    </p:spTree>
    <p:extLst>
      <p:ext uri="{BB962C8B-B14F-4D97-AF65-F5344CB8AC3E}">
        <p14:creationId xmlns:p14="http://schemas.microsoft.com/office/powerpoint/2010/main" val="1093268134"/>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1103312" y="1371600"/>
            <a:ext cx="9982200" cy="4536819"/>
          </a:xfrm>
          <a:prstGeom prst="rect">
            <a:avLst/>
          </a:prstGeom>
          <a:noFill/>
          <a:ln>
            <a:solidFill>
              <a:schemeClr val="bg2"/>
            </a:solidFill>
          </a:ln>
        </p:spPr>
        <p:txBody>
          <a:bodyPr wrap="square">
            <a:spAutoFit/>
          </a:bodyPr>
          <a:lstStyle/>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Ibn Battuta describe security and order under Mongol rule, and why was this important for trade?</a:t>
            </a: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can we infer about the economic diversity of Mongol-controlled regions based on the merchants and goods he describes?</a:t>
            </a: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Ibn Battuta’s portrayal of Mongol governance compare with that of William of </a:t>
            </a:r>
            <a:r>
              <a:rPr lang="en-US" sz="2800" kern="100" dirty="0" err="1">
                <a:effectLst/>
                <a:latin typeface="Arial" panose="020B0604020202020204" pitchFamily="34" charset="0"/>
                <a:ea typeface="Aptos" panose="020B0004020202020204" pitchFamily="34" charset="0"/>
              </a:rPr>
              <a:t>Rubruck</a:t>
            </a:r>
            <a:r>
              <a:rPr lang="en-US" sz="2800" kern="100" dirty="0">
                <a:effectLst/>
                <a:latin typeface="Arial" panose="020B0604020202020204" pitchFamily="34" charset="0"/>
                <a:ea typeface="Aptos" panose="020B0004020202020204" pitchFamily="34" charset="0"/>
              </a:rPr>
              <a:t>?</a:t>
            </a:r>
          </a:p>
        </p:txBody>
      </p:sp>
    </p:spTree>
    <p:extLst>
      <p:ext uri="{BB962C8B-B14F-4D97-AF65-F5344CB8AC3E}">
        <p14:creationId xmlns:p14="http://schemas.microsoft.com/office/powerpoint/2010/main" val="3509593841"/>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2D593FB-1CBA-9777-5BC2-2BDE40685F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DAC1DB-9780-175C-0B6F-019D8E76CB19}"/>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3C958C31-BC0F-420F-22BA-16A2F8804087}"/>
              </a:ext>
            </a:extLst>
          </p:cNvPr>
          <p:cNvSpPr txBox="1"/>
          <p:nvPr/>
        </p:nvSpPr>
        <p:spPr>
          <a:xfrm>
            <a:off x="401887" y="1143000"/>
            <a:ext cx="11506200" cy="4893647"/>
          </a:xfrm>
          <a:prstGeom prst="rect">
            <a:avLst/>
          </a:prstGeom>
          <a:noFill/>
          <a:ln>
            <a:solidFill>
              <a:schemeClr val="bg2"/>
            </a:solidFill>
          </a:ln>
        </p:spPr>
        <p:txBody>
          <a:bodyPr wrap="square">
            <a:spAutoFit/>
          </a:bodyPr>
          <a:lstStyle/>
          <a:p>
            <a:pPr marL="0" marR="0">
              <a:buNone/>
            </a:pPr>
            <a:r>
              <a:rPr lang="en-US" sz="2400" b="1" kern="100">
                <a:effectLst/>
                <a:latin typeface="Arial" panose="020B0604020202020204" pitchFamily="34" charset="0"/>
                <a:ea typeface="Aptos" panose="020B0004020202020204" pitchFamily="34" charset="0"/>
              </a:rPr>
              <a:t>1. How does Ibn Battuta describe security and order under Mongol rule?</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He notes that caravans were protected by Mongol soldiers, roads were secure, and markets were thriving. This security encouraged trade and prosperity.</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2. What can we infer about economic diversity in Mongol regions?</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The presence of merchants from China, India, Islamic lands, and beyond indicates a highly integrated, diverse commercial environment. Goods flowed across continents more easily than before.</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3. How does Battuta’s portrayal compare to Rubruck’s?</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Both describe safety, prosperity, and diverse merchant communities. Rubruck focuses on the novelty of safe travel; Battuta emphasizes market richness and administrative justice.</a:t>
            </a:r>
          </a:p>
        </p:txBody>
      </p:sp>
    </p:spTree>
    <p:extLst>
      <p:ext uri="{BB962C8B-B14F-4D97-AF65-F5344CB8AC3E}">
        <p14:creationId xmlns:p14="http://schemas.microsoft.com/office/powerpoint/2010/main" val="2796752428"/>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85000" lnSpcReduction="20000"/>
          </a:bodyPr>
          <a:lstStyle/>
          <a:p>
            <a:pPr marL="560070" indent="-514350">
              <a:lnSpc>
                <a:spcPct val="110000"/>
              </a:lnSpc>
              <a:buFont typeface="+mj-lt"/>
              <a:buAutoNum type="arabicPeriod"/>
            </a:pPr>
            <a:r>
              <a:rPr lang="en-US" sz="3500" dirty="0">
                <a:latin typeface="Abadi" panose="020B0604020104020204" pitchFamily="34" charset="0"/>
              </a:rPr>
              <a:t>Explain how the Mongols expanded and protected long-distance trade networks.</a:t>
            </a:r>
          </a:p>
          <a:p>
            <a:pPr marL="560070" indent="-514350">
              <a:lnSpc>
                <a:spcPct val="110000"/>
              </a:lnSpc>
              <a:buFont typeface="+mj-lt"/>
              <a:buAutoNum type="arabicPeriod"/>
            </a:pPr>
            <a:r>
              <a:rPr lang="en-US" sz="3500" dirty="0">
                <a:latin typeface="Abadi" panose="020B0604020104020204" pitchFamily="34" charset="0"/>
              </a:rPr>
              <a:t>Describe how Mongol communication systems strengthened Afro-Eurasian connections.</a:t>
            </a:r>
          </a:p>
          <a:p>
            <a:pPr marL="560070" indent="-514350">
              <a:lnSpc>
                <a:spcPct val="110000"/>
              </a:lnSpc>
              <a:buFont typeface="+mj-lt"/>
              <a:buAutoNum type="arabicPeriod"/>
            </a:pPr>
            <a:r>
              <a:rPr lang="en-US" sz="3500" dirty="0">
                <a:latin typeface="Abadi" panose="020B0604020104020204" pitchFamily="34" charset="0"/>
              </a:rPr>
              <a:t>Analyze primary sources that describe trade and travel under Mongol rule.</a:t>
            </a:r>
          </a:p>
          <a:p>
            <a:pPr marL="560070" indent="-514350">
              <a:lnSpc>
                <a:spcPct val="110000"/>
              </a:lnSpc>
              <a:buFont typeface="+mj-lt"/>
              <a:buAutoNum type="arabicPeriod"/>
            </a:pPr>
            <a:r>
              <a:rPr lang="en-US" sz="3500" dirty="0">
                <a:latin typeface="Abadi" panose="020B0604020104020204" pitchFamily="34" charset="0"/>
              </a:rPr>
              <a:t>Evaluate how empire expansion drew new groups into trade systems.</a:t>
            </a:r>
          </a:p>
          <a:p>
            <a:pPr marL="560070" indent="-514350">
              <a:lnSpc>
                <a:spcPct val="110000"/>
              </a:lnSpc>
              <a:buFont typeface="+mj-lt"/>
              <a:buAutoNum type="arabicPeriod"/>
            </a:pPr>
            <a:r>
              <a:rPr lang="en-US" sz="3500" dirty="0">
                <a:latin typeface="Abadi" panose="020B0604020104020204" pitchFamily="34" charset="0"/>
              </a:rPr>
              <a:t>Connect Mongol economic policies to larger patterns of global interconnection.</a:t>
            </a:r>
          </a:p>
        </p:txBody>
      </p:sp>
    </p:spTree>
    <p:extLst>
      <p:ext uri="{BB962C8B-B14F-4D97-AF65-F5344CB8AC3E}">
        <p14:creationId xmlns:p14="http://schemas.microsoft.com/office/powerpoint/2010/main" val="846953034"/>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A019F7A-CC0A-3768-3274-31E4AB63A2F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EE37AB-900A-4ECB-AF94-8DD2B678DDC8}"/>
              </a:ext>
            </a:extLst>
          </p:cNvPr>
          <p:cNvSpPr>
            <a:spLocks noGrp="1"/>
          </p:cNvSpPr>
          <p:nvPr>
            <p:ph type="title"/>
          </p:nvPr>
        </p:nvSpPr>
        <p:spPr>
          <a:xfrm>
            <a:off x="646112" y="377399"/>
            <a:ext cx="10896600" cy="762000"/>
          </a:xfrm>
        </p:spPr>
        <p:txBody>
          <a:bodyPr>
            <a:noAutofit/>
          </a:bodyPr>
          <a:lstStyle/>
          <a:p>
            <a:r>
              <a:rPr lang="en-US" sz="2800" dirty="0">
                <a:latin typeface="Abadi" panose="020B0604020104020204" pitchFamily="34" charset="0"/>
              </a:rPr>
              <a:t>AP Skill-Aligned Activity</a:t>
            </a:r>
          </a:p>
        </p:txBody>
      </p:sp>
      <p:sp>
        <p:nvSpPr>
          <p:cNvPr id="5" name="TextBox 4">
            <a:extLst>
              <a:ext uri="{FF2B5EF4-FFF2-40B4-BE49-F238E27FC236}">
                <a16:creationId xmlns:a16="http://schemas.microsoft.com/office/drawing/2014/main" id="{B1FC0CDB-C530-A22C-F7C6-1E6235192FFC}"/>
              </a:ext>
            </a:extLst>
          </p:cNvPr>
          <p:cNvSpPr txBox="1"/>
          <p:nvPr/>
        </p:nvSpPr>
        <p:spPr>
          <a:xfrm>
            <a:off x="950912" y="1139399"/>
            <a:ext cx="10287000" cy="830997"/>
          </a:xfrm>
          <a:prstGeom prst="rect">
            <a:avLst/>
          </a:prstGeom>
          <a:noFill/>
          <a:ln>
            <a:solidFill>
              <a:schemeClr val="bg2"/>
            </a:solidFill>
          </a:ln>
        </p:spPr>
        <p:txBody>
          <a:bodyPr wrap="square">
            <a:spAutoFit/>
          </a:bodyPr>
          <a:lstStyle/>
          <a:p>
            <a:pPr marL="0" marR="0">
              <a:buNone/>
            </a:pPr>
            <a:r>
              <a:rPr lang="en-US" sz="2400" b="1" dirty="0"/>
              <a:t>Economic Systems Comparison Table</a:t>
            </a:r>
          </a:p>
          <a:p>
            <a:pPr marL="0" marR="0">
              <a:buNone/>
            </a:pPr>
            <a:r>
              <a:rPr lang="en-US" sz="2400" dirty="0"/>
              <a:t>Fill in the chart:</a:t>
            </a:r>
          </a:p>
        </p:txBody>
      </p:sp>
      <p:graphicFrame>
        <p:nvGraphicFramePr>
          <p:cNvPr id="6" name="Table 5">
            <a:extLst>
              <a:ext uri="{FF2B5EF4-FFF2-40B4-BE49-F238E27FC236}">
                <a16:creationId xmlns:a16="http://schemas.microsoft.com/office/drawing/2014/main" id="{2958D7E7-E0B7-15CD-B44F-A72A20178368}"/>
              </a:ext>
            </a:extLst>
          </p:cNvPr>
          <p:cNvGraphicFramePr>
            <a:graphicFrameLocks noGrp="1"/>
          </p:cNvGraphicFramePr>
          <p:nvPr>
            <p:extLst>
              <p:ext uri="{D42A27DB-BD31-4B8C-83A1-F6EECF244321}">
                <p14:modId xmlns:p14="http://schemas.microsoft.com/office/powerpoint/2010/main" val="2853143484"/>
              </p:ext>
            </p:extLst>
          </p:nvPr>
        </p:nvGraphicFramePr>
        <p:xfrm>
          <a:off x="350837" y="2133600"/>
          <a:ext cx="11487150" cy="4232276"/>
        </p:xfrm>
        <a:graphic>
          <a:graphicData uri="http://schemas.openxmlformats.org/drawingml/2006/table">
            <a:tbl>
              <a:tblPr firstRow="1" firstCol="1" bandRow="1">
                <a:tableStyleId>{3B4B98B0-60AC-42C2-AFA5-B58CD77FA1E5}</a:tableStyleId>
              </a:tblPr>
              <a:tblGrid>
                <a:gridCol w="3829050">
                  <a:extLst>
                    <a:ext uri="{9D8B030D-6E8A-4147-A177-3AD203B41FA5}">
                      <a16:colId xmlns:a16="http://schemas.microsoft.com/office/drawing/2014/main" val="3316788941"/>
                    </a:ext>
                  </a:extLst>
                </a:gridCol>
                <a:gridCol w="3829050">
                  <a:extLst>
                    <a:ext uri="{9D8B030D-6E8A-4147-A177-3AD203B41FA5}">
                      <a16:colId xmlns:a16="http://schemas.microsoft.com/office/drawing/2014/main" val="3622678967"/>
                    </a:ext>
                  </a:extLst>
                </a:gridCol>
                <a:gridCol w="3829050">
                  <a:extLst>
                    <a:ext uri="{9D8B030D-6E8A-4147-A177-3AD203B41FA5}">
                      <a16:colId xmlns:a16="http://schemas.microsoft.com/office/drawing/2014/main" val="2938437974"/>
                    </a:ext>
                  </a:extLst>
                </a:gridCol>
              </a:tblGrid>
              <a:tr h="0">
                <a:tc>
                  <a:txBody>
                    <a:bodyPr/>
                    <a:lstStyle/>
                    <a:p>
                      <a:pPr marL="0" marR="0">
                        <a:lnSpc>
                          <a:spcPct val="100000"/>
                        </a:lnSpc>
                        <a:buNone/>
                      </a:pPr>
                      <a:r>
                        <a:rPr lang="en-US" sz="2400" kern="100" dirty="0">
                          <a:effectLst/>
                        </a:rPr>
                        <a:t>Mongol Policy / Feature</a:t>
                      </a:r>
                      <a:endParaRPr lang="en-US" sz="24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lnSpc>
                          <a:spcPct val="100000"/>
                        </a:lnSpc>
                        <a:buNone/>
                      </a:pPr>
                      <a:r>
                        <a:rPr lang="en-US" sz="2400" kern="100" dirty="0">
                          <a:effectLst/>
                        </a:rPr>
                        <a:t>Why It Developed (Cause)</a:t>
                      </a:r>
                      <a:endParaRPr lang="en-US" sz="24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lnSpc>
                          <a:spcPct val="100000"/>
                        </a:lnSpc>
                        <a:buNone/>
                      </a:pPr>
                      <a:r>
                        <a:rPr lang="en-US" sz="2400" kern="100" dirty="0">
                          <a:effectLst/>
                        </a:rPr>
                        <a:t>Impact on Trade &amp; Communication (Effect)</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84229481"/>
                  </a:ext>
                </a:extLst>
              </a:tr>
              <a:tr h="0">
                <a:tc>
                  <a:txBody>
                    <a:bodyPr/>
                    <a:lstStyle/>
                    <a:p>
                      <a:pPr marL="0" marR="0">
                        <a:lnSpc>
                          <a:spcPct val="150000"/>
                        </a:lnSpc>
                        <a:buNone/>
                      </a:pPr>
                      <a:r>
                        <a:rPr lang="en-US" sz="2400" b="0" kern="100">
                          <a:effectLst/>
                        </a:rPr>
                        <a:t>Relay station system (yam)</a:t>
                      </a:r>
                      <a:endParaRPr lang="en-US" sz="2400" b="0" kern="100">
                        <a:effectLst/>
                        <a:latin typeface="Arial" panose="020B0604020202020204" pitchFamily="34" charset="0"/>
                        <a:ea typeface="Aptos" panose="020B0004020202020204" pitchFamily="34" charset="0"/>
                      </a:endParaRPr>
                    </a:p>
                  </a:txBody>
                  <a:tcPr marL="68580" marR="68580" marT="0" marB="0"/>
                </a:tc>
                <a:tc>
                  <a:txBody>
                    <a:bodyPr/>
                    <a:lstStyle/>
                    <a:p>
                      <a:pPr>
                        <a:lnSpc>
                          <a:spcPct val="150000"/>
                        </a:lnSpc>
                        <a:buNone/>
                      </a:pPr>
                      <a:endParaRPr lang="en-US" sz="2400" kern="100">
                        <a:effectLst/>
                        <a:latin typeface="Arial" panose="020B0604020202020204" pitchFamily="34" charset="0"/>
                      </a:endParaRPr>
                    </a:p>
                  </a:txBody>
                  <a:tcPr marL="68580" marR="68580" marT="0" marB="0"/>
                </a:tc>
                <a:tc>
                  <a:txBody>
                    <a:bodyPr/>
                    <a:lstStyle/>
                    <a:p>
                      <a:pPr>
                        <a:lnSpc>
                          <a:spcPct val="150000"/>
                        </a:lnSpc>
                        <a:buNone/>
                      </a:pPr>
                      <a:endParaRPr lang="en-US" sz="2400" kern="100">
                        <a:effectLst/>
                        <a:latin typeface="Arial" panose="020B0604020202020204" pitchFamily="34" charset="0"/>
                      </a:endParaRPr>
                    </a:p>
                  </a:txBody>
                  <a:tcPr marL="68580" marR="68580" marT="0" marB="0"/>
                </a:tc>
                <a:extLst>
                  <a:ext uri="{0D108BD9-81ED-4DB2-BD59-A6C34878D82A}">
                    <a16:rowId xmlns:a16="http://schemas.microsoft.com/office/drawing/2014/main" val="2473267942"/>
                  </a:ext>
                </a:extLst>
              </a:tr>
              <a:tr h="0">
                <a:tc>
                  <a:txBody>
                    <a:bodyPr/>
                    <a:lstStyle/>
                    <a:p>
                      <a:pPr marL="0" marR="0">
                        <a:lnSpc>
                          <a:spcPct val="150000"/>
                        </a:lnSpc>
                        <a:buNone/>
                      </a:pPr>
                      <a:r>
                        <a:rPr lang="en-US" sz="2400" b="0" kern="100">
                          <a:effectLst/>
                        </a:rPr>
                        <a:t>Paizi passport tablets</a:t>
                      </a:r>
                      <a:endParaRPr lang="en-US" sz="2400" b="0" kern="100">
                        <a:effectLst/>
                        <a:latin typeface="Arial" panose="020B0604020202020204" pitchFamily="34" charset="0"/>
                        <a:ea typeface="Aptos" panose="020B0004020202020204" pitchFamily="34" charset="0"/>
                      </a:endParaRPr>
                    </a:p>
                  </a:txBody>
                  <a:tcPr marL="68580" marR="68580" marT="0" marB="0"/>
                </a:tc>
                <a:tc>
                  <a:txBody>
                    <a:bodyPr/>
                    <a:lstStyle/>
                    <a:p>
                      <a:pPr>
                        <a:lnSpc>
                          <a:spcPct val="150000"/>
                        </a:lnSpc>
                        <a:buNone/>
                      </a:pPr>
                      <a:endParaRPr lang="en-US" sz="2400" kern="100">
                        <a:effectLst/>
                        <a:latin typeface="Arial" panose="020B0604020202020204" pitchFamily="34" charset="0"/>
                      </a:endParaRPr>
                    </a:p>
                  </a:txBody>
                  <a:tcPr marL="68580" marR="68580" marT="0" marB="0"/>
                </a:tc>
                <a:tc>
                  <a:txBody>
                    <a:bodyPr/>
                    <a:lstStyle/>
                    <a:p>
                      <a:pPr>
                        <a:lnSpc>
                          <a:spcPct val="150000"/>
                        </a:lnSpc>
                        <a:buNone/>
                      </a:pPr>
                      <a:endParaRPr lang="en-US" sz="2400" kern="100">
                        <a:effectLst/>
                        <a:latin typeface="Arial" panose="020B0604020202020204" pitchFamily="34" charset="0"/>
                      </a:endParaRPr>
                    </a:p>
                  </a:txBody>
                  <a:tcPr marL="68580" marR="68580" marT="0" marB="0"/>
                </a:tc>
                <a:extLst>
                  <a:ext uri="{0D108BD9-81ED-4DB2-BD59-A6C34878D82A}">
                    <a16:rowId xmlns:a16="http://schemas.microsoft.com/office/drawing/2014/main" val="3906961287"/>
                  </a:ext>
                </a:extLst>
              </a:tr>
              <a:tr h="0">
                <a:tc>
                  <a:txBody>
                    <a:bodyPr/>
                    <a:lstStyle/>
                    <a:p>
                      <a:pPr marL="0" marR="0">
                        <a:lnSpc>
                          <a:spcPct val="150000"/>
                        </a:lnSpc>
                        <a:buNone/>
                      </a:pPr>
                      <a:r>
                        <a:rPr lang="en-US" sz="2400" b="0" kern="100">
                          <a:effectLst/>
                        </a:rPr>
                        <a:t>Caravanserai networks</a:t>
                      </a:r>
                      <a:endParaRPr lang="en-US" sz="2400" b="0" kern="100">
                        <a:effectLst/>
                        <a:latin typeface="Arial" panose="020B0604020202020204" pitchFamily="34" charset="0"/>
                        <a:ea typeface="Aptos" panose="020B0004020202020204" pitchFamily="34" charset="0"/>
                      </a:endParaRPr>
                    </a:p>
                  </a:txBody>
                  <a:tcPr marL="68580" marR="68580" marT="0" marB="0"/>
                </a:tc>
                <a:tc>
                  <a:txBody>
                    <a:bodyPr/>
                    <a:lstStyle/>
                    <a:p>
                      <a:pPr>
                        <a:lnSpc>
                          <a:spcPct val="150000"/>
                        </a:lnSpc>
                        <a:buNone/>
                      </a:pPr>
                      <a:endParaRPr lang="en-US" sz="2400" kern="100" dirty="0">
                        <a:effectLst/>
                        <a:latin typeface="Arial" panose="020B0604020202020204" pitchFamily="34" charset="0"/>
                      </a:endParaRPr>
                    </a:p>
                  </a:txBody>
                  <a:tcPr marL="68580" marR="68580" marT="0" marB="0"/>
                </a:tc>
                <a:tc>
                  <a:txBody>
                    <a:bodyPr/>
                    <a:lstStyle/>
                    <a:p>
                      <a:pPr>
                        <a:lnSpc>
                          <a:spcPct val="150000"/>
                        </a:lnSpc>
                        <a:buNone/>
                      </a:pPr>
                      <a:endParaRPr lang="en-US" sz="2400" kern="100">
                        <a:effectLst/>
                        <a:latin typeface="Arial" panose="020B0604020202020204" pitchFamily="34" charset="0"/>
                      </a:endParaRPr>
                    </a:p>
                  </a:txBody>
                  <a:tcPr marL="68580" marR="68580" marT="0" marB="0"/>
                </a:tc>
                <a:extLst>
                  <a:ext uri="{0D108BD9-81ED-4DB2-BD59-A6C34878D82A}">
                    <a16:rowId xmlns:a16="http://schemas.microsoft.com/office/drawing/2014/main" val="72707623"/>
                  </a:ext>
                </a:extLst>
              </a:tr>
              <a:tr h="0">
                <a:tc>
                  <a:txBody>
                    <a:bodyPr/>
                    <a:lstStyle/>
                    <a:p>
                      <a:pPr marL="0" marR="0">
                        <a:lnSpc>
                          <a:spcPct val="150000"/>
                        </a:lnSpc>
                        <a:buNone/>
                      </a:pPr>
                      <a:r>
                        <a:rPr lang="en-US" sz="2400" b="0" kern="100">
                          <a:effectLst/>
                        </a:rPr>
                        <a:t>Protection of merchants</a:t>
                      </a:r>
                      <a:endParaRPr lang="en-US" sz="2400" b="0" kern="100">
                        <a:effectLst/>
                        <a:latin typeface="Arial" panose="020B0604020202020204" pitchFamily="34" charset="0"/>
                        <a:ea typeface="Aptos" panose="020B0004020202020204" pitchFamily="34" charset="0"/>
                      </a:endParaRPr>
                    </a:p>
                  </a:txBody>
                  <a:tcPr marL="68580" marR="68580" marT="0" marB="0"/>
                </a:tc>
                <a:tc>
                  <a:txBody>
                    <a:bodyPr/>
                    <a:lstStyle/>
                    <a:p>
                      <a:pPr>
                        <a:lnSpc>
                          <a:spcPct val="150000"/>
                        </a:lnSpc>
                        <a:buNone/>
                      </a:pPr>
                      <a:endParaRPr lang="en-US" sz="2400" kern="100">
                        <a:effectLst/>
                        <a:latin typeface="Arial" panose="020B0604020202020204" pitchFamily="34" charset="0"/>
                      </a:endParaRPr>
                    </a:p>
                  </a:txBody>
                  <a:tcPr marL="68580" marR="68580" marT="0" marB="0"/>
                </a:tc>
                <a:tc>
                  <a:txBody>
                    <a:bodyPr/>
                    <a:lstStyle/>
                    <a:p>
                      <a:pPr>
                        <a:lnSpc>
                          <a:spcPct val="150000"/>
                        </a:lnSpc>
                        <a:buNone/>
                      </a:pPr>
                      <a:endParaRPr lang="en-US" sz="2400" kern="100">
                        <a:effectLst/>
                        <a:latin typeface="Arial" panose="020B0604020202020204" pitchFamily="34" charset="0"/>
                      </a:endParaRPr>
                    </a:p>
                  </a:txBody>
                  <a:tcPr marL="68580" marR="68580" marT="0" marB="0"/>
                </a:tc>
                <a:extLst>
                  <a:ext uri="{0D108BD9-81ED-4DB2-BD59-A6C34878D82A}">
                    <a16:rowId xmlns:a16="http://schemas.microsoft.com/office/drawing/2014/main" val="4244069530"/>
                  </a:ext>
                </a:extLst>
              </a:tr>
              <a:tr h="0">
                <a:tc>
                  <a:txBody>
                    <a:bodyPr/>
                    <a:lstStyle/>
                    <a:p>
                      <a:pPr marL="0" marR="0">
                        <a:lnSpc>
                          <a:spcPct val="150000"/>
                        </a:lnSpc>
                        <a:buNone/>
                      </a:pPr>
                      <a:r>
                        <a:rPr lang="en-US" sz="2400" b="0" kern="100" dirty="0">
                          <a:effectLst/>
                        </a:rPr>
                        <a:t>Unified law codes and standardized taxation</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a:lnSpc>
                          <a:spcPct val="150000"/>
                        </a:lnSpc>
                        <a:buNone/>
                      </a:pPr>
                      <a:endParaRPr lang="en-US" sz="2400" kern="100">
                        <a:effectLst/>
                        <a:latin typeface="Arial" panose="020B0604020202020204" pitchFamily="34" charset="0"/>
                      </a:endParaRPr>
                    </a:p>
                  </a:txBody>
                  <a:tcPr marL="68580" marR="68580" marT="0" marB="0"/>
                </a:tc>
                <a:tc>
                  <a:txBody>
                    <a:bodyPr/>
                    <a:lstStyle/>
                    <a:p>
                      <a:pPr>
                        <a:lnSpc>
                          <a:spcPct val="150000"/>
                        </a:lnSpc>
                        <a:buNone/>
                      </a:pPr>
                      <a:endParaRPr lang="en-US" sz="2400" kern="100" dirty="0">
                        <a:effectLst/>
                        <a:latin typeface="Arial" panose="020B0604020202020204" pitchFamily="34" charset="0"/>
                      </a:endParaRPr>
                    </a:p>
                  </a:txBody>
                  <a:tcPr marL="68580" marR="68580" marT="0" marB="0"/>
                </a:tc>
                <a:extLst>
                  <a:ext uri="{0D108BD9-81ED-4DB2-BD59-A6C34878D82A}">
                    <a16:rowId xmlns:a16="http://schemas.microsoft.com/office/drawing/2014/main" val="1809944970"/>
                  </a:ext>
                </a:extLst>
              </a:tr>
            </a:tbl>
          </a:graphicData>
        </a:graphic>
      </p:graphicFrame>
    </p:spTree>
    <p:extLst>
      <p:ext uri="{BB962C8B-B14F-4D97-AF65-F5344CB8AC3E}">
        <p14:creationId xmlns:p14="http://schemas.microsoft.com/office/powerpoint/2010/main" val="4156879267"/>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3CE7F52-51A9-C003-3474-B402944EDBE4}"/>
              </a:ext>
            </a:extLst>
          </p:cNvPr>
          <p:cNvGraphicFramePr>
            <a:graphicFrameLocks noGrp="1"/>
          </p:cNvGraphicFramePr>
          <p:nvPr>
            <p:extLst>
              <p:ext uri="{D42A27DB-BD31-4B8C-83A1-F6EECF244321}">
                <p14:modId xmlns:p14="http://schemas.microsoft.com/office/powerpoint/2010/main" val="1280248082"/>
              </p:ext>
            </p:extLst>
          </p:nvPr>
        </p:nvGraphicFramePr>
        <p:xfrm>
          <a:off x="188912" y="228414"/>
          <a:ext cx="11811000" cy="6401171"/>
        </p:xfrm>
        <a:graphic>
          <a:graphicData uri="http://schemas.openxmlformats.org/drawingml/2006/table">
            <a:tbl>
              <a:tblPr/>
              <a:tblGrid>
                <a:gridCol w="2019300">
                  <a:extLst>
                    <a:ext uri="{9D8B030D-6E8A-4147-A177-3AD203B41FA5}">
                      <a16:colId xmlns:a16="http://schemas.microsoft.com/office/drawing/2014/main" val="2226462946"/>
                    </a:ext>
                  </a:extLst>
                </a:gridCol>
                <a:gridCol w="4608454">
                  <a:extLst>
                    <a:ext uri="{9D8B030D-6E8A-4147-A177-3AD203B41FA5}">
                      <a16:colId xmlns:a16="http://schemas.microsoft.com/office/drawing/2014/main" val="948162300"/>
                    </a:ext>
                  </a:extLst>
                </a:gridCol>
                <a:gridCol w="5183246">
                  <a:extLst>
                    <a:ext uri="{9D8B030D-6E8A-4147-A177-3AD203B41FA5}">
                      <a16:colId xmlns:a16="http://schemas.microsoft.com/office/drawing/2014/main" val="602395263"/>
                    </a:ext>
                  </a:extLst>
                </a:gridCol>
              </a:tblGrid>
              <a:tr h="351263">
                <a:tc>
                  <a:txBody>
                    <a:bodyPr/>
                    <a:lstStyle/>
                    <a:p>
                      <a:pPr>
                        <a:buNone/>
                      </a:pPr>
                      <a:r>
                        <a:rPr lang="en-US" sz="1600" b="1"/>
                        <a:t>Mongol Policy / Feature</a:t>
                      </a:r>
                      <a:endParaRPr lang="en-US" sz="1600"/>
                    </a:p>
                  </a:txBody>
                  <a:tcPr marL="35312" marR="35312" marT="17656" marB="17656" anchor="ctr">
                    <a:lnL>
                      <a:noFill/>
                    </a:lnL>
                    <a:lnR>
                      <a:noFill/>
                    </a:lnR>
                    <a:lnT>
                      <a:noFill/>
                    </a:lnT>
                    <a:lnB>
                      <a:noFill/>
                    </a:lnB>
                    <a:noFill/>
                  </a:tcPr>
                </a:tc>
                <a:tc>
                  <a:txBody>
                    <a:bodyPr/>
                    <a:lstStyle/>
                    <a:p>
                      <a:pPr>
                        <a:buNone/>
                      </a:pPr>
                      <a:r>
                        <a:rPr lang="en-US" sz="1600" b="1"/>
                        <a:t>Why It Developed (Cause)</a:t>
                      </a:r>
                      <a:endParaRPr lang="en-US" sz="1600"/>
                    </a:p>
                  </a:txBody>
                  <a:tcPr marL="35312" marR="35312" marT="17656" marB="17656" anchor="ctr">
                    <a:lnL>
                      <a:noFill/>
                    </a:lnL>
                    <a:lnR>
                      <a:noFill/>
                    </a:lnR>
                    <a:lnT>
                      <a:noFill/>
                    </a:lnT>
                    <a:lnB>
                      <a:noFill/>
                    </a:lnB>
                    <a:noFill/>
                  </a:tcPr>
                </a:tc>
                <a:tc>
                  <a:txBody>
                    <a:bodyPr/>
                    <a:lstStyle/>
                    <a:p>
                      <a:pPr>
                        <a:buNone/>
                      </a:pPr>
                      <a:r>
                        <a:rPr lang="en-US" sz="1600" b="1"/>
                        <a:t>Impact on Trade &amp; Communication (Effect)</a:t>
                      </a:r>
                      <a:endParaRPr lang="en-US" sz="1600"/>
                    </a:p>
                  </a:txBody>
                  <a:tcPr marL="35312" marR="35312" marT="17656" marB="17656" anchor="ctr">
                    <a:lnL>
                      <a:noFill/>
                    </a:lnL>
                    <a:lnR>
                      <a:noFill/>
                    </a:lnR>
                    <a:lnT>
                      <a:noFill/>
                    </a:lnT>
                    <a:lnB>
                      <a:noFill/>
                    </a:lnB>
                    <a:noFill/>
                  </a:tcPr>
                </a:tc>
                <a:extLst>
                  <a:ext uri="{0D108BD9-81ED-4DB2-BD59-A6C34878D82A}">
                    <a16:rowId xmlns:a16="http://schemas.microsoft.com/office/drawing/2014/main" val="1228472397"/>
                  </a:ext>
                </a:extLst>
              </a:tr>
              <a:tr h="1405053">
                <a:tc>
                  <a:txBody>
                    <a:bodyPr/>
                    <a:lstStyle/>
                    <a:p>
                      <a:pPr>
                        <a:buNone/>
                      </a:pPr>
                      <a:r>
                        <a:rPr lang="en-US" sz="1600" b="1"/>
                        <a:t>Relay station system (yam)</a:t>
                      </a:r>
                      <a:endParaRPr lang="en-US" sz="1600"/>
                    </a:p>
                  </a:txBody>
                  <a:tcPr marL="35312" marR="35312" marT="17656" marB="17656" anchor="ctr">
                    <a:lnL>
                      <a:noFill/>
                    </a:lnL>
                    <a:lnR>
                      <a:noFill/>
                    </a:lnR>
                    <a:lnT>
                      <a:noFill/>
                    </a:lnT>
                    <a:lnB>
                      <a:noFill/>
                    </a:lnB>
                    <a:noFill/>
                  </a:tcPr>
                </a:tc>
                <a:tc>
                  <a:txBody>
                    <a:bodyPr/>
                    <a:lstStyle/>
                    <a:p>
                      <a:pPr>
                        <a:buNone/>
                      </a:pPr>
                      <a:r>
                        <a:rPr lang="en-US" sz="1600"/>
                        <a:t>The Mongols needed a fast, reliable courier network to communicate across a massive empire and maintain control over distant provinces.</a:t>
                      </a:r>
                    </a:p>
                  </a:txBody>
                  <a:tcPr marL="35312" marR="35312" marT="17656" marB="17656" anchor="ctr">
                    <a:lnL>
                      <a:noFill/>
                    </a:lnL>
                    <a:lnR>
                      <a:noFill/>
                    </a:lnR>
                    <a:lnT>
                      <a:noFill/>
                    </a:lnT>
                    <a:lnB>
                      <a:noFill/>
                    </a:lnB>
                    <a:noFill/>
                  </a:tcPr>
                </a:tc>
                <a:tc>
                  <a:txBody>
                    <a:bodyPr/>
                    <a:lstStyle/>
                    <a:p>
                      <a:pPr>
                        <a:buNone/>
                      </a:pPr>
                      <a:r>
                        <a:rPr lang="en-US" sz="1600"/>
                        <a:t>Greatly increased the speed of communication, allowing rapid transmission of military orders, diplomatic messages, and trade information across Eurasia. Facilitated long-distance trade and connected the khanates.</a:t>
                      </a:r>
                    </a:p>
                  </a:txBody>
                  <a:tcPr marL="35312" marR="35312" marT="17656" marB="17656" anchor="ctr">
                    <a:lnL>
                      <a:noFill/>
                    </a:lnL>
                    <a:lnR>
                      <a:noFill/>
                    </a:lnR>
                    <a:lnT>
                      <a:noFill/>
                    </a:lnT>
                    <a:lnB>
                      <a:noFill/>
                    </a:lnB>
                    <a:noFill/>
                  </a:tcPr>
                </a:tc>
                <a:extLst>
                  <a:ext uri="{0D108BD9-81ED-4DB2-BD59-A6C34878D82A}">
                    <a16:rowId xmlns:a16="http://schemas.microsoft.com/office/drawing/2014/main" val="3668449754"/>
                  </a:ext>
                </a:extLst>
              </a:tr>
              <a:tr h="1103971">
                <a:tc>
                  <a:txBody>
                    <a:bodyPr/>
                    <a:lstStyle/>
                    <a:p>
                      <a:pPr>
                        <a:buNone/>
                      </a:pPr>
                      <a:r>
                        <a:rPr lang="en-US" sz="1600" b="1"/>
                        <a:t>Paizi passport tablets</a:t>
                      </a:r>
                      <a:endParaRPr lang="en-US" sz="1600"/>
                    </a:p>
                  </a:txBody>
                  <a:tcPr marL="35312" marR="35312" marT="17656" marB="17656" anchor="ctr">
                    <a:lnL>
                      <a:noFill/>
                    </a:lnL>
                    <a:lnR>
                      <a:noFill/>
                    </a:lnR>
                    <a:lnT>
                      <a:noFill/>
                    </a:lnT>
                    <a:lnB>
                      <a:noFill/>
                    </a:lnB>
                    <a:noFill/>
                  </a:tcPr>
                </a:tc>
                <a:tc>
                  <a:txBody>
                    <a:bodyPr/>
                    <a:lstStyle/>
                    <a:p>
                      <a:pPr>
                        <a:buNone/>
                      </a:pPr>
                      <a:r>
                        <a:rPr lang="en-US" sz="1600"/>
                        <a:t>Developed to identify authorized travelers and ensure safe passage for merchants, envoys, and officials within the empire.</a:t>
                      </a:r>
                    </a:p>
                  </a:txBody>
                  <a:tcPr marL="35312" marR="35312" marT="17656" marB="17656" anchor="ctr">
                    <a:lnL>
                      <a:noFill/>
                    </a:lnL>
                    <a:lnR>
                      <a:noFill/>
                    </a:lnR>
                    <a:lnT>
                      <a:noFill/>
                    </a:lnT>
                    <a:lnB>
                      <a:noFill/>
                    </a:lnB>
                    <a:noFill/>
                  </a:tcPr>
                </a:tc>
                <a:tc>
                  <a:txBody>
                    <a:bodyPr/>
                    <a:lstStyle/>
                    <a:p>
                      <a:pPr>
                        <a:buNone/>
                      </a:pPr>
                      <a:r>
                        <a:rPr lang="en-US" sz="1600"/>
                        <a:t>Allowed merchants to travel securely and efficiently. Reduced barriers to movement, increased long-distance trade, and promoted diplomatic exchanges.</a:t>
                      </a:r>
                    </a:p>
                  </a:txBody>
                  <a:tcPr marL="35312" marR="35312" marT="17656" marB="17656" anchor="ctr">
                    <a:lnL>
                      <a:noFill/>
                    </a:lnL>
                    <a:lnR>
                      <a:noFill/>
                    </a:lnR>
                    <a:lnT>
                      <a:noFill/>
                    </a:lnT>
                    <a:lnB>
                      <a:noFill/>
                    </a:lnB>
                    <a:noFill/>
                  </a:tcPr>
                </a:tc>
                <a:extLst>
                  <a:ext uri="{0D108BD9-81ED-4DB2-BD59-A6C34878D82A}">
                    <a16:rowId xmlns:a16="http://schemas.microsoft.com/office/drawing/2014/main" val="1496027108"/>
                  </a:ext>
                </a:extLst>
              </a:tr>
              <a:tr h="1103971">
                <a:tc>
                  <a:txBody>
                    <a:bodyPr/>
                    <a:lstStyle/>
                    <a:p>
                      <a:pPr>
                        <a:buNone/>
                      </a:pPr>
                      <a:r>
                        <a:rPr lang="en-US" sz="1600" b="1"/>
                        <a:t>Caravanserai networks</a:t>
                      </a:r>
                      <a:endParaRPr lang="en-US" sz="1600"/>
                    </a:p>
                  </a:txBody>
                  <a:tcPr marL="35312" marR="35312" marT="17656" marB="17656" anchor="ctr">
                    <a:lnL>
                      <a:noFill/>
                    </a:lnL>
                    <a:lnR>
                      <a:noFill/>
                    </a:lnR>
                    <a:lnT>
                      <a:noFill/>
                    </a:lnT>
                    <a:lnB>
                      <a:noFill/>
                    </a:lnB>
                    <a:noFill/>
                  </a:tcPr>
                </a:tc>
                <a:tc>
                  <a:txBody>
                    <a:bodyPr/>
                    <a:lstStyle/>
                    <a:p>
                      <a:pPr>
                        <a:buNone/>
                      </a:pPr>
                      <a:r>
                        <a:rPr lang="en-US" sz="1600"/>
                        <a:t>The Mongols sought to support merchants by providing rest stops and protection on long trade routes.</a:t>
                      </a:r>
                    </a:p>
                  </a:txBody>
                  <a:tcPr marL="35312" marR="35312" marT="17656" marB="17656" anchor="ctr">
                    <a:lnL>
                      <a:noFill/>
                    </a:lnL>
                    <a:lnR>
                      <a:noFill/>
                    </a:lnR>
                    <a:lnT>
                      <a:noFill/>
                    </a:lnT>
                    <a:lnB>
                      <a:noFill/>
                    </a:lnB>
                    <a:noFill/>
                  </a:tcPr>
                </a:tc>
                <a:tc>
                  <a:txBody>
                    <a:bodyPr/>
                    <a:lstStyle/>
                    <a:p>
                      <a:pPr>
                        <a:buNone/>
                      </a:pPr>
                      <a:r>
                        <a:rPr lang="en-US" sz="1600"/>
                        <a:t>Strengthened the safety and reliability of the Silk Roads; merchants could travel farther, increasing the volume of Eurasian trade and linking distant regions.</a:t>
                      </a:r>
                    </a:p>
                  </a:txBody>
                  <a:tcPr marL="35312" marR="35312" marT="17656" marB="17656" anchor="ctr">
                    <a:lnL>
                      <a:noFill/>
                    </a:lnL>
                    <a:lnR>
                      <a:noFill/>
                    </a:lnR>
                    <a:lnT>
                      <a:noFill/>
                    </a:lnT>
                    <a:lnB>
                      <a:noFill/>
                    </a:lnB>
                    <a:noFill/>
                  </a:tcPr>
                </a:tc>
                <a:extLst>
                  <a:ext uri="{0D108BD9-81ED-4DB2-BD59-A6C34878D82A}">
                    <a16:rowId xmlns:a16="http://schemas.microsoft.com/office/drawing/2014/main" val="441082006"/>
                  </a:ext>
                </a:extLst>
              </a:tr>
              <a:tr h="1254512">
                <a:tc>
                  <a:txBody>
                    <a:bodyPr/>
                    <a:lstStyle/>
                    <a:p>
                      <a:pPr>
                        <a:buNone/>
                      </a:pPr>
                      <a:r>
                        <a:rPr lang="en-US" sz="1600" b="1"/>
                        <a:t>Protection of merchants</a:t>
                      </a:r>
                      <a:endParaRPr lang="en-US" sz="1600"/>
                    </a:p>
                  </a:txBody>
                  <a:tcPr marL="35312" marR="35312" marT="17656" marB="17656" anchor="ctr">
                    <a:lnL>
                      <a:noFill/>
                    </a:lnL>
                    <a:lnR>
                      <a:noFill/>
                    </a:lnR>
                    <a:lnT>
                      <a:noFill/>
                    </a:lnT>
                    <a:lnB>
                      <a:noFill/>
                    </a:lnB>
                    <a:noFill/>
                  </a:tcPr>
                </a:tc>
                <a:tc>
                  <a:txBody>
                    <a:bodyPr/>
                    <a:lstStyle/>
                    <a:p>
                      <a:pPr>
                        <a:buNone/>
                      </a:pPr>
                      <a:r>
                        <a:rPr lang="en-US" sz="1600"/>
                        <a:t>Mongols recognized that trade generated revenue and strengthened political ties; protecting merchants incentivized commerce.</a:t>
                      </a:r>
                    </a:p>
                  </a:txBody>
                  <a:tcPr marL="35312" marR="35312" marT="17656" marB="17656" anchor="ctr">
                    <a:lnL>
                      <a:noFill/>
                    </a:lnL>
                    <a:lnR>
                      <a:noFill/>
                    </a:lnR>
                    <a:lnT>
                      <a:noFill/>
                    </a:lnT>
                    <a:lnB>
                      <a:noFill/>
                    </a:lnB>
                    <a:noFill/>
                  </a:tcPr>
                </a:tc>
                <a:tc>
                  <a:txBody>
                    <a:bodyPr/>
                    <a:lstStyle/>
                    <a:p>
                      <a:pPr>
                        <a:buNone/>
                      </a:pPr>
                      <a:r>
                        <a:rPr lang="en-US" sz="1600"/>
                        <a:t>Increased merchant activity, promoted economic prosperity, and contributed to the Pax Mongolica—a period of intense cross-cultural exchange and booming long-distance trade.</a:t>
                      </a:r>
                    </a:p>
                  </a:txBody>
                  <a:tcPr marL="35312" marR="35312" marT="17656" marB="17656" anchor="ctr">
                    <a:lnL>
                      <a:noFill/>
                    </a:lnL>
                    <a:lnR>
                      <a:noFill/>
                    </a:lnR>
                    <a:lnT>
                      <a:noFill/>
                    </a:lnT>
                    <a:lnB>
                      <a:noFill/>
                    </a:lnB>
                    <a:noFill/>
                  </a:tcPr>
                </a:tc>
                <a:extLst>
                  <a:ext uri="{0D108BD9-81ED-4DB2-BD59-A6C34878D82A}">
                    <a16:rowId xmlns:a16="http://schemas.microsoft.com/office/drawing/2014/main" val="1585732433"/>
                  </a:ext>
                </a:extLst>
              </a:tr>
              <a:tr h="953430">
                <a:tc>
                  <a:txBody>
                    <a:bodyPr/>
                    <a:lstStyle/>
                    <a:p>
                      <a:pPr>
                        <a:buNone/>
                      </a:pPr>
                      <a:r>
                        <a:rPr lang="en-US" sz="1600" b="1"/>
                        <a:t>Unified law codes and standardized taxation</a:t>
                      </a:r>
                      <a:endParaRPr lang="en-US" sz="1600"/>
                    </a:p>
                  </a:txBody>
                  <a:tcPr marL="35312" marR="35312" marT="17656" marB="17656" anchor="ctr">
                    <a:lnL>
                      <a:noFill/>
                    </a:lnL>
                    <a:lnR>
                      <a:noFill/>
                    </a:lnR>
                    <a:lnT>
                      <a:noFill/>
                    </a:lnT>
                    <a:lnB>
                      <a:noFill/>
                    </a:lnB>
                    <a:noFill/>
                  </a:tcPr>
                </a:tc>
                <a:tc>
                  <a:txBody>
                    <a:bodyPr/>
                    <a:lstStyle/>
                    <a:p>
                      <a:pPr>
                        <a:buNone/>
                      </a:pPr>
                      <a:r>
                        <a:rPr lang="en-US" sz="1600"/>
                        <a:t>Needed consistent rules across diverse territories to reduce corruption and stabilize governance in a multiethnic empire.</a:t>
                      </a:r>
                    </a:p>
                  </a:txBody>
                  <a:tcPr marL="35312" marR="35312" marT="17656" marB="17656" anchor="ctr">
                    <a:lnL>
                      <a:noFill/>
                    </a:lnL>
                    <a:lnR>
                      <a:noFill/>
                    </a:lnR>
                    <a:lnT>
                      <a:noFill/>
                    </a:lnT>
                    <a:lnB>
                      <a:noFill/>
                    </a:lnB>
                    <a:noFill/>
                  </a:tcPr>
                </a:tc>
                <a:tc>
                  <a:txBody>
                    <a:bodyPr/>
                    <a:lstStyle/>
                    <a:p>
                      <a:pPr>
                        <a:buNone/>
                      </a:pPr>
                      <a:r>
                        <a:rPr lang="en-US" sz="1600" dirty="0"/>
                        <a:t>Simplified trade regulations, reduced unpredictability for merchants, and made taxation more efficient—encouraging commercial growth across the empire.</a:t>
                      </a:r>
                    </a:p>
                  </a:txBody>
                  <a:tcPr marL="35312" marR="35312" marT="17656" marB="17656" anchor="ctr">
                    <a:lnL>
                      <a:noFill/>
                    </a:lnL>
                    <a:lnR>
                      <a:noFill/>
                    </a:lnR>
                    <a:lnT>
                      <a:noFill/>
                    </a:lnT>
                    <a:lnB>
                      <a:noFill/>
                    </a:lnB>
                    <a:noFill/>
                  </a:tcPr>
                </a:tc>
                <a:extLst>
                  <a:ext uri="{0D108BD9-81ED-4DB2-BD59-A6C34878D82A}">
                    <a16:rowId xmlns:a16="http://schemas.microsoft.com/office/drawing/2014/main" val="255686144"/>
                  </a:ext>
                </a:extLst>
              </a:tr>
            </a:tbl>
          </a:graphicData>
        </a:graphic>
      </p:graphicFrame>
    </p:spTree>
    <p:extLst>
      <p:ext uri="{BB962C8B-B14F-4D97-AF65-F5344CB8AC3E}">
        <p14:creationId xmlns:p14="http://schemas.microsoft.com/office/powerpoint/2010/main" val="2018116260"/>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843A7-DD73-D414-96EE-22B686C799AB}"/>
              </a:ext>
            </a:extLst>
          </p:cNvPr>
          <p:cNvSpPr>
            <a:spLocks noGrp="1"/>
          </p:cNvSpPr>
          <p:nvPr>
            <p:ph type="title"/>
          </p:nvPr>
        </p:nvSpPr>
        <p:spPr/>
        <p:txBody>
          <a:bodyPr/>
          <a:lstStyle/>
          <a:p>
            <a:r>
              <a:rPr lang="en-US" dirty="0"/>
              <a:t>Using the charts…</a:t>
            </a:r>
          </a:p>
        </p:txBody>
      </p:sp>
      <p:sp>
        <p:nvSpPr>
          <p:cNvPr id="4" name="TextBox 3">
            <a:extLst>
              <a:ext uri="{FF2B5EF4-FFF2-40B4-BE49-F238E27FC236}">
                <a16:creationId xmlns:a16="http://schemas.microsoft.com/office/drawing/2014/main" id="{F971209C-F390-98D6-DB3D-E31D4B3561E3}"/>
              </a:ext>
            </a:extLst>
          </p:cNvPr>
          <p:cNvSpPr txBox="1"/>
          <p:nvPr/>
        </p:nvSpPr>
        <p:spPr>
          <a:xfrm>
            <a:off x="1217612" y="2044005"/>
            <a:ext cx="9753600" cy="1384995"/>
          </a:xfrm>
          <a:prstGeom prst="rect">
            <a:avLst/>
          </a:prstGeom>
          <a:noFill/>
          <a:ln>
            <a:solidFill>
              <a:schemeClr val="bg2"/>
            </a:solidFill>
          </a:ln>
        </p:spPr>
        <p:txBody>
          <a:bodyPr wrap="square">
            <a:spAutoFit/>
          </a:bodyPr>
          <a:lstStyle/>
          <a:p>
            <a:pPr marL="0" marR="0">
              <a:buNone/>
            </a:pPr>
            <a:r>
              <a:rPr lang="en-US" sz="2800" kern="100" dirty="0">
                <a:latin typeface="Arial" panose="020B0604020202020204" pitchFamily="34" charset="0"/>
                <a:ea typeface="Aptos" panose="020B0004020202020204" pitchFamily="34" charset="0"/>
              </a:rPr>
              <a:t>Write a 5–7 sentence paragraph answering:</a:t>
            </a:r>
          </a:p>
          <a:p>
            <a:pPr marL="0" marR="0">
              <a:buNone/>
            </a:pPr>
            <a:r>
              <a:rPr lang="en-US" sz="2800" kern="100" dirty="0">
                <a:latin typeface="Arial" panose="020B0604020202020204" pitchFamily="34" charset="0"/>
                <a:ea typeface="Aptos" panose="020B0004020202020204" pitchFamily="34" charset="0"/>
              </a:rPr>
              <a:t>Which Mongol economic or communication policy had the greatest impact on Afro-Eurasian trade, and why?</a:t>
            </a:r>
          </a:p>
        </p:txBody>
      </p:sp>
    </p:spTree>
    <p:extLst>
      <p:ext uri="{BB962C8B-B14F-4D97-AF65-F5344CB8AC3E}">
        <p14:creationId xmlns:p14="http://schemas.microsoft.com/office/powerpoint/2010/main" val="701738189"/>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3448E-AF31-B46A-D405-04D2D8B0A84A}"/>
              </a:ext>
            </a:extLst>
          </p:cNvPr>
          <p:cNvSpPr>
            <a:spLocks noGrp="1"/>
          </p:cNvSpPr>
          <p:nvPr>
            <p:ph type="title"/>
          </p:nvPr>
        </p:nvSpPr>
        <p:spPr>
          <a:xfrm>
            <a:off x="1217614" y="274638"/>
            <a:ext cx="9753600" cy="1020762"/>
          </a:xfrm>
        </p:spPr>
        <p:txBody>
          <a:bodyPr>
            <a:noAutofit/>
          </a:bodyPr>
          <a:lstStyle/>
          <a:p>
            <a:r>
              <a:rPr lang="en-US" sz="2400" dirty="0"/>
              <a:t>Which Mongol economic or communication policy had the greatest impact on Afro-Eurasian trade, and why?</a:t>
            </a:r>
          </a:p>
        </p:txBody>
      </p:sp>
      <p:sp>
        <p:nvSpPr>
          <p:cNvPr id="4" name="TextBox 3">
            <a:extLst>
              <a:ext uri="{FF2B5EF4-FFF2-40B4-BE49-F238E27FC236}">
                <a16:creationId xmlns:a16="http://schemas.microsoft.com/office/drawing/2014/main" id="{652B3B77-7A13-3E56-5D36-920BBFBF5C78}"/>
              </a:ext>
            </a:extLst>
          </p:cNvPr>
          <p:cNvSpPr txBox="1"/>
          <p:nvPr/>
        </p:nvSpPr>
        <p:spPr>
          <a:xfrm>
            <a:off x="912812" y="1600200"/>
            <a:ext cx="10363200" cy="4893647"/>
          </a:xfrm>
          <a:prstGeom prst="rect">
            <a:avLst/>
          </a:prstGeom>
          <a:noFill/>
          <a:ln>
            <a:solidFill>
              <a:schemeClr val="bg2"/>
            </a:solidFill>
          </a:ln>
        </p:spPr>
        <p:txBody>
          <a:bodyPr wrap="square">
            <a:spAutoFit/>
          </a:bodyPr>
          <a:lstStyle/>
          <a:p>
            <a:pPr marL="0" marR="0">
              <a:buNone/>
            </a:pPr>
            <a:r>
              <a:rPr lang="en-US" sz="2400" kern="100" dirty="0">
                <a:effectLst/>
                <a:latin typeface="Arial" panose="020B0604020202020204" pitchFamily="34" charset="0"/>
                <a:ea typeface="Aptos" panose="020B0004020202020204" pitchFamily="34" charset="0"/>
              </a:rPr>
              <a:t>The expansion of the Mongol Empire significantly transformed Afro-Eurasian trade networks by increasing both safety and communication across long distances. Ibn Battuta states that merchants could travel “without fear or dread,” demonstrating that Mongol protection encouraged more commercial activity. The creation of caravanserai and the </a:t>
            </a:r>
            <a:r>
              <a:rPr lang="en-US" sz="2400" kern="100" dirty="0" err="1">
                <a:effectLst/>
                <a:latin typeface="Arial" panose="020B0604020202020204" pitchFamily="34" charset="0"/>
                <a:ea typeface="Aptos" panose="020B0004020202020204" pitchFamily="34" charset="0"/>
              </a:rPr>
              <a:t>paizi</a:t>
            </a:r>
            <a:r>
              <a:rPr lang="en-US" sz="2400" kern="100" dirty="0">
                <a:effectLst/>
                <a:latin typeface="Arial" panose="020B0604020202020204" pitchFamily="34" charset="0"/>
                <a:ea typeface="Aptos" panose="020B0004020202020204" pitchFamily="34" charset="0"/>
              </a:rPr>
              <a:t> passport system further enabled merchants to move efficiently and securely. Additionally, </a:t>
            </a:r>
            <a:r>
              <a:rPr lang="en-US" sz="2400" kern="100" dirty="0" err="1">
                <a:effectLst/>
                <a:latin typeface="Arial" panose="020B0604020202020204" pitchFamily="34" charset="0"/>
                <a:ea typeface="Aptos" panose="020B0004020202020204" pitchFamily="34" charset="0"/>
              </a:rPr>
              <a:t>Rubruck’s</a:t>
            </a:r>
            <a:r>
              <a:rPr lang="en-US" sz="2400" kern="100" dirty="0">
                <a:effectLst/>
                <a:latin typeface="Arial" panose="020B0604020202020204" pitchFamily="34" charset="0"/>
                <a:ea typeface="Aptos" panose="020B0004020202020204" pitchFamily="34" charset="0"/>
              </a:rPr>
              <a:t> description of the yam relay system shows how the Mongols improved communication, allowing information and trade goods to move more rapidly across the empire. While luxury goods had always moved along the Silk Roads, the Mongols greatly increased the volume and reliability of these exchanges. Therefore, the Mongol Empire changed trade networks to a great extent by unifying regions into interconnected economic systems.</a:t>
            </a:r>
          </a:p>
        </p:txBody>
      </p:sp>
    </p:spTree>
    <p:extLst>
      <p:ext uri="{BB962C8B-B14F-4D97-AF65-F5344CB8AC3E}">
        <p14:creationId xmlns:p14="http://schemas.microsoft.com/office/powerpoint/2010/main" val="2269416344"/>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0CAD-4008-C4E4-9BC5-926EF0AD4A26}"/>
              </a:ext>
            </a:extLst>
          </p:cNvPr>
          <p:cNvSpPr>
            <a:spLocks noGrp="1"/>
          </p:cNvSpPr>
          <p:nvPr>
            <p:ph type="title"/>
          </p:nvPr>
        </p:nvSpPr>
        <p:spPr>
          <a:xfrm>
            <a:off x="684212" y="274638"/>
            <a:ext cx="10896600" cy="1325562"/>
          </a:xfrm>
        </p:spPr>
        <p:txBody>
          <a:bodyPr>
            <a:normAutofit/>
          </a:bodyPr>
          <a:lstStyle/>
          <a:p>
            <a:r>
              <a:rPr lang="en-US" dirty="0"/>
              <a:t>Economic Changes and Continuities Under Mongol Rule</a:t>
            </a:r>
          </a:p>
        </p:txBody>
      </p:sp>
      <p:graphicFrame>
        <p:nvGraphicFramePr>
          <p:cNvPr id="4" name="Table 3">
            <a:extLst>
              <a:ext uri="{FF2B5EF4-FFF2-40B4-BE49-F238E27FC236}">
                <a16:creationId xmlns:a16="http://schemas.microsoft.com/office/drawing/2014/main" id="{F1A418F8-E36B-BD40-9F6A-DA5C15792D79}"/>
              </a:ext>
            </a:extLst>
          </p:cNvPr>
          <p:cNvGraphicFramePr>
            <a:graphicFrameLocks noGrp="1"/>
          </p:cNvGraphicFramePr>
          <p:nvPr>
            <p:extLst>
              <p:ext uri="{D42A27DB-BD31-4B8C-83A1-F6EECF244321}">
                <p14:modId xmlns:p14="http://schemas.microsoft.com/office/powerpoint/2010/main" val="2293084029"/>
              </p:ext>
            </p:extLst>
          </p:nvPr>
        </p:nvGraphicFramePr>
        <p:xfrm>
          <a:off x="646111" y="1840514"/>
          <a:ext cx="10896601" cy="4754880"/>
        </p:xfrm>
        <a:graphic>
          <a:graphicData uri="http://schemas.openxmlformats.org/drawingml/2006/table">
            <a:tbl>
              <a:tblPr firstRow="1" firstCol="1" bandRow="1">
                <a:tableStyleId>{3B4B98B0-60AC-42C2-AFA5-B58CD77FA1E5}</a:tableStyleId>
              </a:tblPr>
              <a:tblGrid>
                <a:gridCol w="3909772">
                  <a:extLst>
                    <a:ext uri="{9D8B030D-6E8A-4147-A177-3AD203B41FA5}">
                      <a16:colId xmlns:a16="http://schemas.microsoft.com/office/drawing/2014/main" val="3826243043"/>
                    </a:ext>
                  </a:extLst>
                </a:gridCol>
                <a:gridCol w="1957908">
                  <a:extLst>
                    <a:ext uri="{9D8B030D-6E8A-4147-A177-3AD203B41FA5}">
                      <a16:colId xmlns:a16="http://schemas.microsoft.com/office/drawing/2014/main" val="3076357487"/>
                    </a:ext>
                  </a:extLst>
                </a:gridCol>
                <a:gridCol w="5028921">
                  <a:extLst>
                    <a:ext uri="{9D8B030D-6E8A-4147-A177-3AD203B41FA5}">
                      <a16:colId xmlns:a16="http://schemas.microsoft.com/office/drawing/2014/main" val="1310313869"/>
                    </a:ext>
                  </a:extLst>
                </a:gridCol>
              </a:tblGrid>
              <a:tr h="0">
                <a:tc>
                  <a:txBody>
                    <a:bodyPr/>
                    <a:lstStyle/>
                    <a:p>
                      <a:pPr marL="0" marR="0">
                        <a:buNone/>
                      </a:pPr>
                      <a:r>
                        <a:rPr lang="en-US" sz="2400" kern="100">
                          <a:effectLst/>
                        </a:rPr>
                        <a:t>Feature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Change or Continuity?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Explanation</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789191576"/>
                  </a:ext>
                </a:extLst>
              </a:tr>
              <a:tr h="0">
                <a:tc>
                  <a:txBody>
                    <a:bodyPr/>
                    <a:lstStyle/>
                    <a:p>
                      <a:pPr marL="0" marR="0">
                        <a:buNone/>
                      </a:pPr>
                      <a:r>
                        <a:rPr lang="en-US" sz="2400" b="0" kern="100">
                          <a:effectLst/>
                        </a:rPr>
                        <a:t>Increased safety on Silk Roads</a:t>
                      </a:r>
                      <a:endParaRPr lang="en-US" sz="24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Change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Earlier routes were dangerous; Mongol unification improved safety.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687873603"/>
                  </a:ext>
                </a:extLst>
              </a:tr>
              <a:tr h="0">
                <a:tc>
                  <a:txBody>
                    <a:bodyPr/>
                    <a:lstStyle/>
                    <a:p>
                      <a:pPr marL="0" marR="0">
                        <a:buNone/>
                      </a:pPr>
                      <a:r>
                        <a:rPr lang="en-US" sz="2400" b="0" kern="100">
                          <a:effectLst/>
                        </a:rPr>
                        <a:t>Movement of luxury goods</a:t>
                      </a:r>
                      <a:endParaRPr lang="en-US" sz="24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Continuity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Goods still moved, but volume increased due to stability.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066373177"/>
                  </a:ext>
                </a:extLst>
              </a:tr>
              <a:tr h="0">
                <a:tc>
                  <a:txBody>
                    <a:bodyPr/>
                    <a:lstStyle/>
                    <a:p>
                      <a:pPr marL="0" marR="0">
                        <a:buNone/>
                      </a:pPr>
                      <a:r>
                        <a:rPr lang="en-US" sz="2400" b="0" kern="100">
                          <a:effectLst/>
                        </a:rPr>
                        <a:t>Use of caravanserai</a:t>
                      </a:r>
                      <a:endParaRPr lang="en-US" sz="24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Change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More frequent and regulated than earlier eras.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72527175"/>
                  </a:ext>
                </a:extLst>
              </a:tr>
              <a:tr h="0">
                <a:tc>
                  <a:txBody>
                    <a:bodyPr/>
                    <a:lstStyle/>
                    <a:p>
                      <a:pPr marL="0" marR="0">
                        <a:buNone/>
                      </a:pPr>
                      <a:r>
                        <a:rPr lang="en-US" sz="2400" b="0" kern="100">
                          <a:effectLst/>
                        </a:rPr>
                        <a:t>High demand for Chinese goods</a:t>
                      </a:r>
                      <a:endParaRPr lang="en-US" sz="24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Continuity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China remained a major exporter.</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30466369"/>
                  </a:ext>
                </a:extLst>
              </a:tr>
              <a:tr h="0">
                <a:tc>
                  <a:txBody>
                    <a:bodyPr/>
                    <a:lstStyle/>
                    <a:p>
                      <a:pPr marL="0" marR="0">
                        <a:buNone/>
                      </a:pPr>
                      <a:r>
                        <a:rPr lang="en-US" sz="2400" b="0" kern="100" dirty="0">
                          <a:effectLst/>
                        </a:rPr>
                        <a:t>Spread of technologies (gunpowder, printing)</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Change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Mongols accelerated transfer across regions.</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399751465"/>
                  </a:ext>
                </a:extLst>
              </a:tr>
            </a:tbl>
          </a:graphicData>
        </a:graphic>
      </p:graphicFrame>
    </p:spTree>
    <p:extLst>
      <p:ext uri="{BB962C8B-B14F-4D97-AF65-F5344CB8AC3E}">
        <p14:creationId xmlns:p14="http://schemas.microsoft.com/office/powerpoint/2010/main" val="176002985"/>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DFDEC98-02DD-82B4-8684-EBA7C68366A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C8872ED-9A66-43A3-6D29-8AE58FF5CBD2}"/>
              </a:ext>
            </a:extLst>
          </p:cNvPr>
          <p:cNvSpPr>
            <a:spLocks noGrp="1"/>
          </p:cNvSpPr>
          <p:nvPr>
            <p:ph type="title"/>
          </p:nvPr>
        </p:nvSpPr>
        <p:spPr>
          <a:xfrm>
            <a:off x="836612" y="657285"/>
            <a:ext cx="9753600" cy="754062"/>
          </a:xfrm>
        </p:spPr>
        <p:txBody>
          <a:bodyPr>
            <a:noAutofit/>
          </a:bodyPr>
          <a:lstStyle/>
          <a:p>
            <a:r>
              <a:rPr lang="en-US" sz="3200" dirty="0">
                <a:latin typeface="Abadi" panose="020B0604020104020204" pitchFamily="34" charset="0"/>
              </a:rPr>
              <a:t>CCOT / Comparison / Causation Section</a:t>
            </a:r>
          </a:p>
        </p:txBody>
      </p:sp>
      <p:sp>
        <p:nvSpPr>
          <p:cNvPr id="5" name="TextBox 4">
            <a:extLst>
              <a:ext uri="{FF2B5EF4-FFF2-40B4-BE49-F238E27FC236}">
                <a16:creationId xmlns:a16="http://schemas.microsoft.com/office/drawing/2014/main" id="{B123D8EE-57DE-7F67-EDB4-6085BFC5AEB1}"/>
              </a:ext>
            </a:extLst>
          </p:cNvPr>
          <p:cNvSpPr txBox="1"/>
          <p:nvPr/>
        </p:nvSpPr>
        <p:spPr>
          <a:xfrm>
            <a:off x="836612" y="1676400"/>
            <a:ext cx="10668000" cy="2554545"/>
          </a:xfrm>
          <a:prstGeom prst="rect">
            <a:avLst/>
          </a:prstGeom>
          <a:noFill/>
          <a:ln>
            <a:solidFill>
              <a:schemeClr val="bg2"/>
            </a:solidFill>
          </a:ln>
        </p:spPr>
        <p:txBody>
          <a:bodyPr wrap="square">
            <a:spAutoFit/>
          </a:bodyPr>
          <a:lstStyle/>
          <a:p>
            <a:pPr marL="0" marR="0">
              <a:buNone/>
            </a:pPr>
            <a:r>
              <a:rPr lang="en-US" sz="3200" b="1" kern="100" dirty="0">
                <a:effectLst/>
                <a:latin typeface="Arial" panose="020B0604020202020204" pitchFamily="34" charset="0"/>
                <a:ea typeface="Aptos" panose="020B0004020202020204" pitchFamily="34" charset="0"/>
              </a:rPr>
              <a:t>Causation:</a:t>
            </a:r>
            <a:r>
              <a:rPr lang="en-US" sz="3200" kern="100" dirty="0">
                <a:effectLst/>
                <a:latin typeface="Arial" panose="020B0604020202020204" pitchFamily="34" charset="0"/>
                <a:ea typeface="Aptos" panose="020B0004020202020204" pitchFamily="34" charset="0"/>
              </a:rPr>
              <a:t> </a:t>
            </a:r>
          </a:p>
          <a:p>
            <a:pPr marL="0" marR="0">
              <a:buNone/>
            </a:pPr>
            <a:r>
              <a:rPr lang="en-US" sz="3200" kern="100" dirty="0">
                <a:effectLst/>
                <a:latin typeface="Arial" panose="020B0604020202020204" pitchFamily="34" charset="0"/>
                <a:ea typeface="Aptos" panose="020B0004020202020204" pitchFamily="34" charset="0"/>
              </a:rPr>
              <a:t>Mongol expansion led to safer trade routes → merchants traveled more → more goods, crops, and technologies spread across Afro-Eurasia → greater global interconnectedness.</a:t>
            </a:r>
          </a:p>
        </p:txBody>
      </p:sp>
    </p:spTree>
    <p:extLst>
      <p:ext uri="{BB962C8B-B14F-4D97-AF65-F5344CB8AC3E}">
        <p14:creationId xmlns:p14="http://schemas.microsoft.com/office/powerpoint/2010/main" val="592298136"/>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A73E6B7-5BE7-DCB7-BCF2-998A867F7C4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938B41D-4C5E-F329-D564-60A127A2592D}"/>
              </a:ext>
            </a:extLst>
          </p:cNvPr>
          <p:cNvSpPr>
            <a:spLocks noGrp="1"/>
          </p:cNvSpPr>
          <p:nvPr>
            <p:ph type="title"/>
          </p:nvPr>
        </p:nvSpPr>
        <p:spPr>
          <a:xfrm>
            <a:off x="836612" y="609600"/>
            <a:ext cx="9753600" cy="754062"/>
          </a:xfrm>
        </p:spPr>
        <p:txBody>
          <a:bodyPr>
            <a:noAutofit/>
          </a:bodyPr>
          <a:lstStyle/>
          <a:p>
            <a:r>
              <a:rPr lang="en-US" sz="3200" dirty="0">
                <a:latin typeface="Abadi" panose="020B0604020104020204" pitchFamily="34" charset="0"/>
              </a:rPr>
              <a:t>CCOT / Comparison / Causation Section</a:t>
            </a:r>
          </a:p>
        </p:txBody>
      </p:sp>
      <p:sp>
        <p:nvSpPr>
          <p:cNvPr id="5" name="TextBox 4">
            <a:extLst>
              <a:ext uri="{FF2B5EF4-FFF2-40B4-BE49-F238E27FC236}">
                <a16:creationId xmlns:a16="http://schemas.microsoft.com/office/drawing/2014/main" id="{FB1C2DA9-2D5F-3168-0896-88C83FA4674F}"/>
              </a:ext>
            </a:extLst>
          </p:cNvPr>
          <p:cNvSpPr txBox="1"/>
          <p:nvPr/>
        </p:nvSpPr>
        <p:spPr>
          <a:xfrm>
            <a:off x="836612" y="1676400"/>
            <a:ext cx="10668000" cy="2062103"/>
          </a:xfrm>
          <a:prstGeom prst="rect">
            <a:avLst/>
          </a:prstGeom>
          <a:noFill/>
          <a:ln>
            <a:solidFill>
              <a:schemeClr val="bg2"/>
            </a:solidFill>
          </a:ln>
        </p:spPr>
        <p:txBody>
          <a:bodyPr wrap="square">
            <a:spAutoFit/>
          </a:bodyPr>
          <a:lstStyle/>
          <a:p>
            <a:pPr marL="0" marR="0">
              <a:buNone/>
            </a:pPr>
            <a:r>
              <a:rPr lang="en-US" sz="3200" b="1" kern="100" dirty="0">
                <a:effectLst/>
                <a:latin typeface="Arial" panose="020B0604020202020204" pitchFamily="34" charset="0"/>
                <a:ea typeface="Aptos" panose="020B0004020202020204" pitchFamily="34" charset="0"/>
              </a:rPr>
              <a:t>Continuity and Change Over Time:</a:t>
            </a:r>
            <a:r>
              <a:rPr lang="en-US" sz="3200" kern="100" dirty="0">
                <a:effectLst/>
                <a:latin typeface="Arial" panose="020B0604020202020204" pitchFamily="34" charset="0"/>
                <a:ea typeface="Aptos" panose="020B0004020202020204" pitchFamily="34" charset="0"/>
              </a:rPr>
              <a:t> </a:t>
            </a:r>
          </a:p>
          <a:p>
            <a:pPr marL="0" marR="0">
              <a:buNone/>
            </a:pPr>
            <a:r>
              <a:rPr lang="en-US" sz="3200" kern="100" dirty="0">
                <a:effectLst/>
                <a:latin typeface="Arial" panose="020B0604020202020204" pitchFamily="34" charset="0"/>
                <a:ea typeface="Aptos" panose="020B0004020202020204" pitchFamily="34" charset="0"/>
              </a:rPr>
              <a:t>Continuity: The Silk Roads still carried luxury goods.</a:t>
            </a:r>
          </a:p>
          <a:p>
            <a:pPr marL="0" marR="0">
              <a:buNone/>
            </a:pPr>
            <a:r>
              <a:rPr lang="en-US" sz="3200" kern="100" dirty="0">
                <a:effectLst/>
                <a:latin typeface="Arial" panose="020B0604020202020204" pitchFamily="34" charset="0"/>
                <a:ea typeface="Aptos" panose="020B0004020202020204" pitchFamily="34" charset="0"/>
              </a:rPr>
              <a:t>Change: Under Mongol rule, the volume, safety, and diversity of trade increased dramatically.</a:t>
            </a:r>
          </a:p>
        </p:txBody>
      </p:sp>
    </p:spTree>
    <p:extLst>
      <p:ext uri="{BB962C8B-B14F-4D97-AF65-F5344CB8AC3E}">
        <p14:creationId xmlns:p14="http://schemas.microsoft.com/office/powerpoint/2010/main" val="3867772820"/>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3C4112E-4FD4-4E39-C6BC-5886E8C457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0DA4B95-CA71-1E44-9262-C2B5B111860E}"/>
              </a:ext>
            </a:extLst>
          </p:cNvPr>
          <p:cNvSpPr>
            <a:spLocks noGrp="1"/>
          </p:cNvSpPr>
          <p:nvPr>
            <p:ph type="title"/>
          </p:nvPr>
        </p:nvSpPr>
        <p:spPr>
          <a:xfrm>
            <a:off x="836612" y="657285"/>
            <a:ext cx="9753600" cy="754062"/>
          </a:xfrm>
        </p:spPr>
        <p:txBody>
          <a:bodyPr>
            <a:noAutofit/>
          </a:bodyPr>
          <a:lstStyle/>
          <a:p>
            <a:r>
              <a:rPr lang="en-US" sz="3200" dirty="0">
                <a:latin typeface="Abadi" panose="020B0604020104020204" pitchFamily="34" charset="0"/>
              </a:rPr>
              <a:t>CCOT / Comparison / Causation Section</a:t>
            </a:r>
          </a:p>
        </p:txBody>
      </p:sp>
      <p:sp>
        <p:nvSpPr>
          <p:cNvPr id="5" name="TextBox 4">
            <a:extLst>
              <a:ext uri="{FF2B5EF4-FFF2-40B4-BE49-F238E27FC236}">
                <a16:creationId xmlns:a16="http://schemas.microsoft.com/office/drawing/2014/main" id="{23A70FEF-A455-E7F9-8F2B-5361EE651F59}"/>
              </a:ext>
            </a:extLst>
          </p:cNvPr>
          <p:cNvSpPr txBox="1"/>
          <p:nvPr/>
        </p:nvSpPr>
        <p:spPr>
          <a:xfrm>
            <a:off x="836612" y="1676400"/>
            <a:ext cx="10668000" cy="2554545"/>
          </a:xfrm>
          <a:prstGeom prst="rect">
            <a:avLst/>
          </a:prstGeom>
          <a:noFill/>
          <a:ln>
            <a:solidFill>
              <a:schemeClr val="bg2"/>
            </a:solidFill>
          </a:ln>
        </p:spPr>
        <p:txBody>
          <a:bodyPr wrap="square">
            <a:spAutoFit/>
          </a:bodyPr>
          <a:lstStyle/>
          <a:p>
            <a:pPr marL="0" marR="0">
              <a:buNone/>
            </a:pPr>
            <a:r>
              <a:rPr lang="en-US" sz="3200" b="1" kern="100" dirty="0">
                <a:effectLst/>
                <a:latin typeface="Arial" panose="020B0604020202020204" pitchFamily="34" charset="0"/>
                <a:ea typeface="Aptos" panose="020B0004020202020204" pitchFamily="34" charset="0"/>
              </a:rPr>
              <a:t>Comparison:</a:t>
            </a:r>
            <a:r>
              <a:rPr lang="en-US" sz="3200" kern="100" dirty="0">
                <a:effectLst/>
                <a:latin typeface="Arial" panose="020B0604020202020204" pitchFamily="34" charset="0"/>
                <a:ea typeface="Aptos" panose="020B0004020202020204" pitchFamily="34" charset="0"/>
              </a:rPr>
              <a:t> </a:t>
            </a:r>
          </a:p>
          <a:p>
            <a:pPr marL="0" marR="0">
              <a:buNone/>
            </a:pPr>
            <a:r>
              <a:rPr lang="en-US" sz="3200" kern="100" dirty="0">
                <a:effectLst/>
                <a:latin typeface="Arial" panose="020B0604020202020204" pitchFamily="34" charset="0"/>
                <a:ea typeface="Aptos" panose="020B0004020202020204" pitchFamily="34" charset="0"/>
              </a:rPr>
              <a:t>Compared to earlier dynasties (Tang, Abbasid), the Mongols created far more stable conditions for interregional trade due to centralized rule and strict enforcement of security.</a:t>
            </a:r>
          </a:p>
        </p:txBody>
      </p:sp>
    </p:spTree>
    <p:extLst>
      <p:ext uri="{BB962C8B-B14F-4D97-AF65-F5344CB8AC3E}">
        <p14:creationId xmlns:p14="http://schemas.microsoft.com/office/powerpoint/2010/main" val="4175178275"/>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5016758"/>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 Mongols created an integrated economic system across Afro-Eurasia.</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Safe roads, communication networks, and caravanserai increased long-distance trade.</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More people and goods entered global networks, transforming economic and cultural exchange.</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Communication systems such as the yam connected distant regions more closely than before.</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Mongol expansion was a major turning point in the history of global trade.</a:t>
            </a:r>
          </a:p>
        </p:txBody>
      </p:sp>
    </p:spTree>
    <p:extLst>
      <p:ext uri="{BB962C8B-B14F-4D97-AF65-F5344CB8AC3E}">
        <p14:creationId xmlns:p14="http://schemas.microsoft.com/office/powerpoint/2010/main" val="2206440387"/>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1020762"/>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96071" y="1662837"/>
            <a:ext cx="10972800" cy="3108543"/>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latin typeface="Arial" panose="020B0604020202020204" pitchFamily="34" charset="0"/>
              <a:ea typeface="Aptos" panose="020B0004020202020204" pitchFamily="34" charset="0"/>
            </a:endParaRPr>
          </a:p>
          <a:p>
            <a:r>
              <a:rPr lang="en-US" sz="2800" b="1" dirty="0"/>
              <a:t>Write a short paragraph (8-10 sentences):</a:t>
            </a:r>
            <a:endParaRPr lang="en-US" sz="2800" dirty="0"/>
          </a:p>
          <a:p>
            <a:r>
              <a:rPr lang="en-US" sz="2800" dirty="0"/>
              <a:t>In a well-structured paragraph, evaluate the extent to which Mongol expansion changed Afro-Eurasian trade networks between 1200–1350. Use evidence from one of the primary sources and from the lesson.</a:t>
            </a:r>
          </a:p>
        </p:txBody>
      </p:sp>
    </p:spTree>
    <p:extLst>
      <p:ext uri="{BB962C8B-B14F-4D97-AF65-F5344CB8AC3E}">
        <p14:creationId xmlns:p14="http://schemas.microsoft.com/office/powerpoint/2010/main" val="2323693383"/>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p:txBody>
          <a:bodyPr>
            <a:normAutofit/>
          </a:bodyPr>
          <a:lstStyle/>
          <a:p>
            <a:pPr marL="45720" indent="0">
              <a:buNone/>
            </a:pPr>
            <a:r>
              <a:rPr lang="en-US" sz="3200" b="1" dirty="0"/>
              <a:t>KC-3.1.I.E.i</a:t>
            </a:r>
          </a:p>
          <a:p>
            <a:pPr marL="45720" indent="0">
              <a:buNone/>
            </a:pPr>
            <a:r>
              <a:rPr lang="en-US" sz="3200" dirty="0"/>
              <a:t>The expansion of empires—including the Mongols—facilitated Afro-Eurasian trade and communication as new peoples joined imperial trade networks.</a:t>
            </a:r>
          </a:p>
        </p:txBody>
      </p:sp>
    </p:spTree>
    <p:extLst>
      <p:ext uri="{BB962C8B-B14F-4D97-AF65-F5344CB8AC3E}">
        <p14:creationId xmlns:p14="http://schemas.microsoft.com/office/powerpoint/2010/main" val="3947800885"/>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608012" y="1066800"/>
            <a:ext cx="11049000" cy="5516562"/>
          </a:xfrm>
          <a:prstGeom prst="rect">
            <a:avLst/>
          </a:prstGeom>
        </p:spPr>
        <p:txBody>
          <a:bodyPr vert="horz" lIns="91440" tIns="45720" rIns="91440" bIns="45720" rtlCol="0">
            <a:normAutofit fontScale="92500" lnSpcReduction="20000"/>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600" dirty="0">
                <a:latin typeface="Abadi" panose="020B0604020104020204" pitchFamily="34" charset="0"/>
              </a:rPr>
              <a:t>The Mongol Empire did more than conquer territory—it reshaped economic life across Afro-Eurasia. Through military expansion and the creation of stable trade corridors, the Mongols linked diverse regions into one of the largest integrated economic systems in history. Their rule created conditions often called the Pax </a:t>
            </a:r>
            <a:r>
              <a:rPr lang="en-US" sz="3600" dirty="0" err="1">
                <a:latin typeface="Abadi" panose="020B0604020104020204" pitchFamily="34" charset="0"/>
              </a:rPr>
              <a:t>Mongolica</a:t>
            </a:r>
            <a:r>
              <a:rPr lang="en-US" sz="3600" dirty="0">
                <a:latin typeface="Abadi" panose="020B0604020104020204" pitchFamily="34" charset="0"/>
              </a:rPr>
              <a:t>, a period in which merchants, travelers, diplomats, and goods could cross long distances with relative safety. As a result, the Silk Roads experienced a revival that connected China, Central Asia, the Middle East, and even parts of Europe.</a:t>
            </a:r>
          </a:p>
        </p:txBody>
      </p:sp>
    </p:spTree>
    <p:extLst>
      <p:ext uri="{BB962C8B-B14F-4D97-AF65-F5344CB8AC3E}">
        <p14:creationId xmlns:p14="http://schemas.microsoft.com/office/powerpoint/2010/main" val="37633252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1" y="1066800"/>
            <a:ext cx="12188825"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2600" dirty="0">
                <a:latin typeface="Abadi" panose="020B0604020104020204" pitchFamily="34" charset="0"/>
              </a:rPr>
              <a:t>Trade increased not only in quantity but also in variety. Luxury goods such as silk, porcelain, and spices moved alongside new technologies, crops, and scientific knowledge. The Mongols also improved communication, developing relay stations, courier networks, and standardized passports (</a:t>
            </a:r>
            <a:r>
              <a:rPr lang="en-US" sz="2600" dirty="0" err="1">
                <a:latin typeface="Abadi" panose="020B0604020104020204" pitchFamily="34" charset="0"/>
              </a:rPr>
              <a:t>paizi</a:t>
            </a:r>
            <a:r>
              <a:rPr lang="en-US" sz="2600" dirty="0">
                <a:latin typeface="Abadi" panose="020B0604020104020204" pitchFamily="34" charset="0"/>
              </a:rPr>
              <a:t>) to support rapid movement across the empire. These systems helped bring more people—including conquered communities—into vast economic networks that transformed life across Afro-Eurasia.</a:t>
            </a:r>
          </a:p>
          <a:p>
            <a:pPr marL="45720" indent="0">
              <a:lnSpc>
                <a:spcPct val="120000"/>
              </a:lnSpc>
              <a:buNone/>
            </a:pPr>
            <a:r>
              <a:rPr lang="en-US" sz="2600" dirty="0">
                <a:latin typeface="Abadi" panose="020B0604020104020204" pitchFamily="34" charset="0"/>
              </a:rPr>
              <a:t>By studying how Mongol expansion impacted trade and communication, students will learn how empires historically shape economic systems, create new connections, and influence long-term global developments. The Mongol period helps explain the increasing interconnectedness that characterized the 13th and 14th centuries.</a:t>
            </a:r>
          </a:p>
        </p:txBody>
      </p:sp>
    </p:spTree>
    <p:extLst>
      <p:ext uri="{BB962C8B-B14F-4D97-AF65-F5344CB8AC3E}">
        <p14:creationId xmlns:p14="http://schemas.microsoft.com/office/powerpoint/2010/main" val="268868661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5" name="TextBox 4">
            <a:extLst>
              <a:ext uri="{FF2B5EF4-FFF2-40B4-BE49-F238E27FC236}">
                <a16:creationId xmlns:a16="http://schemas.microsoft.com/office/drawing/2014/main" id="{15BF1CBC-14B0-1895-36D9-064C8737BC4C}"/>
              </a:ext>
            </a:extLst>
          </p:cNvPr>
          <p:cNvSpPr txBox="1"/>
          <p:nvPr/>
        </p:nvSpPr>
        <p:spPr>
          <a:xfrm>
            <a:off x="912812" y="1295400"/>
            <a:ext cx="10515600" cy="4401205"/>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b="1" dirty="0"/>
              <a:t>Pax </a:t>
            </a:r>
            <a:r>
              <a:rPr lang="en-US" sz="2800" b="1" dirty="0" err="1"/>
              <a:t>Mongolica</a:t>
            </a:r>
            <a:r>
              <a:rPr lang="en-US" sz="2800" b="1" dirty="0"/>
              <a:t> </a:t>
            </a:r>
            <a:r>
              <a:rPr lang="en-US" sz="2800" dirty="0"/>
              <a:t>– The period of stability and safety across Eurasia during Mongol rule.</a:t>
            </a:r>
          </a:p>
          <a:p>
            <a:pPr marL="342900" marR="0" lvl="0" indent="-342900">
              <a:buFont typeface="+mj-lt"/>
              <a:buAutoNum type="arabicPeriod"/>
              <a:tabLst>
                <a:tab pos="457200" algn="l"/>
              </a:tabLst>
            </a:pPr>
            <a:r>
              <a:rPr lang="en-US" sz="2800" b="1" dirty="0"/>
              <a:t>Caravanserai</a:t>
            </a:r>
            <a:r>
              <a:rPr lang="en-US" sz="2800" dirty="0"/>
              <a:t> – Roadside inns where travelers and merchants could rest and resupply.</a:t>
            </a:r>
          </a:p>
          <a:p>
            <a:pPr marL="342900" marR="0" lvl="0" indent="-342900">
              <a:buFont typeface="+mj-lt"/>
              <a:buAutoNum type="arabicPeriod"/>
              <a:tabLst>
                <a:tab pos="457200" algn="l"/>
              </a:tabLst>
            </a:pPr>
            <a:r>
              <a:rPr lang="en-US" sz="2800" b="1" dirty="0" err="1"/>
              <a:t>Paizi</a:t>
            </a:r>
            <a:r>
              <a:rPr lang="en-US" sz="2800" dirty="0"/>
              <a:t> – Mongol passport tablets granting safe travel and access across the empire.</a:t>
            </a:r>
          </a:p>
          <a:p>
            <a:pPr marL="342900" marR="0" lvl="0" indent="-342900">
              <a:buFont typeface="+mj-lt"/>
              <a:buAutoNum type="arabicPeriod"/>
              <a:tabLst>
                <a:tab pos="457200" algn="l"/>
              </a:tabLst>
            </a:pPr>
            <a:r>
              <a:rPr lang="en-US" sz="2800" b="1" dirty="0"/>
              <a:t>Relay system (yam) </a:t>
            </a:r>
            <a:r>
              <a:rPr lang="en-US" sz="2800" dirty="0"/>
              <a:t>– A network of stations providing fresh horses and messengers for rapid communication.</a:t>
            </a:r>
          </a:p>
          <a:p>
            <a:pPr marL="342900" marR="0" lvl="0" indent="-342900">
              <a:buFont typeface="+mj-lt"/>
              <a:buAutoNum type="arabicPeriod"/>
              <a:tabLst>
                <a:tab pos="457200" algn="l"/>
              </a:tabLst>
            </a:pPr>
            <a:r>
              <a:rPr lang="en-US" sz="2800" b="1" dirty="0"/>
              <a:t>Commercial integration </a:t>
            </a:r>
            <a:r>
              <a:rPr lang="en-US" sz="2800" dirty="0"/>
              <a:t>– Linking different regions into a shared economic system for trade and communication.</a:t>
            </a:r>
          </a:p>
        </p:txBody>
      </p:sp>
    </p:spTree>
    <p:extLst>
      <p:ext uri="{BB962C8B-B14F-4D97-AF65-F5344CB8AC3E}">
        <p14:creationId xmlns:p14="http://schemas.microsoft.com/office/powerpoint/2010/main" val="100909725"/>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Mongol Empire’s expansion created unprecedented economic integration. Once conquered territories were secure, Mongol leaders focused on building the infrastructure that would support trade. Roads were repaired, bridges were built, and caravanserai were established at regular intervals to protect and supply merchant caravans. These improvements encouraged long-distance traders to return to the Silk Roads, which had become dangerous after the decline of earlier empires like the Abbasids and Tang.</a:t>
            </a:r>
          </a:p>
        </p:txBody>
      </p:sp>
    </p:spTree>
    <p:extLst>
      <p:ext uri="{BB962C8B-B14F-4D97-AF65-F5344CB8AC3E}">
        <p14:creationId xmlns:p14="http://schemas.microsoft.com/office/powerpoint/2010/main" val="38632224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Communication networks were equally important. The Mongols created the yam, a relay-station system that allowed messages to be carried across the empire at remarkable speed. Travelers could obtain fresh horses, lodging, and supplies at each station. The </a:t>
            </a:r>
            <a:r>
              <a:rPr lang="en-US" sz="2800" dirty="0" err="1"/>
              <a:t>paizi</a:t>
            </a:r>
            <a:r>
              <a:rPr lang="en-US" sz="2800" dirty="0"/>
              <a:t> passport system ensured official recognition and safety for traders and envoys, reducing the risks of theft or local interference. As a result, merchants from the Islamic world, China, Persia, and even Europe traveled more frequently than before.</a:t>
            </a:r>
          </a:p>
        </p:txBody>
      </p:sp>
    </p:spTree>
    <p:extLst>
      <p:ext uri="{BB962C8B-B14F-4D97-AF65-F5344CB8AC3E}">
        <p14:creationId xmlns:p14="http://schemas.microsoft.com/office/powerpoint/2010/main" val="3263144721"/>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10802AE-BEAE-847B-CBAB-5FA5D93D5B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7925D8-D251-A458-5C7B-6E9229ADA3C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070D39D-AFE7-1601-E75B-064108A64438}"/>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Because the empire unified so many regions, more people and goods were drawn into shared economic networks. Crops, innovations, and knowledge traveled across Afro-Eurasia, including gunpowder technologies, papermaking, medical ideas, and navigational skills. This increased exchange contributed to economic growth—but also the spread of disease, most famously the Black Death. The Mongol era shows how expanding empires can reshape global economic patterns.</a:t>
            </a:r>
          </a:p>
        </p:txBody>
      </p:sp>
    </p:spTree>
    <p:extLst>
      <p:ext uri="{BB962C8B-B14F-4D97-AF65-F5344CB8AC3E}">
        <p14:creationId xmlns:p14="http://schemas.microsoft.com/office/powerpoint/2010/main" val="4170928753"/>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996</TotalTime>
  <Words>2624</Words>
  <Application>Microsoft Office PowerPoint</Application>
  <PresentationFormat>Custom</PresentationFormat>
  <Paragraphs>183</Paragraphs>
  <Slides>30</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Abadi</vt:lpstr>
      <vt:lpstr>Arial</vt:lpstr>
      <vt:lpstr>Century Gothic</vt:lpstr>
      <vt:lpstr>Symbol</vt:lpstr>
      <vt:lpstr>World country report presentation</vt:lpstr>
      <vt:lpstr>Topic 2.2 Part 2 — Mongol Expansion, Trade, and Communication </vt:lpstr>
      <vt:lpstr>Learning Objectives</vt:lpstr>
      <vt:lpstr>Key Concepts</vt:lpstr>
      <vt:lpstr>Overview</vt:lpstr>
      <vt:lpstr>Overview</vt:lpstr>
      <vt:lpstr>Keywords and Phrases</vt:lpstr>
      <vt:lpstr>Background Reading</vt:lpstr>
      <vt:lpstr>Background Reading</vt:lpstr>
      <vt:lpstr>Background Reading</vt:lpstr>
      <vt:lpstr>Source 1: William of Rubruck, Journey to the Land of the Mongols (1253–1255) </vt:lpstr>
      <vt:lpstr>Source 1: William of Rubruck, Journey to the Land of the Mongols (1253–1255) </vt:lpstr>
      <vt:lpstr>Why is this important?</vt:lpstr>
      <vt:lpstr>Guided Source Analysis</vt:lpstr>
      <vt:lpstr>Guided Source Analysis - Answers</vt:lpstr>
      <vt:lpstr>Source 2: Ibn Battuta, Travels, on the Golden Horde and Silk Road (1330s) </vt:lpstr>
      <vt:lpstr>Source 2: Ibn Battuta, Travels, on the Golden Horde and Silk Road (1330s) </vt:lpstr>
      <vt:lpstr>Why is this important?</vt:lpstr>
      <vt:lpstr>Guided Source Analysis</vt:lpstr>
      <vt:lpstr>Guided Source Analysis - Answers</vt:lpstr>
      <vt:lpstr>AP Skill-Aligned Activity</vt:lpstr>
      <vt:lpstr>PowerPoint Presentation</vt:lpstr>
      <vt:lpstr>Using the charts…</vt:lpstr>
      <vt:lpstr>Which Mongol economic or communication policy had the greatest impact on Afro-Eurasian trade, and why?</vt:lpstr>
      <vt:lpstr>Economic Changes and Continuities Under Mongol Rule</vt:lpstr>
      <vt:lpstr>CCOT / Comparison / Causation Section</vt:lpstr>
      <vt:lpstr>CCOT / Comparison / Causation Section</vt:lpstr>
      <vt:lpstr>CCOT / Comparison / Causation Section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23</cp:revision>
  <dcterms:created xsi:type="dcterms:W3CDTF">2025-09-29T06:54:32Z</dcterms:created>
  <dcterms:modified xsi:type="dcterms:W3CDTF">2025-11-23T07:17:42Z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