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2"/>
  </p:notesMasterIdLst>
  <p:handoutMasterIdLst>
    <p:handoutMasterId r:id="rId33"/>
  </p:handoutMasterIdLst>
  <p:sldIdLst>
    <p:sldId id="269" r:id="rId2"/>
    <p:sldId id="270" r:id="rId3"/>
    <p:sldId id="300" r:id="rId4"/>
    <p:sldId id="471" r:id="rId5"/>
    <p:sldId id="275" r:id="rId6"/>
    <p:sldId id="276" r:id="rId7"/>
    <p:sldId id="359" r:id="rId8"/>
    <p:sldId id="418" r:id="rId9"/>
    <p:sldId id="448" r:id="rId10"/>
    <p:sldId id="485" r:id="rId11"/>
    <p:sldId id="322" r:id="rId12"/>
    <p:sldId id="500" r:id="rId13"/>
    <p:sldId id="473" r:id="rId14"/>
    <p:sldId id="501" r:id="rId15"/>
    <p:sldId id="474" r:id="rId16"/>
    <p:sldId id="502" r:id="rId17"/>
    <p:sldId id="477" r:id="rId18"/>
    <p:sldId id="503" r:id="rId19"/>
    <p:sldId id="478" r:id="rId20"/>
    <p:sldId id="504" r:id="rId21"/>
    <p:sldId id="479" r:id="rId22"/>
    <p:sldId id="505" r:id="rId23"/>
    <p:sldId id="480" r:id="rId24"/>
    <p:sldId id="506" r:id="rId25"/>
    <p:sldId id="396" r:id="rId26"/>
    <p:sldId id="414" r:id="rId27"/>
    <p:sldId id="460" r:id="rId28"/>
    <p:sldId id="350" r:id="rId29"/>
    <p:sldId id="342" r:id="rId30"/>
    <p:sldId id="299"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71" d="100"/>
          <a:sy n="71" d="100"/>
        </p:scale>
        <p:origin x="1140" y="259"/>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37EB2370-4AF7-4CD8-BC2A-0B319B74B5DC}">
      <dgm:prSet custT="1"/>
      <dgm:spPr/>
      <dgm:t>
        <a:bodyPr/>
        <a:lstStyle/>
        <a:p>
          <a:r>
            <a:rPr lang="en-US" sz="2800" b="1" dirty="0"/>
            <a:t>Go on the platform and complete the MCQ question set.</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the MCQ question set.</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4/13/2026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4/13/2026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113968-D3C2-9E62-4637-996B98214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4C0DEA-F060-C45B-059A-A4FD07F033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8641556-30D0-6403-AF04-5F4431EE068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DEB548A-1809-ABEF-10B2-BD89B0927AFC}"/>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011100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4F590-7888-D5FE-B5DA-4B817DCBF6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67BF76-7FA4-AD8B-3DDD-130A94DF537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A806D1-0009-6386-7059-6FE057B9447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83BAA9-D453-7A85-FF24-96E000FB8A55}"/>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704425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DAB1-9A17-723F-1E3A-8BC1E2E33F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041901-699C-F375-9AA0-5918464DE5A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B1A8F9-C076-09DD-550B-D6818A34867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739E364-F72F-6B19-D656-C25D873850BE}"/>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268258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C8A45-17CA-B189-30C7-A9CC9640A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44864C-116E-9289-0F72-9E51906E93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FF5EB73-68F4-774F-C94E-961301C8F55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8D9CE0-D1C2-4754-61AB-7EC6B481EBB4}"/>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160762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9BF44-45FE-A94D-8C0F-23015751D0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753ADE-D7B5-ABC5-4CA3-25954943692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794B7C9-341A-08EA-0FA3-9AF768601E5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DC15D4B-B795-1FD6-B067-D6F21453319D}"/>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7532133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8720F-D91A-132C-46F2-B1F07466A2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5D06FE-1202-1CE0-E111-54478CB981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825D3-9B0D-B075-9898-875992E8ED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B663CA-7B8D-197B-9F36-3909C23ACA62}"/>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5360869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7244D-1A5E-C95A-FFB0-10FD7F8116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F772B4-34DD-DC83-B458-9FA0B3CF6D0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FD910CF-8939-D838-8DD7-4167915E76C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A3A7D05-B8A3-2769-0316-2126CBD6BB06}"/>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7249814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16020-952A-5B17-2AC7-CCB3C3D696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A5011-7E85-67BE-5523-B118BE42003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BDC8BC-EFC7-3C3E-A82D-33B1C8D7850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F5E8A37-72FC-9965-9B04-102FB0A4A599}"/>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970793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1AFA9-970F-74B3-60A4-9C9B1D057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42B63-670B-88C8-5447-0FB492003B4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B8A45CD-87EF-26D6-4454-9F483080E4A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16885DC-0ADE-E7BA-51F7-39B2185FFAA1}"/>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679324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EAD7A-FFFB-1E75-F46F-7071B69FF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9669BE-5D74-03F2-8C7A-377C5F2E037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FABF260-AD4B-EA87-3E7C-F092DE7779F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0D546F7-2719-19FB-A254-E7240A408E07}"/>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28237210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65E52-994B-8BF9-75E7-DA2F0460C3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BA94DD-3CE2-E2C5-A4FE-FBB2EBA70E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F29A60A-D9FF-3B6A-FC7F-156BD37268C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E060260-4497-06D8-E68F-28A3DD952AEA}"/>
              </a:ext>
            </a:extLst>
          </p:cNvPr>
          <p:cNvSpPr>
            <a:spLocks noGrp="1"/>
          </p:cNvSpPr>
          <p:nvPr>
            <p:ph type="sldNum" sz="quarter" idx="10"/>
          </p:nvPr>
        </p:nvSpPr>
        <p:spPr/>
        <p:txBody>
          <a:bodyPr/>
          <a:lstStyle/>
          <a:p>
            <a:fld id="{69C971FF-EF28-4195-A575-329446EFAA55}" type="slidenum">
              <a:rPr lang="en-US" smtClean="0"/>
              <a:t>22</a:t>
            </a:fld>
            <a:endParaRPr lang="en-US"/>
          </a:p>
        </p:txBody>
      </p:sp>
    </p:spTree>
    <p:extLst>
      <p:ext uri="{BB962C8B-B14F-4D97-AF65-F5344CB8AC3E}">
        <p14:creationId xmlns:p14="http://schemas.microsoft.com/office/powerpoint/2010/main" val="11021618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A498A-B4EE-D48C-5653-407EE5A1A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6DE34-B926-0D77-3A71-B6B58F7BD48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38532-741A-C95E-711A-02FD2BAA6FE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ABA9840-5918-8879-1FB2-7F09C0BAE923}"/>
              </a:ext>
            </a:extLst>
          </p:cNvPr>
          <p:cNvSpPr>
            <a:spLocks noGrp="1"/>
          </p:cNvSpPr>
          <p:nvPr>
            <p:ph type="sldNum" sz="quarter" idx="10"/>
          </p:nvPr>
        </p:nvSpPr>
        <p:spPr/>
        <p:txBody>
          <a:bodyPr/>
          <a:lstStyle/>
          <a:p>
            <a:fld id="{69C971FF-EF28-4195-A575-329446EFAA55}" type="slidenum">
              <a:rPr lang="en-US" smtClean="0"/>
              <a:t>23</a:t>
            </a:fld>
            <a:endParaRPr lang="en-US"/>
          </a:p>
        </p:txBody>
      </p:sp>
    </p:spTree>
    <p:extLst>
      <p:ext uri="{BB962C8B-B14F-4D97-AF65-F5344CB8AC3E}">
        <p14:creationId xmlns:p14="http://schemas.microsoft.com/office/powerpoint/2010/main" val="3566705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0C96E-DA34-EE10-8955-284698ACB9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C64BB-F8B1-9424-0422-9787BF77547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B3D0903-3F69-A2B3-4C0E-CF5406C75B0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1C4CAED-BE79-1D0C-3223-169D9CC9AF29}"/>
              </a:ext>
            </a:extLst>
          </p:cNvPr>
          <p:cNvSpPr>
            <a:spLocks noGrp="1"/>
          </p:cNvSpPr>
          <p:nvPr>
            <p:ph type="sldNum" sz="quarter" idx="10"/>
          </p:nvPr>
        </p:nvSpPr>
        <p:spPr/>
        <p:txBody>
          <a:bodyPr/>
          <a:lstStyle/>
          <a:p>
            <a:fld id="{69C971FF-EF28-4195-A575-329446EFAA55}" type="slidenum">
              <a:rPr lang="en-US" smtClean="0"/>
              <a:t>24</a:t>
            </a:fld>
            <a:endParaRPr lang="en-US"/>
          </a:p>
        </p:txBody>
      </p:sp>
    </p:spTree>
    <p:extLst>
      <p:ext uri="{BB962C8B-B14F-4D97-AF65-F5344CB8AC3E}">
        <p14:creationId xmlns:p14="http://schemas.microsoft.com/office/powerpoint/2010/main" val="36370443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28</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29</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1B6E7-58D7-6295-B966-527E521202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105967-CFE6-7E7C-B9A0-5170FBD6968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CD6EB2-E831-529E-0888-09ED821F335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7337F9-9762-F59B-D4AF-0C1E0FDCA500}"/>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0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86DFC-99D9-A304-CC58-1BAEE52927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25835-82CD-FB20-15BB-D208C685ADE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3643E6A-A307-E1C1-BF85-6254BBD67A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9B8816C-CF00-229F-FCAD-F717F8384D42}"/>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762219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4/13/2026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4/13/2026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4/13/2026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4/13/2026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4/13/2026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4/13/2026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7.4: Economy in the Interwar Period</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29C0583-F1C3-A654-DBBC-0C0627DF12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B5C6B9-EF81-3F20-7826-2CEEF8120C2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56D4CB9B-9A55-C6A9-AF1C-2DAA70A03EFA}"/>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The interwar period highlights both continuity and change in economic systems. While governments had previously intervened in economic affairs, the scale and scope of intervention increased significantly during this period. This shift reflects the growing belief that governments should play an active role in managing economic crises.</a:t>
            </a:r>
          </a:p>
        </p:txBody>
      </p:sp>
    </p:spTree>
    <p:extLst>
      <p:ext uri="{BB962C8B-B14F-4D97-AF65-F5344CB8AC3E}">
        <p14:creationId xmlns:p14="http://schemas.microsoft.com/office/powerpoint/2010/main" val="339187749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Speech • Author: Joseph Stalin • Date: 1931</a:t>
            </a: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228397"/>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“We are fifty to one hundred years behind the advanced countries. We must make good this distance in ten years. Either we do it, or we shall be crushed. The tasks before us are immense, and they require discipline, sacrifice, and unwavering commitment. The Five-Year Plans are not merely economic programs but the foundation of our survival. Through collective effort, we will transform our industry, strengthen our state, and secure our future against those who would seek to dominate us.”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DAE267-6359-2383-30AD-99AF450AE7D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921A5E5-857D-A2EC-BB5D-15CC02FE49F7}"/>
              </a:ext>
            </a:extLst>
          </p:cNvPr>
          <p:cNvSpPr>
            <a:spLocks noGrp="1"/>
          </p:cNvSpPr>
          <p:nvPr>
            <p:ph type="title"/>
          </p:nvPr>
        </p:nvSpPr>
        <p:spPr>
          <a:xfrm>
            <a:off x="760412" y="304800"/>
            <a:ext cx="10668000" cy="619002"/>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1 </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Speech • Author: Joseph Stalin • Date: 1931</a:t>
            </a:r>
          </a:p>
        </p:txBody>
      </p:sp>
      <p:sp>
        <p:nvSpPr>
          <p:cNvPr id="8" name="TextBox 7">
            <a:extLst>
              <a:ext uri="{FF2B5EF4-FFF2-40B4-BE49-F238E27FC236}">
                <a16:creationId xmlns:a16="http://schemas.microsoft.com/office/drawing/2014/main" id="{A13992B7-AB01-283B-9963-2318A95979C0}"/>
              </a:ext>
            </a:extLst>
          </p:cNvPr>
          <p:cNvSpPr txBox="1"/>
          <p:nvPr/>
        </p:nvSpPr>
        <p:spPr>
          <a:xfrm>
            <a:off x="760412" y="1228397"/>
            <a:ext cx="10668000" cy="493795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Soviet industrialization under Five-Year Plans.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Justifies rapid industrialization; ignores human cost.</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state control and urgency.</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Stalin’s position shape his argument?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urgency in industrialization?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government response to economic challenges? </a:t>
            </a:r>
          </a:p>
        </p:txBody>
      </p:sp>
    </p:spTree>
    <p:extLst>
      <p:ext uri="{BB962C8B-B14F-4D97-AF65-F5344CB8AC3E}">
        <p14:creationId xmlns:p14="http://schemas.microsoft.com/office/powerpoint/2010/main" val="370543169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21A7176-43D4-F4B3-1AC6-8874A441E9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CC679D-47AE-3E0A-5303-49B8D76B1ABE}"/>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Report • Author: Soviet agricultural official • Date: 1933</a:t>
            </a:r>
          </a:p>
        </p:txBody>
      </p:sp>
      <p:sp>
        <p:nvSpPr>
          <p:cNvPr id="8" name="TextBox 7">
            <a:extLst>
              <a:ext uri="{FF2B5EF4-FFF2-40B4-BE49-F238E27FC236}">
                <a16:creationId xmlns:a16="http://schemas.microsoft.com/office/drawing/2014/main" id="{75993656-DC4C-919D-37CE-F798C207F41C}"/>
              </a:ext>
            </a:extLst>
          </p:cNvPr>
          <p:cNvSpPr txBox="1"/>
          <p:nvPr/>
        </p:nvSpPr>
        <p:spPr>
          <a:xfrm>
            <a:off x="760412" y="1228397"/>
            <a:ext cx="10668000" cy="403206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collectivization of agriculture has brought about increased efficiency and centralized control over production. However, resistance among the peasantry has complicated implementation, leading to disruptions in output. In certain regions, shortages have become severe, requiring additional measures to ensure compliance with state directives. Despite these challenges, the long-term benefits of collectivization remain clear, as it enables the state to direct resources toward industrial development.”</a:t>
            </a:r>
          </a:p>
        </p:txBody>
      </p:sp>
    </p:spTree>
    <p:extLst>
      <p:ext uri="{BB962C8B-B14F-4D97-AF65-F5344CB8AC3E}">
        <p14:creationId xmlns:p14="http://schemas.microsoft.com/office/powerpoint/2010/main" val="153895409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23A9439-08D7-BCCC-4690-7A1BCFD9699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FF8DBA-B692-1576-FA6F-BBE08C409322}"/>
              </a:ext>
            </a:extLst>
          </p:cNvPr>
          <p:cNvSpPr>
            <a:spLocks noGrp="1"/>
          </p:cNvSpPr>
          <p:nvPr>
            <p:ph type="title"/>
          </p:nvPr>
        </p:nvSpPr>
        <p:spPr>
          <a:xfrm>
            <a:off x="760412" y="304800"/>
            <a:ext cx="10668000" cy="694997"/>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2</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Report • Author: Soviet agricultural official • Date: 1933</a:t>
            </a:r>
          </a:p>
        </p:txBody>
      </p:sp>
      <p:sp>
        <p:nvSpPr>
          <p:cNvPr id="8" name="TextBox 7">
            <a:extLst>
              <a:ext uri="{FF2B5EF4-FFF2-40B4-BE49-F238E27FC236}">
                <a16:creationId xmlns:a16="http://schemas.microsoft.com/office/drawing/2014/main" id="{52AD80E7-97BE-DDF8-A3E5-2100E1BFFCC4}"/>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Collectivization during famine conditions.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Downplays suffering; bureaucratic tone.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consequences of command economy.</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author’s purpose in this report?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problems with collectivization?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illustrate consequences of government policy? </a:t>
            </a:r>
          </a:p>
        </p:txBody>
      </p:sp>
    </p:spTree>
    <p:extLst>
      <p:ext uri="{BB962C8B-B14F-4D97-AF65-F5344CB8AC3E}">
        <p14:creationId xmlns:p14="http://schemas.microsoft.com/office/powerpoint/2010/main" val="227898662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629E15D-0EFF-4479-39E4-F71DBFA5A4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F69CF92-6AE2-5E07-F66B-BAF563BAC7AB}"/>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Inaugural Address • Author: Franklin D. Roosevelt • Date: 1933 </a:t>
            </a:r>
          </a:p>
        </p:txBody>
      </p:sp>
      <p:sp>
        <p:nvSpPr>
          <p:cNvPr id="8" name="TextBox 7">
            <a:extLst>
              <a:ext uri="{FF2B5EF4-FFF2-40B4-BE49-F238E27FC236}">
                <a16:creationId xmlns:a16="http://schemas.microsoft.com/office/drawing/2014/main" id="{0BF36AF7-538C-63AC-B6DA-843AC9C011A8}"/>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only thing we have to fear is fear itself—nameless, unreasoning terror which paralyzes needed efforts to convert retreat into advance. Our greatest task is to put people to work. This is no unsolvable problem if we face it wisely and courageously. Through government action, we shall restore confidence, reform our financial institutions, and provide relief to those who suffer. The nation calls for action, and action we shall take.”</a:t>
            </a:r>
          </a:p>
        </p:txBody>
      </p:sp>
    </p:spTree>
    <p:extLst>
      <p:ext uri="{BB962C8B-B14F-4D97-AF65-F5344CB8AC3E}">
        <p14:creationId xmlns:p14="http://schemas.microsoft.com/office/powerpoint/2010/main" val="86914355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1E65CBB-ABFB-8D7C-E630-3751B34CAFB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7370EFE-41BE-E592-5B24-92E85FA969C5}"/>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3</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Inaugural Address • Author: Franklin D. Roosevelt • Date: 1933 </a:t>
            </a:r>
          </a:p>
        </p:txBody>
      </p:sp>
      <p:sp>
        <p:nvSpPr>
          <p:cNvPr id="8" name="TextBox 7">
            <a:extLst>
              <a:ext uri="{FF2B5EF4-FFF2-40B4-BE49-F238E27FC236}">
                <a16:creationId xmlns:a16="http://schemas.microsoft.com/office/drawing/2014/main" id="{45519071-7AD9-A6B1-48FA-28F9CC44164C}"/>
              </a:ext>
            </a:extLst>
          </p:cNvPr>
          <p:cNvSpPr txBox="1"/>
          <p:nvPr/>
        </p:nvSpPr>
        <p:spPr>
          <a:xfrm>
            <a:off x="760412" y="1228397"/>
            <a:ext cx="10668000" cy="444243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Early New Deal response to Great Depression.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Optimistic; emphasizes government solutions.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interventionist policies.</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Roosevelt’s purpose in addressing the public?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government intervention?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a different approach from the Soviet Union? </a:t>
            </a:r>
          </a:p>
        </p:txBody>
      </p:sp>
    </p:spTree>
    <p:extLst>
      <p:ext uri="{BB962C8B-B14F-4D97-AF65-F5344CB8AC3E}">
        <p14:creationId xmlns:p14="http://schemas.microsoft.com/office/powerpoint/2010/main" val="53508440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00BE23C-BAD9-23E2-6D72-66F464DA661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C53ED8F-FBE5-9033-2CB5-20BFED5028AE}"/>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Economist Writing • Author: John Maynard Keynes • Date: 1936 </a:t>
            </a:r>
          </a:p>
        </p:txBody>
      </p:sp>
      <p:sp>
        <p:nvSpPr>
          <p:cNvPr id="8" name="TextBox 7">
            <a:extLst>
              <a:ext uri="{FF2B5EF4-FFF2-40B4-BE49-F238E27FC236}">
                <a16:creationId xmlns:a16="http://schemas.microsoft.com/office/drawing/2014/main" id="{2C5F7449-4D8E-DFFE-D787-0325810B3462}"/>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persistent failure of markets to achieve full employment requires deliberate intervention by the state. It is not enough to rely upon the natural forces of supply and demand, for these may remain in imbalance for extended periods. Public investment, even at the cost of temporary deficits, is necessary to stimulate demand and restore economic stability. In times of crisis, the government must act where private enterprise cannot.”</a:t>
            </a:r>
          </a:p>
        </p:txBody>
      </p:sp>
    </p:spTree>
    <p:extLst>
      <p:ext uri="{BB962C8B-B14F-4D97-AF65-F5344CB8AC3E}">
        <p14:creationId xmlns:p14="http://schemas.microsoft.com/office/powerpoint/2010/main" val="120973606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CC059EA-DA77-A010-6A35-434E2EA712F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51231EE-274E-D064-BE2B-642830B9EFF2}"/>
              </a:ext>
            </a:extLst>
          </p:cNvPr>
          <p:cNvSpPr>
            <a:spLocks noGrp="1"/>
          </p:cNvSpPr>
          <p:nvPr>
            <p:ph type="title"/>
          </p:nvPr>
        </p:nvSpPr>
        <p:spPr>
          <a:xfrm>
            <a:off x="760412" y="304800"/>
            <a:ext cx="112776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4</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Economist Writing • Author: John Maynard Keynes • Date: 1936 </a:t>
            </a:r>
          </a:p>
        </p:txBody>
      </p:sp>
      <p:sp>
        <p:nvSpPr>
          <p:cNvPr id="8" name="TextBox 7">
            <a:extLst>
              <a:ext uri="{FF2B5EF4-FFF2-40B4-BE49-F238E27FC236}">
                <a16:creationId xmlns:a16="http://schemas.microsoft.com/office/drawing/2014/main" id="{2D5C5ACD-A589-F8F0-F06C-236C72BAAF2A}"/>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Development of Keynesian economics.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Theoretical; not tied to one country.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Supports intervention.</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Keynes arguing about government’s role?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supports intervention?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differ from laissez-faire economics? </a:t>
            </a:r>
          </a:p>
        </p:txBody>
      </p:sp>
    </p:spTree>
    <p:extLst>
      <p:ext uri="{BB962C8B-B14F-4D97-AF65-F5344CB8AC3E}">
        <p14:creationId xmlns:p14="http://schemas.microsoft.com/office/powerpoint/2010/main" val="140552780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F13E78-FB1F-F702-2D75-E7F7462C07D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1B91243-20B0-4359-BDEB-547AE9A561D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Speech • Author: Adolf Hitler • Date: 1936 </a:t>
            </a:r>
          </a:p>
        </p:txBody>
      </p:sp>
      <p:sp>
        <p:nvSpPr>
          <p:cNvPr id="8" name="TextBox 7">
            <a:extLst>
              <a:ext uri="{FF2B5EF4-FFF2-40B4-BE49-F238E27FC236}">
                <a16:creationId xmlns:a16="http://schemas.microsoft.com/office/drawing/2014/main" id="{E6D6EFAA-DCFD-FF53-5256-67CE527ADD7C}"/>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German people have endured hardship, but through unity and determination, we have restored our strength. Unemployment has been reduced, and our industries once again produce for the benefit of the nation. This recovery has not come through chance but through deliberate planning and the mobilization of our resources. The state has guided the economy toward renewal, ensuring that Germany will never again be weakened by economic collapse.”</a:t>
            </a:r>
          </a:p>
        </p:txBody>
      </p:sp>
    </p:spTree>
    <p:extLst>
      <p:ext uri="{BB962C8B-B14F-4D97-AF65-F5344CB8AC3E}">
        <p14:creationId xmlns:p14="http://schemas.microsoft.com/office/powerpoint/2010/main" val="204713788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Identify major economic challenges during the interwar period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Explain how different governments responded to economic crises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Analyze historical documents using sourcing and evidence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Evaluate the effectiveness of various economic policies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5007BDC-6044-B535-FDD7-9BC7C348C74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EB3105E-89D2-71EC-A58C-E3823F51A194}"/>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5</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Government Speech • Author: Adolf Hitler • Date: 1936 </a:t>
            </a:r>
          </a:p>
        </p:txBody>
      </p:sp>
      <p:sp>
        <p:nvSpPr>
          <p:cNvPr id="8" name="TextBox 7">
            <a:extLst>
              <a:ext uri="{FF2B5EF4-FFF2-40B4-BE49-F238E27FC236}">
                <a16:creationId xmlns:a16="http://schemas.microsoft.com/office/drawing/2014/main" id="{A976FD8F-B49D-41B8-DEDC-2159DB30E44C}"/>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Nazi economic recovery and rearmament.</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Propaganda; ignores coercion.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state-directed recovery.</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Hitler’s purpose in this speech?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suggests economic recovery?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government intervention? </a:t>
            </a:r>
          </a:p>
        </p:txBody>
      </p:sp>
    </p:spTree>
    <p:extLst>
      <p:ext uri="{BB962C8B-B14F-4D97-AF65-F5344CB8AC3E}">
        <p14:creationId xmlns:p14="http://schemas.microsoft.com/office/powerpoint/2010/main" val="109641721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82E64D9-3A84-DEEB-6E65-5CD0847F0B0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1585BEA-A0B0-8C11-FBF0-A464DA84D263}"/>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Personal Letter • Author: American worker • Date: 1935 </a:t>
            </a:r>
          </a:p>
        </p:txBody>
      </p:sp>
      <p:sp>
        <p:nvSpPr>
          <p:cNvPr id="8" name="TextBox 7">
            <a:extLst>
              <a:ext uri="{FF2B5EF4-FFF2-40B4-BE49-F238E27FC236}">
                <a16:creationId xmlns:a16="http://schemas.microsoft.com/office/drawing/2014/main" id="{19F22803-C8E4-B9A1-EC42-BB0B90261D2A}"/>
              </a:ext>
            </a:extLst>
          </p:cNvPr>
          <p:cNvSpPr txBox="1"/>
          <p:nvPr/>
        </p:nvSpPr>
        <p:spPr>
          <a:xfrm>
            <a:off x="760412" y="1228397"/>
            <a:ext cx="10668000" cy="3108543"/>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dirty="0">
                <a:effectLst/>
                <a:latin typeface="Aptos" panose="020B0004020202020204" pitchFamily="34" charset="0"/>
                <a:ea typeface="Aptos" panose="020B0004020202020204" pitchFamily="34" charset="0"/>
                <a:cs typeface="Times New Roman" panose="02020603050405020304" pitchFamily="18" charset="0"/>
              </a:rPr>
              <a:t>“I have been without steady work for nearly three years, and each day brings new uncertainty. The government programs have offered some relief, though it is not always enough. Still, there is hope where before there was none. The jobs provided through public works have allowed many of us to support our families again. It is not perfect, but it is something.”</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071016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3214E31-C0BE-7326-40E9-E0C4E95EA89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DC2B74E-01A4-C2BB-D016-97ED95ABA2A0}"/>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6</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Personal Letter • Author: American worker • Date: 1935 </a:t>
            </a:r>
          </a:p>
        </p:txBody>
      </p:sp>
      <p:sp>
        <p:nvSpPr>
          <p:cNvPr id="8" name="TextBox 7">
            <a:extLst>
              <a:ext uri="{FF2B5EF4-FFF2-40B4-BE49-F238E27FC236}">
                <a16:creationId xmlns:a16="http://schemas.microsoft.com/office/drawing/2014/main" id="{C5285C8D-857F-9A3A-DC1E-5B7D1C4CA353}"/>
              </a:ext>
            </a:extLst>
          </p:cNvPr>
          <p:cNvSpPr txBox="1"/>
          <p:nvPr/>
        </p:nvSpPr>
        <p:spPr>
          <a:xfrm>
            <a:off x="760412" y="1228397"/>
            <a:ext cx="10668000" cy="3946914"/>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Great Depression in the U.S.</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Individual experience; limited scope.</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impact of New Deal.</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perspective does this source provide?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effects of government programs?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reflect broader economic recovery efforts? </a:t>
            </a:r>
          </a:p>
        </p:txBody>
      </p:sp>
    </p:spTree>
    <p:extLst>
      <p:ext uri="{BB962C8B-B14F-4D97-AF65-F5344CB8AC3E}">
        <p14:creationId xmlns:p14="http://schemas.microsoft.com/office/powerpoint/2010/main" val="248922899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268E501-178E-0609-3357-DECCD327A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CF4F423-2271-6C09-E29C-06F76D1F5751}"/>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Economic Committee • Date: 1932 </a:t>
            </a:r>
          </a:p>
        </p:txBody>
      </p:sp>
      <p:sp>
        <p:nvSpPr>
          <p:cNvPr id="8" name="TextBox 7">
            <a:extLst>
              <a:ext uri="{FF2B5EF4-FFF2-40B4-BE49-F238E27FC236}">
                <a16:creationId xmlns:a16="http://schemas.microsoft.com/office/drawing/2014/main" id="{793E7BD0-CC01-814C-F82B-73BF3803F44A}"/>
              </a:ext>
            </a:extLst>
          </p:cNvPr>
          <p:cNvSpPr txBox="1"/>
          <p:nvPr/>
        </p:nvSpPr>
        <p:spPr>
          <a:xfrm>
            <a:off x="760412" y="1228397"/>
            <a:ext cx="10668000" cy="3536546"/>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contraction of global trade and the collapse of financial systems have produced widespread economic distress. Nations have responded with protective tariffs and reduced imports, further limiting recovery. Without coordinated international action, the crisis is likely to deepen. The increasing role of governments in managing economic activity reflects both necessity and the limitations of previous economic systems.”</a:t>
            </a:r>
          </a:p>
        </p:txBody>
      </p:sp>
    </p:spTree>
    <p:extLst>
      <p:ext uri="{BB962C8B-B14F-4D97-AF65-F5344CB8AC3E}">
        <p14:creationId xmlns:p14="http://schemas.microsoft.com/office/powerpoint/2010/main" val="381113594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D0BB157-1BA0-13D0-680A-FFC1EB711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DBF388F-874E-C19C-748B-A74617A13327}"/>
              </a:ext>
            </a:extLst>
          </p:cNvPr>
          <p:cNvSpPr>
            <a:spLocks noGrp="1"/>
          </p:cNvSpPr>
          <p:nvPr>
            <p:ph type="title"/>
          </p:nvPr>
        </p:nvSpPr>
        <p:spPr>
          <a:xfrm>
            <a:off x="760412" y="304800"/>
            <a:ext cx="10820400" cy="685800"/>
          </a:xfrm>
        </p:spPr>
        <p:txBody>
          <a:bodyPr>
            <a:noAutofit/>
          </a:bodyPr>
          <a:lstStyle/>
          <a:p>
            <a:pPr marL="0" marR="0">
              <a:buNone/>
            </a:pPr>
            <a:r>
              <a:rPr lang="en-US" sz="1800" b="1" kern="100" dirty="0">
                <a:effectLst/>
                <a:latin typeface="Arial" panose="020B0604020202020204" pitchFamily="34" charset="0"/>
                <a:ea typeface="Aptos" panose="020B0004020202020204" pitchFamily="34" charset="0"/>
              </a:rPr>
              <a:t>Document 7</a:t>
            </a:r>
            <a:br>
              <a:rPr lang="en-US" sz="1800" b="1" kern="100" dirty="0">
                <a:effectLst/>
                <a:latin typeface="Arial" panose="020B0604020202020204" pitchFamily="34" charset="0"/>
                <a:ea typeface="Aptos" panose="020B0004020202020204" pitchFamily="34" charset="0"/>
              </a:rPr>
            </a:br>
            <a:r>
              <a:rPr lang="en-US" sz="1800" b="1" kern="100" dirty="0">
                <a:effectLst/>
                <a:latin typeface="Arial" panose="020B0604020202020204" pitchFamily="34" charset="0"/>
                <a:ea typeface="Aptos" panose="020B0004020202020204" pitchFamily="34" charset="0"/>
              </a:rPr>
              <a:t>• Type: League of Nations Report • Author: Economic Committee • Date: 1932 </a:t>
            </a:r>
          </a:p>
        </p:txBody>
      </p:sp>
      <p:sp>
        <p:nvSpPr>
          <p:cNvPr id="8" name="TextBox 7">
            <a:extLst>
              <a:ext uri="{FF2B5EF4-FFF2-40B4-BE49-F238E27FC236}">
                <a16:creationId xmlns:a16="http://schemas.microsoft.com/office/drawing/2014/main" id="{355E0CB7-465D-A06E-8BC4-F8897C4A9F67}"/>
              </a:ext>
            </a:extLst>
          </p:cNvPr>
          <p:cNvSpPr txBox="1"/>
          <p:nvPr/>
        </p:nvSpPr>
        <p:spPr>
          <a:xfrm>
            <a:off x="760412" y="1228397"/>
            <a:ext cx="10668000" cy="4442435"/>
          </a:xfrm>
          <a:prstGeom prst="rect">
            <a:avLst/>
          </a:prstGeom>
          <a:noFill/>
          <a:ln>
            <a:solidFill>
              <a:schemeClr val="bg2"/>
            </a:solidFill>
          </a:ln>
        </p:spPr>
        <p:txBody>
          <a:bodyPr wrap="square">
            <a:spAutoFit/>
          </a:bodyPr>
          <a:lstStyle/>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Historical Situation: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Global Great Depression.</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Perspective/Limitation: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International viewpoint; lacks enforcement power.</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in Argument: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Shows global economic crisis.</a:t>
            </a:r>
          </a:p>
          <a:p>
            <a:pPr marL="0" marR="0">
              <a:lnSpc>
                <a:spcPct val="115000"/>
              </a:lnSpc>
              <a:spcAft>
                <a:spcPts val="800"/>
              </a:spcAft>
              <a:buNone/>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Questions:</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is the report’s main concern?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What evidence shows global economic issues? </a:t>
            </a:r>
          </a:p>
          <a:p>
            <a:pPr marL="342900" marR="0" lvl="0" indent="-342900">
              <a:lnSpc>
                <a:spcPct val="115000"/>
              </a:lnSpc>
              <a:spcAft>
                <a:spcPts val="800"/>
              </a:spcAft>
              <a:buFont typeface="+mj-lt"/>
              <a:buAutoNum type="arabicPeriod"/>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How does this document reflect changes in government roles? </a:t>
            </a:r>
          </a:p>
        </p:txBody>
      </p:sp>
    </p:spTree>
    <p:extLst>
      <p:ext uri="{BB962C8B-B14F-4D97-AF65-F5344CB8AC3E}">
        <p14:creationId xmlns:p14="http://schemas.microsoft.com/office/powerpoint/2010/main" val="170761969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Economic Responses</a:t>
            </a:r>
          </a:p>
        </p:txBody>
      </p:sp>
      <p:graphicFrame>
        <p:nvGraphicFramePr>
          <p:cNvPr id="3" name="Table 2">
            <a:extLst>
              <a:ext uri="{FF2B5EF4-FFF2-40B4-BE49-F238E27FC236}">
                <a16:creationId xmlns:a16="http://schemas.microsoft.com/office/drawing/2014/main" id="{87A208C2-514D-2271-FC44-42E9B3F3CE42}"/>
              </a:ext>
            </a:extLst>
          </p:cNvPr>
          <p:cNvGraphicFramePr>
            <a:graphicFrameLocks noGrp="1"/>
          </p:cNvGraphicFramePr>
          <p:nvPr>
            <p:extLst>
              <p:ext uri="{D42A27DB-BD31-4B8C-83A1-F6EECF244321}">
                <p14:modId xmlns:p14="http://schemas.microsoft.com/office/powerpoint/2010/main" val="3335306800"/>
              </p:ext>
            </p:extLst>
          </p:nvPr>
        </p:nvGraphicFramePr>
        <p:xfrm>
          <a:off x="1217612" y="1828800"/>
          <a:ext cx="9753600" cy="3795206"/>
        </p:xfrm>
        <a:graphic>
          <a:graphicData uri="http://schemas.openxmlformats.org/drawingml/2006/table">
            <a:tbl>
              <a:tblPr firstRow="1" firstCol="1" bandRow="1">
                <a:tableStyleId>{3B4B98B0-60AC-42C2-AFA5-B58CD77FA1E5}</a:tableStyleId>
              </a:tblPr>
              <a:tblGrid>
                <a:gridCol w="2286000">
                  <a:extLst>
                    <a:ext uri="{9D8B030D-6E8A-4147-A177-3AD203B41FA5}">
                      <a16:colId xmlns:a16="http://schemas.microsoft.com/office/drawing/2014/main" val="532333643"/>
                    </a:ext>
                  </a:extLst>
                </a:gridCol>
                <a:gridCol w="2362200">
                  <a:extLst>
                    <a:ext uri="{9D8B030D-6E8A-4147-A177-3AD203B41FA5}">
                      <a16:colId xmlns:a16="http://schemas.microsoft.com/office/drawing/2014/main" val="937418764"/>
                    </a:ext>
                  </a:extLst>
                </a:gridCol>
                <a:gridCol w="5105400">
                  <a:extLst>
                    <a:ext uri="{9D8B030D-6E8A-4147-A177-3AD203B41FA5}">
                      <a16:colId xmlns:a16="http://schemas.microsoft.com/office/drawing/2014/main" val="2086479409"/>
                    </a:ext>
                  </a:extLst>
                </a:gridCol>
              </a:tblGrid>
              <a:tr h="0">
                <a:tc>
                  <a:txBody>
                    <a:bodyPr/>
                    <a:lstStyle/>
                    <a:p>
                      <a:pPr marL="0" marR="0">
                        <a:lnSpc>
                          <a:spcPct val="115000"/>
                        </a:lnSpc>
                        <a:spcAft>
                          <a:spcPts val="800"/>
                        </a:spcAft>
                        <a:buNone/>
                      </a:pPr>
                      <a:r>
                        <a:rPr lang="en-US" sz="3200" kern="100">
                          <a:effectLst/>
                        </a:rPr>
                        <a:t>Country</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Policy</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Outcome</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7181518"/>
                  </a:ext>
                </a:extLst>
              </a:tr>
              <a:tr h="0">
                <a:tc>
                  <a:txBody>
                    <a:bodyPr/>
                    <a:lstStyle/>
                    <a:p>
                      <a:pPr marL="0" marR="0">
                        <a:lnSpc>
                          <a:spcPct val="115000"/>
                        </a:lnSpc>
                        <a:spcAft>
                          <a:spcPts val="800"/>
                        </a:spcAft>
                        <a:buNone/>
                      </a:pPr>
                      <a:r>
                        <a:rPr lang="en-US" sz="3200" b="0" kern="100">
                          <a:effectLst/>
                        </a:rPr>
                        <a:t>USSR</a:t>
                      </a:r>
                      <a:endParaRPr lang="en-US" sz="3200" b="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Five-Year Plans</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Industrial growth, human cost</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477183"/>
                  </a:ext>
                </a:extLst>
              </a:tr>
              <a:tr h="0">
                <a:tc>
                  <a:txBody>
                    <a:bodyPr/>
                    <a:lstStyle/>
                    <a:p>
                      <a:pPr marL="0" marR="0">
                        <a:lnSpc>
                          <a:spcPct val="115000"/>
                        </a:lnSpc>
                        <a:spcAft>
                          <a:spcPts val="800"/>
                        </a:spcAft>
                        <a:buNone/>
                      </a:pPr>
                      <a:r>
                        <a:rPr lang="en-US" sz="3200" b="0" kern="100">
                          <a:effectLst/>
                        </a:rPr>
                        <a:t>USA</a:t>
                      </a:r>
                      <a:endParaRPr lang="en-US" sz="3200" b="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New Deal</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Relief and recovery</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2393700"/>
                  </a:ext>
                </a:extLst>
              </a:tr>
              <a:tr h="0">
                <a:tc>
                  <a:txBody>
                    <a:bodyPr/>
                    <a:lstStyle/>
                    <a:p>
                      <a:pPr marL="0" marR="0">
                        <a:lnSpc>
                          <a:spcPct val="115000"/>
                        </a:lnSpc>
                        <a:spcAft>
                          <a:spcPts val="800"/>
                        </a:spcAft>
                        <a:buNone/>
                      </a:pPr>
                      <a:r>
                        <a:rPr lang="en-US" sz="3200" b="0" kern="100" dirty="0">
                          <a:effectLst/>
                        </a:rPr>
                        <a:t>Germany</a:t>
                      </a:r>
                      <a:endParaRPr lang="en-US" sz="3200" b="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a:effectLst/>
                        </a:rPr>
                        <a:t>State control</a:t>
                      </a:r>
                      <a:endParaRPr lang="en-US" sz="3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marL="0" marR="0">
                        <a:lnSpc>
                          <a:spcPct val="115000"/>
                        </a:lnSpc>
                        <a:spcAft>
                          <a:spcPts val="800"/>
                        </a:spcAft>
                        <a:buNone/>
                      </a:pPr>
                      <a:r>
                        <a:rPr lang="en-US" sz="3200" kern="100" dirty="0">
                          <a:effectLst/>
                        </a:rPr>
                        <a:t>Reduced unemployment, militarization</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2261320"/>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264809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Change Over Time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Governments became more involved in economic life after WWI. Earlier reliance on markets shifted toward intervention. This change was driven by crisis conditions. Policies became more centralized. This marked a major transformation.</a:t>
            </a:r>
          </a:p>
        </p:txBody>
      </p:sp>
      <p:sp>
        <p:nvSpPr>
          <p:cNvPr id="3" name="TextBox 2">
            <a:extLst>
              <a:ext uri="{FF2B5EF4-FFF2-40B4-BE49-F238E27FC236}">
                <a16:creationId xmlns:a16="http://schemas.microsoft.com/office/drawing/2014/main" id="{02C2E4BB-99CF-8E2F-4EA0-F5E721AE1FD1}"/>
              </a:ext>
            </a:extLst>
          </p:cNvPr>
          <p:cNvSpPr txBox="1"/>
          <p:nvPr/>
        </p:nvSpPr>
        <p:spPr>
          <a:xfrm>
            <a:off x="741596" y="4038600"/>
            <a:ext cx="10668000" cy="264809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Continuity Over Time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Economic inequality and instability persisted. Governments still struggled with balancing growth and stability. Crises continued to affect societies. However, responses evolved. Continuity existed alongside change.</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224203"/>
            <a:ext cx="10668000" cy="609600"/>
          </a:xfrm>
        </p:spPr>
        <p:txBody>
          <a:bodyPr>
            <a:normAutofit/>
          </a:bodyPr>
          <a:lstStyle/>
          <a:p>
            <a:r>
              <a:rPr lang="en-US" sz="2800" dirty="0"/>
              <a:t>Historical Reasoning</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006929"/>
            <a:ext cx="10668000" cy="2648097"/>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lnSpc>
                <a:spcPct val="115000"/>
              </a:lnSpc>
              <a:spcAft>
                <a:spcPts val="800"/>
              </a:spcAft>
              <a:buNone/>
            </a:pPr>
            <a:r>
              <a:rPr lang="en-US" sz="2800" b="1" kern="100" dirty="0">
                <a:solidFill>
                  <a:srgbClr val="EE0000"/>
                </a:solidFill>
                <a:effectLst/>
                <a:latin typeface="Aptos" panose="020B0004020202020204" pitchFamily="34" charset="0"/>
                <a:ea typeface="Aptos" panose="020B0004020202020204" pitchFamily="34" charset="0"/>
                <a:cs typeface="Times New Roman" panose="02020603050405020304" pitchFamily="18" charset="0"/>
              </a:rPr>
              <a:t>Comparison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Different countries responded differently. The USSR used a command economy. The U.S. used reform-based capitalism. Germany used state control tied to militarism. These differences show ideological variation.</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2955874"/>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Governments increased economic control during crises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Soviet Union used centralized planning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The U.S. used reform and intervention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Germany used economic policy for political goals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Economic crisis reshaped global systems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3761114079"/>
              </p:ext>
            </p:extLst>
          </p:nvPr>
        </p:nvGraphicFramePr>
        <p:xfrm>
          <a:off x="2665412" y="32766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3900107"/>
          </a:xfrm>
          <a:prstGeom prst="rect">
            <a:avLst/>
          </a:prstGeom>
          <a:noFill/>
          <a:ln>
            <a:solidFill>
              <a:schemeClr val="bg2"/>
            </a:solidFill>
          </a:ln>
        </p:spPr>
        <p:txBody>
          <a:bodyPr wrap="square">
            <a:spAutoFit/>
          </a:bodyPr>
          <a:lstStyle/>
          <a:p>
            <a:pPr>
              <a:lnSpc>
                <a:spcPct val="150000"/>
              </a:lnSpc>
            </a:pPr>
            <a:r>
              <a:rPr lang="en-US" sz="2400" dirty="0"/>
              <a:t>The interwar period was marked by severe economic instability, especially following World War I and the Great Depression. Governments faced widespread unemployment, declining production, and social unrest. In response, they adopted a range of economic policies, from state-controlled planning in the Soviet Union to interventionist policies in capitalist economies such as the United States. These responses reflected differing ideologies and priorities.</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A3B0D79-EA81-0437-A18D-A5A5ED98D3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B7E57D0-5132-169F-9ABA-2B863B8B03F3}"/>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3232E6CF-45CB-6210-34D6-69F70A17EF6A}"/>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FC7F0263-A2BB-79F7-91EE-82C529C3B669}"/>
              </a:ext>
            </a:extLst>
          </p:cNvPr>
          <p:cNvSpPr txBox="1"/>
          <p:nvPr/>
        </p:nvSpPr>
        <p:spPr>
          <a:xfrm>
            <a:off x="531812" y="1164134"/>
            <a:ext cx="11125200" cy="2792111"/>
          </a:xfrm>
          <a:prstGeom prst="rect">
            <a:avLst/>
          </a:prstGeom>
          <a:noFill/>
          <a:ln>
            <a:solidFill>
              <a:schemeClr val="bg2"/>
            </a:solidFill>
          </a:ln>
        </p:spPr>
        <p:txBody>
          <a:bodyPr wrap="square">
            <a:spAutoFit/>
          </a:bodyPr>
          <a:lstStyle/>
          <a:p>
            <a:pPr>
              <a:lnSpc>
                <a:spcPct val="150000"/>
              </a:lnSpc>
            </a:pPr>
            <a:r>
              <a:rPr lang="en-US" sz="2400" dirty="0"/>
              <a:t>In this lesson, you will analyze a set of documents that illustrate how governments attempted to manage economic crises. You will evaluate their strategies, consider their effectiveness, and develop arguments using historical evidence. This process will help you build the skills necessary to write a high-scoring DBQ.</a:t>
            </a:r>
          </a:p>
        </p:txBody>
      </p:sp>
    </p:spTree>
    <p:extLst>
      <p:ext uri="{BB962C8B-B14F-4D97-AF65-F5344CB8AC3E}">
        <p14:creationId xmlns:p14="http://schemas.microsoft.com/office/powerpoint/2010/main" val="229947986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066800"/>
            <a:ext cx="10896600" cy="5433475"/>
          </a:xfrm>
          <a:prstGeom prst="rect">
            <a:avLst/>
          </a:prstGeom>
          <a:noFill/>
          <a:ln>
            <a:solidFill>
              <a:schemeClr val="bg2"/>
            </a:solidFill>
          </a:ln>
        </p:spPr>
        <p:txBody>
          <a:bodyPr wrap="square">
            <a:spAutoFit/>
          </a:bodyPr>
          <a:lstStyle/>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Five-Year Plans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Soviet economic programs focused on rapid industrialization and collectivization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Collectivization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 consolidation of individual farms into state-controlled agricultural units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Keynesian Economics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Economic theory advocating government intervention to stabilize economies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Deflation</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 decrease in prices often associated with economic downturns </a:t>
            </a:r>
          </a:p>
          <a:p>
            <a:pPr marL="342900" marR="0" lvl="0" indent="-342900">
              <a:lnSpc>
                <a:spcPct val="115000"/>
              </a:lnSpc>
              <a:spcAft>
                <a:spcPts val="800"/>
              </a:spcAft>
              <a:buSzPts val="1000"/>
              <a:buFont typeface="Symbol" panose="05050102010706020507" pitchFamily="18" charset="2"/>
              <a:buChar char=""/>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Command Economy</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 economic system where the government directs production and distribution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After World War I, many European economies struggled to recover due to war debts, reparations, and disrupted trade networks. Germany, in particular, faced hyperinflation in the early 1920s, which wiped out savings and destabilized society. Although temporary recovery occurred during the mid-1920s, global economic instability persisted. These conditions set the stage for the Great Depression, which began with the U.S. stock market crash in 1929 and quickly spread worldwide.</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The Great Depression caused massive unemployment and economic contraction. In industrialized nations, factories closed, banks failed, and international trade declined sharply. Governments were forced to reconsider their roles in economic management. In the United States, President Franklin D. Roosevelt implemented the New Deal, which included public works programs, financial reforms, and social welfare measures. These policies marked a shift toward greater government involvement in the economy.</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In contrast, the Soviet Union pursued a command economy under Joseph Stalin. The Five-Year Plans aimed to rapidly industrialize the country and increase production. While these policies succeeded in expanding industrial output, they came at a high human cost. Collectivization of agriculture led to widespread famine, particularly in Ukraine. The Soviet approach demonstrates how government intervention could produce both economic growth and significant social consequences.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Other countries adopted different strategies. In Germany, the Nazi regime implemented state-directed economic policies focused on rearmament and reducing unemployment. Public works projects, such as the construction of highways, helped stimulate the economy. However, these policies were closely tied to militarization and expansionist goals. Comparing these approaches reveals how governments used economic policy to achieve broader political objectives.</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3702</TotalTime>
  <Words>2171</Words>
  <Application>Microsoft Office PowerPoint</Application>
  <PresentationFormat>Custom</PresentationFormat>
  <Paragraphs>163</Paragraphs>
  <Slides>30</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Abadi</vt:lpstr>
      <vt:lpstr>Aptos</vt:lpstr>
      <vt:lpstr>Arial</vt:lpstr>
      <vt:lpstr>Century Gothic</vt:lpstr>
      <vt:lpstr>Symbol</vt:lpstr>
      <vt:lpstr>World country report presentation</vt:lpstr>
      <vt:lpstr>Topic 7.4: Economy in the Interwar Period</vt:lpstr>
      <vt:lpstr>Learning Objectives</vt:lpstr>
      <vt:lpstr>Overview</vt:lpstr>
      <vt:lpstr>Overview</vt:lpstr>
      <vt:lpstr>Keywords and Phrases</vt:lpstr>
      <vt:lpstr>Background Reading</vt:lpstr>
      <vt:lpstr>Background Reading</vt:lpstr>
      <vt:lpstr>Background Reading</vt:lpstr>
      <vt:lpstr>Background Reading</vt:lpstr>
      <vt:lpstr>Background Reading</vt:lpstr>
      <vt:lpstr>Document 1  • Type: Government Speech • Author: Joseph Stalin • Date: 1931</vt:lpstr>
      <vt:lpstr>Document 1  • Type: Government Speech • Author: Joseph Stalin • Date: 1931</vt:lpstr>
      <vt:lpstr>Document 2 • Type: Government Report • Author: Soviet agricultural official • Date: 1933</vt:lpstr>
      <vt:lpstr>Document 2 • Type: Government Report • Author: Soviet agricultural official • Date: 1933</vt:lpstr>
      <vt:lpstr>Document 3 • Type: Inaugural Address • Author: Franklin D. Roosevelt • Date: 1933 </vt:lpstr>
      <vt:lpstr>Document 3 • Type: Inaugural Address • Author: Franklin D. Roosevelt • Date: 1933 </vt:lpstr>
      <vt:lpstr>Document 4 • Type: Economist Writing • Author: John Maynard Keynes • Date: 1936 </vt:lpstr>
      <vt:lpstr>Document 4 • Type: Economist Writing • Author: John Maynard Keynes • Date: 1936 </vt:lpstr>
      <vt:lpstr>Document 5 • Type: Government Speech • Author: Adolf Hitler • Date: 1936 </vt:lpstr>
      <vt:lpstr>Document 5 • Type: Government Speech • Author: Adolf Hitler • Date: 1936 </vt:lpstr>
      <vt:lpstr>Document 6 • Type: Personal Letter • Author: American worker • Date: 1935 </vt:lpstr>
      <vt:lpstr>Document 6 • Type: Personal Letter • Author: American worker • Date: 1935 </vt:lpstr>
      <vt:lpstr>Document 7 • Type: League of Nations Report • Author: Economic Committee • Date: 1932 </vt:lpstr>
      <vt:lpstr>Document 7 • Type: League of Nations Report • Author: Economic Committee • Date: 1932 </vt:lpstr>
      <vt:lpstr>Economic Responses</vt:lpstr>
      <vt:lpstr>Historical Reasoning</vt:lpstr>
      <vt:lpstr>Historical Reasoning</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91</cp:revision>
  <dcterms:created xsi:type="dcterms:W3CDTF">2025-09-29T06:54:32Z</dcterms:created>
  <dcterms:modified xsi:type="dcterms:W3CDTF">2026-04-13T06:27:52Z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