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handoutMasterIdLst>
    <p:handoutMasterId r:id="rId33"/>
  </p:handoutMasterIdLst>
  <p:sldIdLst>
    <p:sldId id="269" r:id="rId2"/>
    <p:sldId id="270" r:id="rId3"/>
    <p:sldId id="300" r:id="rId4"/>
    <p:sldId id="471" r:id="rId5"/>
    <p:sldId id="275" r:id="rId6"/>
    <p:sldId id="276" r:id="rId7"/>
    <p:sldId id="359" r:id="rId8"/>
    <p:sldId id="418" r:id="rId9"/>
    <p:sldId id="448" r:id="rId10"/>
    <p:sldId id="322" r:id="rId11"/>
    <p:sldId id="472" r:id="rId12"/>
    <p:sldId id="473" r:id="rId13"/>
    <p:sldId id="475" r:id="rId14"/>
    <p:sldId id="474" r:id="rId15"/>
    <p:sldId id="476" r:id="rId16"/>
    <p:sldId id="477" r:id="rId17"/>
    <p:sldId id="481" r:id="rId18"/>
    <p:sldId id="478" r:id="rId19"/>
    <p:sldId id="482" r:id="rId20"/>
    <p:sldId id="479" r:id="rId21"/>
    <p:sldId id="483" r:id="rId22"/>
    <p:sldId id="480" r:id="rId23"/>
    <p:sldId id="484" r:id="rId24"/>
    <p:sldId id="396" r:id="rId25"/>
    <p:sldId id="414" r:id="rId26"/>
    <p:sldId id="459" r:id="rId27"/>
    <p:sldId id="460" r:id="rId28"/>
    <p:sldId id="350" r:id="rId29"/>
    <p:sldId id="342" r:id="rId30"/>
    <p:sldId id="299" r:id="rId3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37EB2370-4AF7-4CD8-BC2A-0B319B74B5DC}">
      <dgm:prSet custT="1"/>
      <dgm:spPr/>
      <dgm:t>
        <a:bodyPr/>
        <a:lstStyle/>
        <a:p>
          <a:r>
            <a:rPr lang="en-US" sz="2800" b="1" dirty="0"/>
            <a:t>Go on the platform and complete DBQ and MCQ question sets. </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5"/>
          </a:lnRef>
          <a:fillRef idx="3">
            <a:schemeClr val="accent5"/>
          </a:fillRef>
          <a:effectRef idx="3">
            <a:schemeClr val="accent5"/>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5"/>
            </a:gs>
            <a:gs pos="100000">
              <a:schemeClr val="accent5">
                <a:shade val="48000"/>
                <a:satMod val="180000"/>
                <a:lumMod val="94000"/>
              </a:schemeClr>
            </a:gs>
            <a:gs pos="100000">
              <a:schemeClr val="accent5">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0">
          <a:schemeClr val="accent5"/>
        </a:lnRef>
        <a:fillRef idx="3">
          <a:schemeClr val="accent5"/>
        </a:fillRef>
        <a:effectRef idx="3">
          <a:schemeClr val="accent5"/>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DBQ and MCQ question sets. </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4/1/2026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4/1/2026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F594B-D6DB-C9BD-145B-C7D885C6D1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34E112-ABA2-F709-6918-C9DAD0B86D0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703FA8-3B4F-9D9C-72D8-EB4A74A9539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9833B30-CBF0-BE5A-9BE2-A6CBCD5DB671}"/>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7867627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4F590-7888-D5FE-B5DA-4B817DCBF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67BF76-7FA4-AD8B-3DDD-130A94DF537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CA806D1-0009-6386-7059-6FE057B9447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83BAA9-D453-7A85-FF24-96E000FB8A55}"/>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7044254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8CD29-399B-39D2-4C1E-20F46A8DC0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A5BC8F-0AE9-69C2-CEE0-B376E16452C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CCAA46B-EB12-3C6C-401A-04A6BE120A1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5D2DDAA-C447-A58B-C1F1-1BA23AA1CDAA}"/>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610202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C8A45-17CA-B189-30C7-A9CC9640A1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4864C-116E-9289-0F72-9E51906E93C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FF5EB73-68F4-774F-C94E-961301C8F55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C8D9CE0-D1C2-4754-61AB-7EC6B481EBB4}"/>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1607624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1AB79E-06E7-A1A4-BF0D-6AB1257D8D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3C804-4667-AC64-3014-B1E231E232C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D437129-6440-B514-B892-182BF883D00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9AA8615-C844-3E79-52AB-76815BF3CC7C}"/>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26078369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8720F-D91A-132C-46F2-B1F07466A2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D06FE-1202-1CE0-E111-54478CB981B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E825D3-9B0D-B075-9898-875992E8ED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AB663CA-7B8D-197B-9F36-3909C23ACA62}"/>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5360869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1EAFB-1711-BC5C-AC47-F4D79E6DB2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24D045-AF43-2E71-DEE7-2D982067F89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C5FD96B-E0F3-2320-6D4B-71308B84FE0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9F4B75C-3D48-9088-495E-E0AAAC8B3C4B}"/>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9354040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16020-952A-5B17-2AC7-CCB3C3D69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A5011-7E85-67BE-5523-B118BE42003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DBDC8BC-EFC7-3C3E-A82D-33B1C8D7850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F5E8A37-72FC-9965-9B04-102FB0A4A599}"/>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19707936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B60D8-D1DE-CED1-6C5B-5B364AAEE6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7970B7-737D-BD1E-387B-ED7EC6405D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B72C9BE-B93F-08AC-FE3E-5691A10B337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C28ACBB-82CD-24F4-721D-AE329871EE27}"/>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24961283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EAD7A-FFFB-1E75-F46F-7071B69FFC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9669BE-5D74-03F2-8C7A-377C5F2E037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FABF260-AD4B-EA87-3E7C-F092DE7779F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0D546F7-2719-19FB-A254-E7240A408E07}"/>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2823721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952E7-52CF-32B6-A61F-6FD26F6A1B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ECBE09-75DA-937F-B8A1-4BFFAB17488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398DA02-D62E-669D-B57F-70D9EF9A3F5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93613F-56D0-A39B-7BF7-F1717414B6E7}"/>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5874949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A498A-B4EE-D48C-5653-407EE5A1A9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56DE34-B926-0D77-3A71-B6B58F7BD48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F38532-741A-C95E-711A-02FD2BAA6FE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ABA9840-5918-8879-1FB2-7F09C0BAE923}"/>
              </a:ext>
            </a:extLst>
          </p:cNvPr>
          <p:cNvSpPr>
            <a:spLocks noGrp="1"/>
          </p:cNvSpPr>
          <p:nvPr>
            <p:ph type="sldNum" sz="quarter" idx="10"/>
          </p:nvPr>
        </p:nvSpPr>
        <p:spPr/>
        <p:txBody>
          <a:bodyPr/>
          <a:lstStyle/>
          <a:p>
            <a:fld id="{69C971FF-EF28-4195-A575-329446EFAA55}" type="slidenum">
              <a:rPr lang="en-US" smtClean="0"/>
              <a:t>22</a:t>
            </a:fld>
            <a:endParaRPr lang="en-US"/>
          </a:p>
        </p:txBody>
      </p:sp>
    </p:spTree>
    <p:extLst>
      <p:ext uri="{BB962C8B-B14F-4D97-AF65-F5344CB8AC3E}">
        <p14:creationId xmlns:p14="http://schemas.microsoft.com/office/powerpoint/2010/main" val="35667052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090E1-86D2-5458-D959-C245C3C8B3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44D949-3E85-D22B-BDE5-84A699FAA7C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DA82754-E1B0-7CDB-CCF8-A811E32C799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FABF86E-A610-2AA4-7682-71F4C2CF55D2}"/>
              </a:ext>
            </a:extLst>
          </p:cNvPr>
          <p:cNvSpPr>
            <a:spLocks noGrp="1"/>
          </p:cNvSpPr>
          <p:nvPr>
            <p:ph type="sldNum" sz="quarter" idx="10"/>
          </p:nvPr>
        </p:nvSpPr>
        <p:spPr/>
        <p:txBody>
          <a:bodyPr/>
          <a:lstStyle/>
          <a:p>
            <a:fld id="{69C971FF-EF28-4195-A575-329446EFAA55}" type="slidenum">
              <a:rPr lang="en-US" smtClean="0"/>
              <a:t>23</a:t>
            </a:fld>
            <a:endParaRPr lang="en-US"/>
          </a:p>
        </p:txBody>
      </p:sp>
    </p:spTree>
    <p:extLst>
      <p:ext uri="{BB962C8B-B14F-4D97-AF65-F5344CB8AC3E}">
        <p14:creationId xmlns:p14="http://schemas.microsoft.com/office/powerpoint/2010/main" val="718802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1B6E7-58D7-6295-B966-527E521202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105967-CFE6-7E7C-B9A0-5170FBD6968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CD6EB2-E831-529E-0888-09ED821F33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17337F9-9762-F59B-D4AF-0C1E0FDCA500}"/>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085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2411-9E20-72C1-5BB5-26DE72651C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1EFE6C-3C18-F7CF-C154-B1F38B618F3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CE3B27-B831-6BE0-A500-553A0FDDFA9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C779C2C-9F63-D8FF-D743-667147A8D55E}"/>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8754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37510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4/1/2026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4/1/2026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4/1/2026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4/1/2026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4/1/2026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7.1 - Shifting Power After 1900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Political Speech  • Author: Vladimir Lenin • Date: 1917 </a:t>
            </a: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228397"/>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old regime has brought Russia to ruin through its failures in war and its disregard for the suffering of the working class. The people demand bread, peace, and land, yet the government continues to serve the interests of the wealthy and the aristocracy. Only through revolution can true power be placed in the hands of workers and peasants. The continuation of war benefits only imperialist powers, while the common people bear its burdens. A new system must arise that represents the will of the masses rather than the privilege of a few.</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47AF956-2B16-BFB6-C7CB-6B9BED85401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9773906-891B-928E-4600-89D6C61A9DA3}"/>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Political Speech  • Author: Vladimir Lenin • Date: 1917 </a:t>
            </a:r>
          </a:p>
        </p:txBody>
      </p:sp>
      <p:sp>
        <p:nvSpPr>
          <p:cNvPr id="8" name="TextBox 7">
            <a:extLst>
              <a:ext uri="{FF2B5EF4-FFF2-40B4-BE49-F238E27FC236}">
                <a16:creationId xmlns:a16="http://schemas.microsoft.com/office/drawing/2014/main" id="{AE553A59-6887-5279-8120-782522C0E78C}"/>
              </a:ext>
            </a:extLst>
          </p:cNvPr>
          <p:cNvSpPr txBox="1"/>
          <p:nvPr/>
        </p:nvSpPr>
        <p:spPr>
          <a:xfrm>
            <a:off x="760412" y="1228397"/>
            <a:ext cx="10668000" cy="4524315"/>
          </a:xfrm>
          <a:prstGeom prst="rect">
            <a:avLst/>
          </a:prstGeom>
          <a:noFill/>
          <a:ln>
            <a:solidFill>
              <a:schemeClr val="bg2"/>
            </a:solidFill>
          </a:ln>
        </p:spPr>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Historical Situation:</a:t>
            </a:r>
            <a:r>
              <a:rPr lang="en-US" sz="2400" kern="100" dirty="0">
                <a:effectLst/>
                <a:latin typeface="Arial" panose="020B0604020202020204" pitchFamily="34" charset="0"/>
                <a:ea typeface="Aptos" panose="020B0004020202020204" pitchFamily="34" charset="0"/>
              </a:rPr>
              <a:t> Russia is experiencing political instability during World War I, leading to revolution.</a:t>
            </a:r>
          </a:p>
          <a:p>
            <a:pPr marL="0" marR="0">
              <a:buNone/>
            </a:pPr>
            <a:r>
              <a:rPr lang="en-US" sz="2400" b="1" kern="100" dirty="0">
                <a:effectLst/>
                <a:latin typeface="Arial" panose="020B0604020202020204" pitchFamily="34" charset="0"/>
                <a:ea typeface="Aptos" panose="020B0004020202020204" pitchFamily="34" charset="0"/>
              </a:rPr>
              <a:t>Perspective / Limitation:</a:t>
            </a:r>
            <a:r>
              <a:rPr lang="en-US" sz="2400" kern="100" dirty="0">
                <a:effectLst/>
                <a:latin typeface="Arial" panose="020B0604020202020204" pitchFamily="34" charset="0"/>
                <a:ea typeface="Aptos" panose="020B0004020202020204" pitchFamily="34" charset="0"/>
              </a:rPr>
              <a:t> Lenin represents a revolutionary socialist perspective and seeks to justify overthrowing the existing government.</a:t>
            </a:r>
          </a:p>
          <a:p>
            <a:pPr marL="0" marR="0">
              <a:buNone/>
            </a:pPr>
            <a:r>
              <a:rPr lang="en-US" sz="2400" b="1" kern="100" dirty="0">
                <a:effectLst/>
                <a:latin typeface="Arial" panose="020B0604020202020204" pitchFamily="34" charset="0"/>
                <a:ea typeface="Aptos" panose="020B0004020202020204" pitchFamily="34" charset="0"/>
              </a:rPr>
              <a:t>Use in Argument:</a:t>
            </a:r>
            <a:r>
              <a:rPr lang="en-US" sz="2400" kern="100" dirty="0">
                <a:effectLst/>
                <a:latin typeface="Arial" panose="020B0604020202020204" pitchFamily="34" charset="0"/>
                <a:ea typeface="Aptos" panose="020B0004020202020204" pitchFamily="34" charset="0"/>
              </a:rPr>
              <a:t> Shows how internal dissatisfaction and war contributed to revolutionary change.</a:t>
            </a:r>
          </a:p>
          <a:p>
            <a:pPr marL="0" marR="0">
              <a:buNone/>
            </a:pPr>
            <a:r>
              <a:rPr lang="en-US" sz="2400" b="1" kern="100" dirty="0">
                <a:effectLst/>
                <a:latin typeface="Arial" panose="020B0604020202020204" pitchFamily="34" charset="0"/>
                <a:ea typeface="Aptos" panose="020B0004020202020204" pitchFamily="34" charset="0"/>
              </a:rPr>
              <a:t> </a:t>
            </a:r>
            <a:endParaRPr lang="en-US" sz="2400" kern="100" dirty="0">
              <a:effectLst/>
              <a:latin typeface="Arial" panose="020B0604020202020204" pitchFamily="34" charset="0"/>
              <a:ea typeface="Aptos" panose="020B0004020202020204" pitchFamily="34" charset="0"/>
            </a:endParaRPr>
          </a:p>
          <a:p>
            <a:pPr marL="0" marR="0">
              <a:buNone/>
            </a:pPr>
            <a:r>
              <a:rPr lang="en-US" sz="2400" b="1" kern="100" dirty="0">
                <a:effectLst/>
                <a:latin typeface="Arial" panose="020B0604020202020204" pitchFamily="34" charset="0"/>
                <a:ea typeface="Aptos" panose="020B0004020202020204" pitchFamily="34" charset="0"/>
              </a:rPr>
              <a:t>Questions:</a:t>
            </a:r>
            <a:endParaRPr lang="en-US" sz="24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How does Lenin’s point of view influence his argument about the government? </a:t>
            </a: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What claim does Lenin make about the causes of Russia’s problems? </a:t>
            </a: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How does this document illustrate causation in the Russian Revolution? </a:t>
            </a:r>
          </a:p>
        </p:txBody>
      </p:sp>
    </p:spTree>
    <p:extLst>
      <p:ext uri="{BB962C8B-B14F-4D97-AF65-F5344CB8AC3E}">
        <p14:creationId xmlns:p14="http://schemas.microsoft.com/office/powerpoint/2010/main" val="101144401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21A7176-43D4-F4B3-1AC6-8874A441E9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3CC679D-47AE-3E0A-5303-49B8D76B1ABE}"/>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Government Report  • Author: Ottoman Official • Date: 1918 </a:t>
            </a:r>
          </a:p>
        </p:txBody>
      </p:sp>
      <p:sp>
        <p:nvSpPr>
          <p:cNvPr id="8" name="TextBox 7">
            <a:extLst>
              <a:ext uri="{FF2B5EF4-FFF2-40B4-BE49-F238E27FC236}">
                <a16:creationId xmlns:a16="http://schemas.microsoft.com/office/drawing/2014/main" id="{75993656-DC4C-919D-37CE-F798C207F41C}"/>
              </a:ext>
            </a:extLst>
          </p:cNvPr>
          <p:cNvSpPr txBox="1"/>
          <p:nvPr/>
        </p:nvSpPr>
        <p:spPr>
          <a:xfrm>
            <a:off x="760412" y="1228397"/>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empire faces increasing difficulty maintaining control over its territories. Nationalist movements have grown stronger, encouraged by foreign powers seeking to divide our lands. Military losses have weakened our authority, and economic hardship has reduced our capacity to respond. The unity of the empire is threatened not only by external enemies but also by internal divisions among its diverse populations.</a:t>
            </a:r>
          </a:p>
        </p:txBody>
      </p:sp>
    </p:spTree>
    <p:extLst>
      <p:ext uri="{BB962C8B-B14F-4D97-AF65-F5344CB8AC3E}">
        <p14:creationId xmlns:p14="http://schemas.microsoft.com/office/powerpoint/2010/main" val="153895409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5055C10-68AD-43B0-4F32-073169396FB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7581382-F3E8-46F1-155F-5C43711D4787}"/>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Government Report  • Author: Ottoman Official • Date: 1918 </a:t>
            </a:r>
          </a:p>
        </p:txBody>
      </p:sp>
      <p:sp>
        <p:nvSpPr>
          <p:cNvPr id="8" name="TextBox 7">
            <a:extLst>
              <a:ext uri="{FF2B5EF4-FFF2-40B4-BE49-F238E27FC236}">
                <a16:creationId xmlns:a16="http://schemas.microsoft.com/office/drawing/2014/main" id="{A7DFA988-5D46-9C7A-0B90-B2EE77D2F42C}"/>
              </a:ext>
            </a:extLst>
          </p:cNvPr>
          <p:cNvSpPr txBox="1"/>
          <p:nvPr/>
        </p:nvSpPr>
        <p:spPr>
          <a:xfrm>
            <a:off x="760412" y="1228397"/>
            <a:ext cx="10668000" cy="4524315"/>
          </a:xfrm>
          <a:prstGeom prst="rect">
            <a:avLst/>
          </a:prstGeom>
          <a:noFill/>
          <a:ln>
            <a:solidFill>
              <a:schemeClr val="bg2"/>
            </a:solidFill>
          </a:ln>
        </p:spPr>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Historical Situation:</a:t>
            </a:r>
            <a:r>
              <a:rPr lang="en-US" sz="2400" kern="100" dirty="0">
                <a:effectLst/>
                <a:latin typeface="Arial" panose="020B0604020202020204" pitchFamily="34" charset="0"/>
                <a:ea typeface="Aptos" panose="020B0004020202020204" pitchFamily="34" charset="0"/>
              </a:rPr>
              <a:t> The Ottoman Empire is collapsing at the end of World War I.</a:t>
            </a:r>
          </a:p>
          <a:p>
            <a:pPr marL="0" marR="0">
              <a:buNone/>
            </a:pPr>
            <a:r>
              <a:rPr lang="en-US" sz="2400" b="1" kern="100" dirty="0">
                <a:effectLst/>
                <a:latin typeface="Arial" panose="020B0604020202020204" pitchFamily="34" charset="0"/>
                <a:ea typeface="Aptos" panose="020B0004020202020204" pitchFamily="34" charset="0"/>
              </a:rPr>
              <a:t>Perspective / Limitation:</a:t>
            </a:r>
            <a:r>
              <a:rPr lang="en-US" sz="2400" kern="100" dirty="0">
                <a:effectLst/>
                <a:latin typeface="Arial" panose="020B0604020202020204" pitchFamily="34" charset="0"/>
                <a:ea typeface="Aptos" panose="020B0004020202020204" pitchFamily="34" charset="0"/>
              </a:rPr>
              <a:t> Reflects the perspective of imperial leadership attempting to preserve authority.</a:t>
            </a:r>
          </a:p>
          <a:p>
            <a:pPr marL="0" marR="0">
              <a:buNone/>
            </a:pPr>
            <a:r>
              <a:rPr lang="en-US" sz="2400" b="1" kern="100" dirty="0">
                <a:effectLst/>
                <a:latin typeface="Arial" panose="020B0604020202020204" pitchFamily="34" charset="0"/>
                <a:ea typeface="Aptos" panose="020B0004020202020204" pitchFamily="34" charset="0"/>
              </a:rPr>
              <a:t>Use in Argument:</a:t>
            </a:r>
            <a:r>
              <a:rPr lang="en-US" sz="2400" kern="100" dirty="0">
                <a:effectLst/>
                <a:latin typeface="Arial" panose="020B0604020202020204" pitchFamily="34" charset="0"/>
                <a:ea typeface="Aptos" panose="020B0004020202020204" pitchFamily="34" charset="0"/>
              </a:rPr>
              <a:t> Demonstrates both internal and external causes of imperial decline.</a:t>
            </a:r>
          </a:p>
          <a:p>
            <a:pPr marL="0" marR="0">
              <a:buNone/>
            </a:pPr>
            <a:r>
              <a:rPr lang="en-US" sz="2400" b="1" kern="100" dirty="0">
                <a:effectLst/>
                <a:latin typeface="Arial" panose="020B0604020202020204" pitchFamily="34" charset="0"/>
                <a:ea typeface="Aptos" panose="020B0004020202020204" pitchFamily="34" charset="0"/>
              </a:rPr>
              <a:t> </a:t>
            </a:r>
            <a:endParaRPr lang="en-US" sz="2400" kern="100" dirty="0">
              <a:effectLst/>
              <a:latin typeface="Arial" panose="020B0604020202020204" pitchFamily="34" charset="0"/>
              <a:ea typeface="Aptos" panose="020B0004020202020204" pitchFamily="34" charset="0"/>
            </a:endParaRPr>
          </a:p>
          <a:p>
            <a:pPr marL="0" marR="0">
              <a:buNone/>
            </a:pPr>
            <a:r>
              <a:rPr lang="en-US" sz="2400" b="1" kern="100" dirty="0">
                <a:effectLst/>
                <a:latin typeface="Arial" panose="020B0604020202020204" pitchFamily="34" charset="0"/>
                <a:ea typeface="Aptos" panose="020B0004020202020204" pitchFamily="34" charset="0"/>
              </a:rPr>
              <a:t>Questions:</a:t>
            </a:r>
            <a:endParaRPr lang="en-US" sz="24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What concerns does the author express about the empire’s stability? </a:t>
            </a: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What evidence is given for the causes of decline? </a:t>
            </a: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How does this document show the role of external factors in state collapse? </a:t>
            </a:r>
          </a:p>
        </p:txBody>
      </p:sp>
    </p:spTree>
    <p:extLst>
      <p:ext uri="{BB962C8B-B14F-4D97-AF65-F5344CB8AC3E}">
        <p14:creationId xmlns:p14="http://schemas.microsoft.com/office/powerpoint/2010/main" val="105995105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629E15D-0EFF-4479-39E4-F71DBFA5A4D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F69CF92-6AE2-5E07-F66B-BAF563BAC7AB}"/>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Revolutionary Manifesto • Author: Emiliano Zapata • Date: 1911 </a:t>
            </a:r>
          </a:p>
        </p:txBody>
      </p:sp>
      <p:sp>
        <p:nvSpPr>
          <p:cNvPr id="8" name="TextBox 7">
            <a:extLst>
              <a:ext uri="{FF2B5EF4-FFF2-40B4-BE49-F238E27FC236}">
                <a16:creationId xmlns:a16="http://schemas.microsoft.com/office/drawing/2014/main" id="{0BF36AF7-538C-63AC-B6DA-843AC9C011A8}"/>
              </a:ext>
            </a:extLst>
          </p:cNvPr>
          <p:cNvSpPr txBox="1"/>
          <p:nvPr/>
        </p:nvSpPr>
        <p:spPr>
          <a:xfrm>
            <a:off x="760412" y="1228397"/>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land belongs to those who work it, yet it has been taken by a small number of wealthy landowners who exploit the labor of peasants. The government has failed to protect the rights of the people and instead supports those who profit from injustice. We call for the return of land to rural communities and the establishment of a system that ensures fairness and dignity for all citizens.</a:t>
            </a:r>
          </a:p>
        </p:txBody>
      </p:sp>
    </p:spTree>
    <p:extLst>
      <p:ext uri="{BB962C8B-B14F-4D97-AF65-F5344CB8AC3E}">
        <p14:creationId xmlns:p14="http://schemas.microsoft.com/office/powerpoint/2010/main" val="86914355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3BE7BFB-67F0-26E8-7A3C-7E102384ECC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55E3F5E-A3D3-E2E4-A6E1-817EA08F701F}"/>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Revolutionary Manifesto • Author: Emiliano Zapata • Date: 1911 </a:t>
            </a:r>
          </a:p>
        </p:txBody>
      </p:sp>
      <p:sp>
        <p:nvSpPr>
          <p:cNvPr id="8" name="TextBox 7">
            <a:extLst>
              <a:ext uri="{FF2B5EF4-FFF2-40B4-BE49-F238E27FC236}">
                <a16:creationId xmlns:a16="http://schemas.microsoft.com/office/drawing/2014/main" id="{3C5FF216-DAB8-76E4-AA59-73B9D01AD2E6}"/>
              </a:ext>
            </a:extLst>
          </p:cNvPr>
          <p:cNvSpPr txBox="1"/>
          <p:nvPr/>
        </p:nvSpPr>
        <p:spPr>
          <a:xfrm>
            <a:off x="760412" y="1228397"/>
            <a:ext cx="10668000" cy="5262979"/>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Historical Situation:</a:t>
            </a:r>
            <a:r>
              <a:rPr lang="en-US" sz="2800" kern="100" dirty="0">
                <a:effectLst/>
                <a:latin typeface="Arial" panose="020B0604020202020204" pitchFamily="34" charset="0"/>
                <a:ea typeface="Aptos" panose="020B0004020202020204" pitchFamily="34" charset="0"/>
              </a:rPr>
              <a:t> The Mexican Revolution challenges inequality and dictatorship.</a:t>
            </a:r>
          </a:p>
          <a:p>
            <a:pPr marL="0" marR="0">
              <a:buNone/>
            </a:pPr>
            <a:r>
              <a:rPr lang="en-US" sz="2800" b="1" kern="100" dirty="0">
                <a:effectLst/>
                <a:latin typeface="Arial" panose="020B0604020202020204" pitchFamily="34" charset="0"/>
                <a:ea typeface="Aptos" panose="020B0004020202020204" pitchFamily="34" charset="0"/>
              </a:rPr>
              <a:t>Perspective / Limitation:</a:t>
            </a:r>
            <a:r>
              <a:rPr lang="en-US" sz="2800" kern="100" dirty="0">
                <a:effectLst/>
                <a:latin typeface="Arial" panose="020B0604020202020204" pitchFamily="34" charset="0"/>
                <a:ea typeface="Aptos" panose="020B0004020202020204" pitchFamily="34" charset="0"/>
              </a:rPr>
              <a:t> Represents peasant interests and may overlook complexities of governance.</a:t>
            </a:r>
          </a:p>
          <a:p>
            <a:pPr marL="0" marR="0">
              <a:buNone/>
            </a:pPr>
            <a:r>
              <a:rPr lang="en-US" sz="2800" b="1" kern="100" dirty="0">
                <a:effectLst/>
                <a:latin typeface="Arial" panose="020B0604020202020204" pitchFamily="34" charset="0"/>
                <a:ea typeface="Aptos" panose="020B0004020202020204" pitchFamily="34" charset="0"/>
              </a:rPr>
              <a:t>Use in Argument:</a:t>
            </a:r>
            <a:r>
              <a:rPr lang="en-US" sz="2800" kern="100" dirty="0">
                <a:effectLst/>
                <a:latin typeface="Arial" panose="020B0604020202020204" pitchFamily="34" charset="0"/>
                <a:ea typeface="Aptos" panose="020B0004020202020204" pitchFamily="34" charset="0"/>
              </a:rPr>
              <a:t> Highlights social inequality as a cause of revolution.</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is Zapata’s main argument about land ownership?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evidence does he provide about inequality?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document illustrate causes of the Mexican Revolution? </a:t>
            </a:r>
          </a:p>
        </p:txBody>
      </p:sp>
    </p:spTree>
    <p:extLst>
      <p:ext uri="{BB962C8B-B14F-4D97-AF65-F5344CB8AC3E}">
        <p14:creationId xmlns:p14="http://schemas.microsoft.com/office/powerpoint/2010/main" val="254210409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00BE23C-BAD9-23E2-6D72-66F464DA66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C53ED8F-FBE5-9033-2CB5-20BFED5028AE}"/>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Newspaper Article • Author: Chinese Reformist Writer • Date: 1912 </a:t>
            </a:r>
          </a:p>
        </p:txBody>
      </p:sp>
      <p:sp>
        <p:nvSpPr>
          <p:cNvPr id="8" name="TextBox 7">
            <a:extLst>
              <a:ext uri="{FF2B5EF4-FFF2-40B4-BE49-F238E27FC236}">
                <a16:creationId xmlns:a16="http://schemas.microsoft.com/office/drawing/2014/main" id="{2C5F7449-4D8E-DFFE-D787-0325810B3462}"/>
              </a:ext>
            </a:extLst>
          </p:cNvPr>
          <p:cNvSpPr txBox="1"/>
          <p:nvPr/>
        </p:nvSpPr>
        <p:spPr>
          <a:xfrm>
            <a:off x="760412" y="1228397"/>
            <a:ext cx="106680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fall of the Qing dynasty marks the end of centuries of imperial rule. Foreign influence and internal corruption weakened the state, leaving it unable to respond to the needs of the people. Reform efforts came too late, and revolution became inevitable. The future of China now depends on whether new leadership can unify the country and resist further foreign domination.</a:t>
            </a:r>
          </a:p>
        </p:txBody>
      </p:sp>
    </p:spTree>
    <p:extLst>
      <p:ext uri="{BB962C8B-B14F-4D97-AF65-F5344CB8AC3E}">
        <p14:creationId xmlns:p14="http://schemas.microsoft.com/office/powerpoint/2010/main" val="120973606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011FFF9-909B-4FFF-BAED-C9CA9C29317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1FC5D66-9A6D-A94E-1258-6A3B56AD51F5}"/>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Newspaper Article • Author: Chinese Reformist Writer • Date: 1912 </a:t>
            </a:r>
          </a:p>
        </p:txBody>
      </p:sp>
      <p:sp>
        <p:nvSpPr>
          <p:cNvPr id="8" name="TextBox 7">
            <a:extLst>
              <a:ext uri="{FF2B5EF4-FFF2-40B4-BE49-F238E27FC236}">
                <a16:creationId xmlns:a16="http://schemas.microsoft.com/office/drawing/2014/main" id="{B61CA609-CA2A-AB0D-86A5-2FDBC1C6E0A0}"/>
              </a:ext>
            </a:extLst>
          </p:cNvPr>
          <p:cNvSpPr txBox="1"/>
          <p:nvPr/>
        </p:nvSpPr>
        <p:spPr>
          <a:xfrm>
            <a:off x="760412" y="1228397"/>
            <a:ext cx="10668000" cy="5262979"/>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Historical Situation:</a:t>
            </a:r>
            <a:r>
              <a:rPr lang="en-US" sz="2800" kern="100" dirty="0">
                <a:effectLst/>
                <a:latin typeface="Arial" panose="020B0604020202020204" pitchFamily="34" charset="0"/>
                <a:ea typeface="Aptos" panose="020B0004020202020204" pitchFamily="34" charset="0"/>
              </a:rPr>
              <a:t> The Qing dynasty has recently collapsed.</a:t>
            </a:r>
          </a:p>
          <a:p>
            <a:pPr marL="0" marR="0">
              <a:buNone/>
            </a:pPr>
            <a:r>
              <a:rPr lang="en-US" sz="2800" b="1" kern="100" dirty="0">
                <a:effectLst/>
                <a:latin typeface="Arial" panose="020B0604020202020204" pitchFamily="34" charset="0"/>
                <a:ea typeface="Aptos" panose="020B0004020202020204" pitchFamily="34" charset="0"/>
              </a:rPr>
              <a:t>Perspective / Limitation:</a:t>
            </a:r>
            <a:r>
              <a:rPr lang="en-US" sz="2800" kern="100" dirty="0">
                <a:effectLst/>
                <a:latin typeface="Arial" panose="020B0604020202020204" pitchFamily="34" charset="0"/>
                <a:ea typeface="Aptos" panose="020B0004020202020204" pitchFamily="34" charset="0"/>
              </a:rPr>
              <a:t> Reflects reformist viewpoint critical of imperial rule.</a:t>
            </a:r>
          </a:p>
          <a:p>
            <a:pPr marL="0" marR="0">
              <a:buNone/>
            </a:pPr>
            <a:r>
              <a:rPr lang="en-US" sz="2800" b="1" kern="100" dirty="0">
                <a:effectLst/>
                <a:latin typeface="Arial" panose="020B0604020202020204" pitchFamily="34" charset="0"/>
                <a:ea typeface="Aptos" panose="020B0004020202020204" pitchFamily="34" charset="0"/>
              </a:rPr>
              <a:t>Use in Argument:</a:t>
            </a:r>
            <a:r>
              <a:rPr lang="en-US" sz="2800" kern="100" dirty="0">
                <a:effectLst/>
                <a:latin typeface="Arial" panose="020B0604020202020204" pitchFamily="34" charset="0"/>
                <a:ea typeface="Aptos" panose="020B0004020202020204" pitchFamily="34" charset="0"/>
              </a:rPr>
              <a:t> Shows internal weakness and foreign pressure as causes of collapse.</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reasons does the author give for the fall of the Qing dynasty?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the author view foreign influence?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document demonstrate continuity or change in Chinese governance? </a:t>
            </a:r>
          </a:p>
        </p:txBody>
      </p:sp>
    </p:spTree>
    <p:extLst>
      <p:ext uri="{BB962C8B-B14F-4D97-AF65-F5344CB8AC3E}">
        <p14:creationId xmlns:p14="http://schemas.microsoft.com/office/powerpoint/2010/main" val="337791272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F13E78-FB1F-F702-2D75-E7F7462C07D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1B91243-20B0-4359-BDEB-547AE9A561D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Personal Letter • Author: Russian Soldier • Date: 1917 </a:t>
            </a:r>
          </a:p>
        </p:txBody>
      </p:sp>
      <p:sp>
        <p:nvSpPr>
          <p:cNvPr id="8" name="TextBox 7">
            <a:extLst>
              <a:ext uri="{FF2B5EF4-FFF2-40B4-BE49-F238E27FC236}">
                <a16:creationId xmlns:a16="http://schemas.microsoft.com/office/drawing/2014/main" id="{E6D6EFAA-DCFD-FF53-5256-67CE527ADD7C}"/>
              </a:ext>
            </a:extLst>
          </p:cNvPr>
          <p:cNvSpPr txBox="1"/>
          <p:nvPr/>
        </p:nvSpPr>
        <p:spPr>
          <a:xfrm>
            <a:off x="760412" y="1228397"/>
            <a:ext cx="10668000" cy="224676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are tired of fighting a war that brings us no benefit. Supplies are scarce, and morale is low. Many soldiers question why we continue to suffer while those in power remain distant from our struggles. There is growing talk among the troops that change is necessary, even if it means defying authority.</a:t>
            </a:r>
          </a:p>
        </p:txBody>
      </p:sp>
    </p:spTree>
    <p:extLst>
      <p:ext uri="{BB962C8B-B14F-4D97-AF65-F5344CB8AC3E}">
        <p14:creationId xmlns:p14="http://schemas.microsoft.com/office/powerpoint/2010/main" val="204713788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5013291-729A-90DD-D99F-63BC9D90E4D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64D61E9-D30D-798F-277B-BF5CFEC0E0C7}"/>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Personal Letter • Author: Russian Soldier • Date: 1917 </a:t>
            </a:r>
          </a:p>
        </p:txBody>
      </p:sp>
      <p:sp>
        <p:nvSpPr>
          <p:cNvPr id="8" name="TextBox 7">
            <a:extLst>
              <a:ext uri="{FF2B5EF4-FFF2-40B4-BE49-F238E27FC236}">
                <a16:creationId xmlns:a16="http://schemas.microsoft.com/office/drawing/2014/main" id="{5C63EF22-FCCD-0F96-FCD1-59DD0FE37EB7}"/>
              </a:ext>
            </a:extLst>
          </p:cNvPr>
          <p:cNvSpPr txBox="1"/>
          <p:nvPr/>
        </p:nvSpPr>
        <p:spPr>
          <a:xfrm>
            <a:off x="760412" y="1228397"/>
            <a:ext cx="10668000" cy="5262979"/>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Historical Situation:</a:t>
            </a:r>
            <a:r>
              <a:rPr lang="en-US" sz="2800" kern="100" dirty="0">
                <a:effectLst/>
                <a:latin typeface="Arial" panose="020B0604020202020204" pitchFamily="34" charset="0"/>
                <a:ea typeface="Aptos" panose="020B0004020202020204" pitchFamily="34" charset="0"/>
              </a:rPr>
              <a:t> World War I contributes to unrest in Russia.</a:t>
            </a:r>
          </a:p>
          <a:p>
            <a:pPr marL="0" marR="0">
              <a:buNone/>
            </a:pPr>
            <a:r>
              <a:rPr lang="en-US" sz="2800" b="1" kern="100" dirty="0">
                <a:effectLst/>
                <a:latin typeface="Arial" panose="020B0604020202020204" pitchFamily="34" charset="0"/>
                <a:ea typeface="Aptos" panose="020B0004020202020204" pitchFamily="34" charset="0"/>
              </a:rPr>
              <a:t>Perspective / Limitation:</a:t>
            </a:r>
            <a:r>
              <a:rPr lang="en-US" sz="2800" kern="100" dirty="0">
                <a:effectLst/>
                <a:latin typeface="Arial" panose="020B0604020202020204" pitchFamily="34" charset="0"/>
                <a:ea typeface="Aptos" panose="020B0004020202020204" pitchFamily="34" charset="0"/>
              </a:rPr>
              <a:t> Reflects the experiences of common soldiers.</a:t>
            </a:r>
          </a:p>
          <a:p>
            <a:pPr marL="0" marR="0">
              <a:buNone/>
            </a:pPr>
            <a:r>
              <a:rPr lang="en-US" sz="2800" b="1" kern="100" dirty="0">
                <a:effectLst/>
                <a:latin typeface="Arial" panose="020B0604020202020204" pitchFamily="34" charset="0"/>
                <a:ea typeface="Aptos" panose="020B0004020202020204" pitchFamily="34" charset="0"/>
              </a:rPr>
              <a:t>Use in Argument:</a:t>
            </a:r>
            <a:r>
              <a:rPr lang="en-US" sz="2800" kern="100" dirty="0">
                <a:effectLst/>
                <a:latin typeface="Arial" panose="020B0604020202020204" pitchFamily="34" charset="0"/>
                <a:ea typeface="Aptos" panose="020B0004020202020204" pitchFamily="34" charset="0"/>
              </a:rPr>
              <a:t> Provides non-elite perspective on causes of revolution.</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the soldier’s perspective differ from government leaders?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evidence shows dissatisfaction among soldiers?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document support the idea of internal causes of revolution? </a:t>
            </a:r>
          </a:p>
        </p:txBody>
      </p:sp>
    </p:spTree>
    <p:extLst>
      <p:ext uri="{BB962C8B-B14F-4D97-AF65-F5344CB8AC3E}">
        <p14:creationId xmlns:p14="http://schemas.microsoft.com/office/powerpoint/2010/main" val="106615485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Identify key internal and external factors that led to the collapse of major empires after 1900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Explain how revolutions and political movements reshaped states in the early 20th century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Analyze how different societies responded to political crises using evidence from documents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Evaluate how shifts in global power altered governance and state structures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82E64D9-3A84-DEEB-6E65-5CD0847F0B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1585BEA-A0B0-8C11-FBF0-A464DA84D263}"/>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Diplomatic Statement • Author: European Leader • Date: 1919 </a:t>
            </a:r>
          </a:p>
        </p:txBody>
      </p:sp>
      <p:sp>
        <p:nvSpPr>
          <p:cNvPr id="8" name="TextBox 7">
            <a:extLst>
              <a:ext uri="{FF2B5EF4-FFF2-40B4-BE49-F238E27FC236}">
                <a16:creationId xmlns:a16="http://schemas.microsoft.com/office/drawing/2014/main" id="{19F22803-C8E4-B9A1-EC42-BB0B90261D2A}"/>
              </a:ext>
            </a:extLst>
          </p:cNvPr>
          <p:cNvSpPr txBox="1"/>
          <p:nvPr/>
        </p:nvSpPr>
        <p:spPr>
          <a:xfrm>
            <a:off x="760412" y="1228397"/>
            <a:ext cx="106680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reorganization of former imperial territories presents an opportunity to establish stable and self-governing states. However, these regions must be guided toward political systems that ensure order and align with broader international interests. The transition from empire to nation-state must be carefully managed to prevent further conflict.</a:t>
            </a:r>
          </a:p>
        </p:txBody>
      </p:sp>
    </p:spTree>
    <p:extLst>
      <p:ext uri="{BB962C8B-B14F-4D97-AF65-F5344CB8AC3E}">
        <p14:creationId xmlns:p14="http://schemas.microsoft.com/office/powerpoint/2010/main" val="390710164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54CF7F4-C808-72B1-D914-E800789F68D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8299A98-0455-7785-3312-CF21513F9F77}"/>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Diplomatic Statement • Author: European Leader • Date: 1919 </a:t>
            </a:r>
          </a:p>
        </p:txBody>
      </p:sp>
      <p:sp>
        <p:nvSpPr>
          <p:cNvPr id="8" name="TextBox 7">
            <a:extLst>
              <a:ext uri="{FF2B5EF4-FFF2-40B4-BE49-F238E27FC236}">
                <a16:creationId xmlns:a16="http://schemas.microsoft.com/office/drawing/2014/main" id="{42F8A405-FD5F-147B-F0C9-F53AE23F3310}"/>
              </a:ext>
            </a:extLst>
          </p:cNvPr>
          <p:cNvSpPr txBox="1"/>
          <p:nvPr/>
        </p:nvSpPr>
        <p:spPr>
          <a:xfrm>
            <a:off x="760412" y="1228397"/>
            <a:ext cx="10668000" cy="4401205"/>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Historical Situation:</a:t>
            </a:r>
            <a:r>
              <a:rPr lang="en-US" sz="2800" kern="100" dirty="0">
                <a:effectLst/>
                <a:latin typeface="Arial" panose="020B0604020202020204" pitchFamily="34" charset="0"/>
                <a:ea typeface="Aptos" panose="020B0004020202020204" pitchFamily="34" charset="0"/>
              </a:rPr>
              <a:t> Post–World War I restructuring of empires.</a:t>
            </a:r>
          </a:p>
          <a:p>
            <a:pPr marL="0" marR="0">
              <a:buNone/>
            </a:pPr>
            <a:r>
              <a:rPr lang="en-US" sz="2800" b="1" kern="100" dirty="0">
                <a:effectLst/>
                <a:latin typeface="Arial" panose="020B0604020202020204" pitchFamily="34" charset="0"/>
                <a:ea typeface="Aptos" panose="020B0004020202020204" pitchFamily="34" charset="0"/>
              </a:rPr>
              <a:t>Perspective / Limitation:</a:t>
            </a:r>
            <a:r>
              <a:rPr lang="en-US" sz="2800" kern="100" dirty="0">
                <a:effectLst/>
                <a:latin typeface="Arial" panose="020B0604020202020204" pitchFamily="34" charset="0"/>
                <a:ea typeface="Aptos" panose="020B0004020202020204" pitchFamily="34" charset="0"/>
              </a:rPr>
              <a:t> Reflects imperialist perspective prioritizing stability and influence.</a:t>
            </a:r>
          </a:p>
          <a:p>
            <a:pPr marL="0" marR="0">
              <a:buNone/>
            </a:pPr>
            <a:r>
              <a:rPr lang="en-US" sz="2800" b="1" kern="100" dirty="0">
                <a:effectLst/>
                <a:latin typeface="Arial" panose="020B0604020202020204" pitchFamily="34" charset="0"/>
                <a:ea typeface="Aptos" panose="020B0004020202020204" pitchFamily="34" charset="0"/>
              </a:rPr>
              <a:t>Use in Argument:</a:t>
            </a:r>
            <a:r>
              <a:rPr lang="en-US" sz="2800" kern="100" dirty="0">
                <a:effectLst/>
                <a:latin typeface="Arial" panose="020B0604020202020204" pitchFamily="34" charset="0"/>
                <a:ea typeface="Aptos" panose="020B0004020202020204" pitchFamily="34" charset="0"/>
              </a:rPr>
              <a:t> Shows external influence on state formation.</a:t>
            </a:r>
          </a:p>
          <a:p>
            <a:pPr marL="0" marR="0">
              <a:buNone/>
            </a:pPr>
            <a:endParaRPr lang="en-US" sz="2800" b="1"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is the author’s purpose in this statement?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the author justify foreign involvement?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document illustrate external factors shaping new states? </a:t>
            </a:r>
          </a:p>
        </p:txBody>
      </p:sp>
    </p:spTree>
    <p:extLst>
      <p:ext uri="{BB962C8B-B14F-4D97-AF65-F5344CB8AC3E}">
        <p14:creationId xmlns:p14="http://schemas.microsoft.com/office/powerpoint/2010/main" val="363192944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268E501-178E-0609-3357-DECCD327ACA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CF4F423-2271-6C09-E29C-06F76D1F575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Political Essay • Author: Chinese Nationalist • Date: 1920 </a:t>
            </a:r>
          </a:p>
        </p:txBody>
      </p:sp>
      <p:sp>
        <p:nvSpPr>
          <p:cNvPr id="8" name="TextBox 7">
            <a:extLst>
              <a:ext uri="{FF2B5EF4-FFF2-40B4-BE49-F238E27FC236}">
                <a16:creationId xmlns:a16="http://schemas.microsoft.com/office/drawing/2014/main" id="{793E7BD0-CC01-814C-F82B-73BF3803F44A}"/>
              </a:ext>
            </a:extLst>
          </p:cNvPr>
          <p:cNvSpPr txBox="1"/>
          <p:nvPr/>
        </p:nvSpPr>
        <p:spPr>
          <a:xfrm>
            <a:off x="760412" y="1228397"/>
            <a:ext cx="10668000" cy="224676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China must reclaim its sovereignty from foreign powers and internal division. The people have suffered under both imperial rule and foreign domination. A strong national government is necessary to unify the country and restore its independence. Without unity, China will remain vulnerable to exploitation.</a:t>
            </a:r>
          </a:p>
        </p:txBody>
      </p:sp>
    </p:spTree>
    <p:extLst>
      <p:ext uri="{BB962C8B-B14F-4D97-AF65-F5344CB8AC3E}">
        <p14:creationId xmlns:p14="http://schemas.microsoft.com/office/powerpoint/2010/main" val="381113594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32B1EED-49C1-E0BE-25CC-6320E894EC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6681941-AEAE-7E5A-59F8-243B5AB42CA8}"/>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of Source: Political Essay • Author: Chinese Nationalist • Date: 1920 </a:t>
            </a:r>
          </a:p>
        </p:txBody>
      </p:sp>
      <p:sp>
        <p:nvSpPr>
          <p:cNvPr id="8" name="TextBox 7">
            <a:extLst>
              <a:ext uri="{FF2B5EF4-FFF2-40B4-BE49-F238E27FC236}">
                <a16:creationId xmlns:a16="http://schemas.microsoft.com/office/drawing/2014/main" id="{F820F5B8-6F52-D676-5959-08279BD597E0}"/>
              </a:ext>
            </a:extLst>
          </p:cNvPr>
          <p:cNvSpPr txBox="1"/>
          <p:nvPr/>
        </p:nvSpPr>
        <p:spPr>
          <a:xfrm>
            <a:off x="760412" y="1228397"/>
            <a:ext cx="10668000" cy="5262979"/>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Historical Situation:</a:t>
            </a:r>
            <a:r>
              <a:rPr lang="en-US" sz="2800" kern="100" dirty="0">
                <a:effectLst/>
                <a:latin typeface="Arial" panose="020B0604020202020204" pitchFamily="34" charset="0"/>
                <a:ea typeface="Aptos" panose="020B0004020202020204" pitchFamily="34" charset="0"/>
              </a:rPr>
              <a:t> China faces fragmentation after Qing collapse.</a:t>
            </a:r>
          </a:p>
          <a:p>
            <a:pPr marL="0" marR="0">
              <a:buNone/>
            </a:pPr>
            <a:r>
              <a:rPr lang="en-US" sz="2800" b="1" kern="100" dirty="0">
                <a:effectLst/>
                <a:latin typeface="Arial" panose="020B0604020202020204" pitchFamily="34" charset="0"/>
                <a:ea typeface="Aptos" panose="020B0004020202020204" pitchFamily="34" charset="0"/>
              </a:rPr>
              <a:t>Perspective / Limitation:</a:t>
            </a:r>
            <a:r>
              <a:rPr lang="en-US" sz="2800" kern="100" dirty="0">
                <a:effectLst/>
                <a:latin typeface="Arial" panose="020B0604020202020204" pitchFamily="34" charset="0"/>
                <a:ea typeface="Aptos" panose="020B0004020202020204" pitchFamily="34" charset="0"/>
              </a:rPr>
              <a:t> Nationalist viewpoint emphasizing unity.</a:t>
            </a:r>
          </a:p>
          <a:p>
            <a:pPr marL="0" marR="0">
              <a:buNone/>
            </a:pPr>
            <a:r>
              <a:rPr lang="en-US" sz="2800" b="1" kern="100" dirty="0">
                <a:effectLst/>
                <a:latin typeface="Arial" panose="020B0604020202020204" pitchFamily="34" charset="0"/>
                <a:ea typeface="Aptos" panose="020B0004020202020204" pitchFamily="34" charset="0"/>
              </a:rPr>
              <a:t>Use in Argument:</a:t>
            </a:r>
            <a:r>
              <a:rPr lang="en-US" sz="2800" kern="100" dirty="0">
                <a:effectLst/>
                <a:latin typeface="Arial" panose="020B0604020202020204" pitchFamily="34" charset="0"/>
                <a:ea typeface="Aptos" panose="020B0004020202020204" pitchFamily="34" charset="0"/>
              </a:rPr>
              <a:t> Demonstrates nationalism as a response to imperial decline.</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is the author’s main goal for China?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challenges does the author identify?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document reflect the role of nationalism in state-building? </a:t>
            </a:r>
          </a:p>
        </p:txBody>
      </p:sp>
    </p:spTree>
    <p:extLst>
      <p:ext uri="{BB962C8B-B14F-4D97-AF65-F5344CB8AC3E}">
        <p14:creationId xmlns:p14="http://schemas.microsoft.com/office/powerpoint/2010/main" val="392703532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152400"/>
            <a:ext cx="10668000" cy="807720"/>
          </a:xfrm>
        </p:spPr>
        <p:txBody>
          <a:bodyPr>
            <a:normAutofit/>
          </a:bodyPr>
          <a:lstStyle/>
          <a:p>
            <a:r>
              <a:rPr lang="en-US" sz="2800" dirty="0"/>
              <a:t>Causes of Political Change</a:t>
            </a:r>
          </a:p>
        </p:txBody>
      </p:sp>
      <p:graphicFrame>
        <p:nvGraphicFramePr>
          <p:cNvPr id="3" name="Table 2">
            <a:extLst>
              <a:ext uri="{FF2B5EF4-FFF2-40B4-BE49-F238E27FC236}">
                <a16:creationId xmlns:a16="http://schemas.microsoft.com/office/drawing/2014/main" id="{3843D962-A2D7-DEAB-49A9-9C6A5B46C202}"/>
              </a:ext>
            </a:extLst>
          </p:cNvPr>
          <p:cNvGraphicFramePr>
            <a:graphicFrameLocks noGrp="1"/>
          </p:cNvGraphicFramePr>
          <p:nvPr>
            <p:extLst>
              <p:ext uri="{D42A27DB-BD31-4B8C-83A1-F6EECF244321}">
                <p14:modId xmlns:p14="http://schemas.microsoft.com/office/powerpoint/2010/main" val="642991331"/>
              </p:ext>
            </p:extLst>
          </p:nvPr>
        </p:nvGraphicFramePr>
        <p:xfrm>
          <a:off x="1217612" y="1219200"/>
          <a:ext cx="9753600" cy="1463040"/>
        </p:xfrm>
        <a:graphic>
          <a:graphicData uri="http://schemas.openxmlformats.org/drawingml/2006/table">
            <a:tbl>
              <a:tblPr firstRow="1" firstCol="1" bandRow="1">
                <a:tableStyleId>{3B4B98B0-60AC-42C2-AFA5-B58CD77FA1E5}</a:tableStyleId>
              </a:tblPr>
              <a:tblGrid>
                <a:gridCol w="4876800">
                  <a:extLst>
                    <a:ext uri="{9D8B030D-6E8A-4147-A177-3AD203B41FA5}">
                      <a16:colId xmlns:a16="http://schemas.microsoft.com/office/drawing/2014/main" val="1200224703"/>
                    </a:ext>
                  </a:extLst>
                </a:gridCol>
                <a:gridCol w="4876800">
                  <a:extLst>
                    <a:ext uri="{9D8B030D-6E8A-4147-A177-3AD203B41FA5}">
                      <a16:colId xmlns:a16="http://schemas.microsoft.com/office/drawing/2014/main" val="252885588"/>
                    </a:ext>
                  </a:extLst>
                </a:gridCol>
              </a:tblGrid>
              <a:tr h="0">
                <a:tc>
                  <a:txBody>
                    <a:bodyPr/>
                    <a:lstStyle/>
                    <a:p>
                      <a:pPr marL="0" marR="0">
                        <a:buNone/>
                      </a:pPr>
                      <a:r>
                        <a:rPr lang="en-US" sz="2400" kern="100">
                          <a:effectLst/>
                        </a:rPr>
                        <a:t>Internal Factors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External Factors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09124534"/>
                  </a:ext>
                </a:extLst>
              </a:tr>
              <a:tr h="0">
                <a:tc>
                  <a:txBody>
                    <a:bodyPr/>
                    <a:lstStyle/>
                    <a:p>
                      <a:pPr marL="0" marR="0">
                        <a:buNone/>
                      </a:pPr>
                      <a:r>
                        <a:rPr lang="en-US" sz="2400" b="0" kern="100" dirty="0">
                          <a:effectLst/>
                        </a:rPr>
                        <a:t>Economic hardship</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War (WWI)</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54113161"/>
                  </a:ext>
                </a:extLst>
              </a:tr>
              <a:tr h="0">
                <a:tc>
                  <a:txBody>
                    <a:bodyPr/>
                    <a:lstStyle/>
                    <a:p>
                      <a:pPr marL="0" marR="0">
                        <a:buNone/>
                      </a:pPr>
                      <a:r>
                        <a:rPr lang="en-US" sz="2400" b="0" kern="100" dirty="0">
                          <a:effectLst/>
                        </a:rPr>
                        <a:t>Corruption</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Foreign intervention</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280049009"/>
                  </a:ext>
                </a:extLst>
              </a:tr>
              <a:tr h="0">
                <a:tc>
                  <a:txBody>
                    <a:bodyPr/>
                    <a:lstStyle/>
                    <a:p>
                      <a:pPr marL="0" marR="0">
                        <a:buNone/>
                      </a:pPr>
                      <a:r>
                        <a:rPr lang="en-US" sz="2400" b="0" kern="100" dirty="0">
                          <a:effectLst/>
                        </a:rPr>
                        <a:t>Social inequality</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Imperial competition</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789932953"/>
                  </a:ext>
                </a:extLst>
              </a:tr>
            </a:tbl>
          </a:graphicData>
        </a:graphic>
      </p:graphicFrame>
      <p:sp>
        <p:nvSpPr>
          <p:cNvPr id="4" name="Title 1">
            <a:extLst>
              <a:ext uri="{FF2B5EF4-FFF2-40B4-BE49-F238E27FC236}">
                <a16:creationId xmlns:a16="http://schemas.microsoft.com/office/drawing/2014/main" id="{99E692AC-2DB4-A920-8B0B-39A6DAD779BF}"/>
              </a:ext>
            </a:extLst>
          </p:cNvPr>
          <p:cNvSpPr txBox="1">
            <a:spLocks/>
          </p:cNvSpPr>
          <p:nvPr/>
        </p:nvSpPr>
        <p:spPr>
          <a:xfrm>
            <a:off x="608012" y="2941320"/>
            <a:ext cx="10668000" cy="80772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a:lstStyle>
          <a:p>
            <a:r>
              <a:rPr lang="en-US" sz="2800" dirty="0"/>
              <a:t>Document Grouping</a:t>
            </a:r>
          </a:p>
        </p:txBody>
      </p:sp>
      <p:graphicFrame>
        <p:nvGraphicFramePr>
          <p:cNvPr id="5" name="Table 4">
            <a:extLst>
              <a:ext uri="{FF2B5EF4-FFF2-40B4-BE49-F238E27FC236}">
                <a16:creationId xmlns:a16="http://schemas.microsoft.com/office/drawing/2014/main" id="{8BBC23FC-29D3-1E1E-FD54-83219B0C826E}"/>
              </a:ext>
            </a:extLst>
          </p:cNvPr>
          <p:cNvGraphicFramePr>
            <a:graphicFrameLocks noGrp="1"/>
          </p:cNvGraphicFramePr>
          <p:nvPr>
            <p:extLst>
              <p:ext uri="{D42A27DB-BD31-4B8C-83A1-F6EECF244321}">
                <p14:modId xmlns:p14="http://schemas.microsoft.com/office/powerpoint/2010/main" val="2856963273"/>
              </p:ext>
            </p:extLst>
          </p:nvPr>
        </p:nvGraphicFramePr>
        <p:xfrm>
          <a:off x="1217612" y="3931920"/>
          <a:ext cx="9753600" cy="1463040"/>
        </p:xfrm>
        <a:graphic>
          <a:graphicData uri="http://schemas.openxmlformats.org/drawingml/2006/table">
            <a:tbl>
              <a:tblPr firstRow="1" firstCol="1" bandRow="1">
                <a:tableStyleId>{3B4B98B0-60AC-42C2-AFA5-B58CD77FA1E5}</a:tableStyleId>
              </a:tblPr>
              <a:tblGrid>
                <a:gridCol w="4876800">
                  <a:extLst>
                    <a:ext uri="{9D8B030D-6E8A-4147-A177-3AD203B41FA5}">
                      <a16:colId xmlns:a16="http://schemas.microsoft.com/office/drawing/2014/main" val="2012664444"/>
                    </a:ext>
                  </a:extLst>
                </a:gridCol>
                <a:gridCol w="4876800">
                  <a:extLst>
                    <a:ext uri="{9D8B030D-6E8A-4147-A177-3AD203B41FA5}">
                      <a16:colId xmlns:a16="http://schemas.microsoft.com/office/drawing/2014/main" val="3091583269"/>
                    </a:ext>
                  </a:extLst>
                </a:gridCol>
              </a:tblGrid>
              <a:tr h="0">
                <a:tc>
                  <a:txBody>
                    <a:bodyPr/>
                    <a:lstStyle/>
                    <a:p>
                      <a:pPr marL="0" marR="0">
                        <a:buNone/>
                      </a:pPr>
                      <a:r>
                        <a:rPr lang="en-US" sz="2400" kern="100">
                          <a:effectLst/>
                        </a:rPr>
                        <a:t>Group</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Documents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25636050"/>
                  </a:ext>
                </a:extLst>
              </a:tr>
              <a:tr h="0">
                <a:tc>
                  <a:txBody>
                    <a:bodyPr/>
                    <a:lstStyle/>
                    <a:p>
                      <a:pPr marL="0" marR="0">
                        <a:buNone/>
                      </a:pPr>
                      <a:r>
                        <a:rPr lang="en-US" sz="2400" b="0" kern="100" dirty="0">
                          <a:effectLst/>
                        </a:rPr>
                        <a:t>Internal Causes</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1, 3, 5</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42966660"/>
                  </a:ext>
                </a:extLst>
              </a:tr>
              <a:tr h="0">
                <a:tc>
                  <a:txBody>
                    <a:bodyPr/>
                    <a:lstStyle/>
                    <a:p>
                      <a:pPr marL="0" marR="0">
                        <a:buNone/>
                      </a:pPr>
                      <a:r>
                        <a:rPr lang="en-US" sz="2400" b="0" kern="100" dirty="0">
                          <a:effectLst/>
                        </a:rPr>
                        <a:t>External Factors</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2, 6</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800536661"/>
                  </a:ext>
                </a:extLst>
              </a:tr>
              <a:tr h="0">
                <a:tc>
                  <a:txBody>
                    <a:bodyPr/>
                    <a:lstStyle/>
                    <a:p>
                      <a:pPr marL="0" marR="0">
                        <a:buNone/>
                      </a:pPr>
                      <a:r>
                        <a:rPr lang="en-US" sz="2400" b="0" kern="100" dirty="0">
                          <a:effectLst/>
                        </a:rPr>
                        <a:t>Nationalism Responses</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4, 7</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099751447"/>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143000"/>
            <a:ext cx="10668000" cy="3970318"/>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800" b="1" kern="100" dirty="0">
                <a:solidFill>
                  <a:schemeClr val="tx1"/>
                </a:solidFill>
                <a:effectLst/>
                <a:latin typeface="Arial" panose="020B0604020202020204" pitchFamily="34" charset="0"/>
                <a:ea typeface="Aptos" panose="020B0004020202020204" pitchFamily="34" charset="0"/>
              </a:rPr>
              <a:t>Change Over Time</a:t>
            </a:r>
            <a:endParaRPr lang="en-US" sz="2800" kern="100" dirty="0">
              <a:solidFill>
                <a:schemeClr val="tx1"/>
              </a:solidFill>
              <a:effectLst/>
              <a:latin typeface="Arial" panose="020B0604020202020204" pitchFamily="34" charset="0"/>
              <a:ea typeface="Aptos" panose="020B0004020202020204" pitchFamily="34" charset="0"/>
            </a:endParaRPr>
          </a:p>
          <a:p>
            <a:pPr>
              <a:buNone/>
            </a:pPr>
            <a:r>
              <a:rPr lang="en-US" sz="2800" dirty="0">
                <a:effectLst/>
                <a:latin typeface="Arial" panose="020B0604020202020204" pitchFamily="34" charset="0"/>
                <a:ea typeface="Aptos" panose="020B0004020202020204" pitchFamily="34" charset="0"/>
              </a:rPr>
              <a:t>Political systems shifted dramatically after 1900 as empires collapsed and new governments emerged. Russia transitioned from monarchy to communism, while China moved from imperial rule to fragmentation and later nationalism. These changes were driven by both internal dissatisfaction and external pressures. Over time, governance structures became more ideologically diverse. Students can use this change to argue that the early 20th century marked a major turning point in global governance.</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AC431-33D4-817F-636B-EC03DF8B7B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FFDBC9-1F7B-F43D-8E1D-DAB34CA48B39}"/>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02C2E4BB-99CF-8E2F-4EA0-F5E721AE1FD1}"/>
              </a:ext>
            </a:extLst>
          </p:cNvPr>
          <p:cNvSpPr txBox="1"/>
          <p:nvPr/>
        </p:nvSpPr>
        <p:spPr>
          <a:xfrm>
            <a:off x="760412" y="1143000"/>
            <a:ext cx="10668000" cy="3108543"/>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800" b="1" kern="100" dirty="0">
                <a:solidFill>
                  <a:schemeClr val="tx1"/>
                </a:solidFill>
                <a:effectLst/>
                <a:latin typeface="Arial" panose="020B0604020202020204" pitchFamily="34" charset="0"/>
                <a:ea typeface="Aptos" panose="020B0004020202020204" pitchFamily="34" charset="0"/>
              </a:rPr>
              <a:t>Continuity Over Time</a:t>
            </a:r>
            <a:endParaRPr lang="en-US" sz="2800" kern="100" dirty="0">
              <a:solidFill>
                <a:schemeClr val="tx1"/>
              </a:solidFill>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Despite these changes, many challenges persisted. Governments continued to struggle with maintaining control over diverse populations. External influence remained significant, especially in newly formed states. Economic inequality also continued to drive unrest. Students can argue that while regimes changed, underlying tensions often remained.</a:t>
            </a:r>
          </a:p>
        </p:txBody>
      </p:sp>
    </p:spTree>
    <p:extLst>
      <p:ext uri="{BB962C8B-B14F-4D97-AF65-F5344CB8AC3E}">
        <p14:creationId xmlns:p14="http://schemas.microsoft.com/office/powerpoint/2010/main" val="415193055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3EBB3-386F-1880-5DD6-0ED34A4D2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CC90B-32CA-A68F-FEF1-7CEA34FFBA1C}"/>
              </a:ext>
            </a:extLst>
          </p:cNvPr>
          <p:cNvSpPr>
            <a:spLocks noGrp="1"/>
          </p:cNvSpPr>
          <p:nvPr>
            <p:ph type="title"/>
          </p:nvPr>
        </p:nvSpPr>
        <p:spPr>
          <a:xfrm>
            <a:off x="760412" y="224203"/>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7F19F25F-6FC7-BBF4-AAD3-D081C8C79C1C}"/>
              </a:ext>
            </a:extLst>
          </p:cNvPr>
          <p:cNvSpPr txBox="1"/>
          <p:nvPr/>
        </p:nvSpPr>
        <p:spPr>
          <a:xfrm>
            <a:off x="760412" y="1006929"/>
            <a:ext cx="10668000" cy="3108543"/>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800" b="1" kern="100" dirty="0">
                <a:solidFill>
                  <a:schemeClr val="tx1"/>
                </a:solidFill>
                <a:effectLst/>
                <a:latin typeface="Arial" panose="020B0604020202020204" pitchFamily="34" charset="0"/>
                <a:ea typeface="Aptos" panose="020B0004020202020204" pitchFamily="34" charset="0"/>
              </a:rPr>
              <a:t>Comparison</a:t>
            </a:r>
            <a:endParaRPr lang="en-US" sz="2800" kern="100" dirty="0">
              <a:solidFill>
                <a:schemeClr val="tx1"/>
              </a:solidFill>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Different regions experienced political change in distinct ways. Russia underwent a radical ideological transformation, while China experienced prolonged instability. Mexico’s revolution focused more on social and economic reform. Comparing these cases allows students to argue that while causes were similar, outcomes varied depending on local conditions.</a:t>
            </a:r>
          </a:p>
        </p:txBody>
      </p:sp>
    </p:spTree>
    <p:extLst>
      <p:ext uri="{BB962C8B-B14F-4D97-AF65-F5344CB8AC3E}">
        <p14:creationId xmlns:p14="http://schemas.microsoft.com/office/powerpoint/2010/main" val="233366623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4401205"/>
          </a:xfrm>
          <a:prstGeom prst="rect">
            <a:avLst/>
          </a:prstGeom>
          <a:ln/>
        </p:spPr>
        <p:style>
          <a:lnRef idx="0">
            <a:schemeClr val="accent6"/>
          </a:lnRef>
          <a:fillRef idx="3">
            <a:schemeClr val="accent6"/>
          </a:fillRef>
          <a:effectRef idx="3">
            <a:schemeClr val="accent6"/>
          </a:effectRef>
          <a:fontRef idx="minor">
            <a:schemeClr val="lt1"/>
          </a:fontRef>
        </p:style>
        <p:txBody>
          <a:bodyPr wrap="square">
            <a:sp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Internal and external pressures both contributed to the collapse of major empires.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World War I played a critical role in accelerating political change.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Revolutions often emerged from inequality and dissatisfaction with leadership.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Nationalism was a powerful force in both destroying empires and building new states.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Different regions experienced political change in unique but comparable ways.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967976216"/>
              </p:ext>
            </p:extLst>
          </p:nvPr>
        </p:nvGraphicFramePr>
        <p:xfrm>
          <a:off x="2665412" y="23622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531812" y="1164134"/>
            <a:ext cx="11125200" cy="3046988"/>
          </a:xfrm>
          <a:prstGeom prst="rect">
            <a:avLst/>
          </a:prstGeom>
          <a:noFill/>
          <a:ln>
            <a:solidFill>
              <a:schemeClr val="bg2"/>
            </a:solidFill>
          </a:ln>
        </p:spPr>
        <p:txBody>
          <a:bodyPr wrap="square">
            <a:spAutoFit/>
          </a:bodyPr>
          <a:lstStyle/>
          <a:p>
            <a:r>
              <a:rPr lang="en-US" sz="2400" dirty="0"/>
              <a:t>At the beginning of the 20th century, global power was largely dominated by Western empires. However, internal instability and external pressures led to the collapse of major land-based empires such as the Ottoman, Russian, and Qing. These collapses did not occur in isolation; they were shaped by economic strain, military defeat, nationalist movements, and foreign intervention. At the same time, revolutions such as the Mexican Revolution challenged political and social hierarchies, leading to new forms of governance.</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A3B0D79-EA81-0437-A18D-A5A5ED98D3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B7E57D0-5132-169F-9ABA-2B863B8B03F3}"/>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3232E6CF-45CB-6210-34D6-69F70A17EF6A}"/>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FC7F0263-A2BB-79F7-91EE-82C529C3B669}"/>
              </a:ext>
            </a:extLst>
          </p:cNvPr>
          <p:cNvSpPr txBox="1"/>
          <p:nvPr/>
        </p:nvSpPr>
        <p:spPr>
          <a:xfrm>
            <a:off x="531812" y="1164134"/>
            <a:ext cx="11125200" cy="2308324"/>
          </a:xfrm>
          <a:prstGeom prst="rect">
            <a:avLst/>
          </a:prstGeom>
          <a:noFill/>
          <a:ln>
            <a:solidFill>
              <a:schemeClr val="bg2"/>
            </a:solidFill>
          </a:ln>
        </p:spPr>
        <p:txBody>
          <a:bodyPr wrap="square">
            <a:spAutoFit/>
          </a:bodyPr>
          <a:lstStyle/>
          <a:p>
            <a:r>
              <a:rPr lang="en-US" sz="2400" dirty="0"/>
              <a:t>In this lesson, students will analyze historical documents similar to those found on the AP exam. These documents will help students understand how different perspectives explain political change. By practicing sourcing, identifying claims, and connecting documents to broader historical developments, students will strengthen their ability to construct arguments for a DBQ.</a:t>
            </a:r>
          </a:p>
        </p:txBody>
      </p:sp>
    </p:spTree>
    <p:extLst>
      <p:ext uri="{BB962C8B-B14F-4D97-AF65-F5344CB8AC3E}">
        <p14:creationId xmlns:p14="http://schemas.microsoft.com/office/powerpoint/2010/main" val="229947986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832092"/>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Nationalism</a:t>
            </a:r>
            <a:r>
              <a:rPr lang="en-US" sz="2800" kern="100" dirty="0">
                <a:effectLst/>
                <a:latin typeface="Arial" panose="020B0604020202020204" pitchFamily="34" charset="0"/>
                <a:ea typeface="Aptos" panose="020B0004020202020204" pitchFamily="34" charset="0"/>
              </a:rPr>
              <a:t> – A political ideology that emphasizes loyalty and devotion to a nation, often leading to demands for independence or self-rule.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Revolution</a:t>
            </a:r>
            <a:r>
              <a:rPr lang="en-US" sz="2800" kern="100" dirty="0">
                <a:effectLst/>
                <a:latin typeface="Arial" panose="020B0604020202020204" pitchFamily="34" charset="0"/>
                <a:ea typeface="Aptos" panose="020B0004020202020204" pitchFamily="34" charset="0"/>
              </a:rPr>
              <a:t> – A rapid and significant change in political power or organization, often involving mass participation and conflict.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Imperial Decline</a:t>
            </a:r>
            <a:r>
              <a:rPr lang="en-US" sz="2800" kern="100" dirty="0">
                <a:effectLst/>
                <a:latin typeface="Arial" panose="020B0604020202020204" pitchFamily="34" charset="0"/>
                <a:ea typeface="Aptos" panose="020B0004020202020204" pitchFamily="34" charset="0"/>
              </a:rPr>
              <a:t> – The weakening and eventual collapse of an empire due to internal instability or external pressures.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Political Reform</a:t>
            </a:r>
            <a:r>
              <a:rPr lang="en-US" sz="2800" kern="100" dirty="0">
                <a:effectLst/>
                <a:latin typeface="Arial" panose="020B0604020202020204" pitchFamily="34" charset="0"/>
                <a:ea typeface="Aptos" panose="020B0004020202020204" pitchFamily="34" charset="0"/>
              </a:rPr>
              <a:t> – Changes made to improve or restructure a government without completely overthrowing it.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Sovereignty</a:t>
            </a:r>
            <a:r>
              <a:rPr lang="en-US" sz="2800" kern="100" dirty="0">
                <a:effectLst/>
                <a:latin typeface="Arial" panose="020B0604020202020204" pitchFamily="34" charset="0"/>
                <a:ea typeface="Aptos" panose="020B0004020202020204" pitchFamily="34" charset="0"/>
              </a:rPr>
              <a:t> – The authority of a state to govern itself without outside interference.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At the start of the 20th century, large empires such as the Ottoman, Russian, and Qing still controlled vast territories. However, these empires faced increasing internal challenges. Economic difficulties, corruption, and inefficient governance weakened their ability to maintain control. In the Ottoman Empire, nationalist movements among ethnic groups such as Arabs and Armenians challenged imperial authority. Similarly, in Qing China, internal rebellions and dissatisfaction with foreign influence created instability.</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External pressures also played a critical role in weakening these empires. Military defeats, particularly during World War I, accelerated imperial collapse. The Ottoman Empire lost significant territory and ultimately dissolved after the war. Russia’s involvement in World War I led to economic hardship and military failure, which contributed to the Russian Revolution of 1917. In China, foreign imperialism and unequal treaties undermined Qing authority and contributed to its fall in 1911.</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These collapses led to new forms of governance. In Russia, the Bolsheviks established a communist state, dramatically altering political and economic systems. In the former Ottoman territories, new nation-states emerged, often under European influence. In China, the fall of the Qing dynasty led to a period of fragmentation and eventual civil war. These transformations illustrate how both internal dissatisfaction and external conflict can reshape political systems.</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6A3CDB2-5880-2A00-9B97-449A440E50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3D15BFB-FD6D-76BA-4A6D-945A428EC9C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B738C3F-FF05-8119-D932-CCBC7621568E}"/>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At the same time, revolutions outside collapsing empires also demonstrated shifting power structures. The Mexican Revolution (1910–1920) arose from dissatisfaction with dictatorship, land inequality, and foreign economic influence. Revolutionary leaders such as Emiliano Zapata and Pancho Villa pushed for land reform and social justice. The resulting changes led to a new constitution in 1917, reflecting demands for greater equity and national control over resources.</a:t>
            </a:r>
          </a:p>
        </p:txBody>
      </p:sp>
    </p:spTree>
    <p:extLst>
      <p:ext uri="{BB962C8B-B14F-4D97-AF65-F5344CB8AC3E}">
        <p14:creationId xmlns:p14="http://schemas.microsoft.com/office/powerpoint/2010/main" val="184814973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theme/theme1.xml><?xml version="1.0" encoding="utf-8"?>
<a:theme xmlns:a="http://schemas.openxmlformats.org/drawingml/2006/main" name="World country report presentation">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3592</TotalTime>
  <Words>2393</Words>
  <Application>Microsoft Office PowerPoint</Application>
  <PresentationFormat>Custom</PresentationFormat>
  <Paragraphs>186</Paragraphs>
  <Slides>30</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Abadi</vt:lpstr>
      <vt:lpstr>Arial</vt:lpstr>
      <vt:lpstr>Century Gothic</vt:lpstr>
      <vt:lpstr>Symbol</vt:lpstr>
      <vt:lpstr>World country report presentation</vt:lpstr>
      <vt:lpstr>Topic 7.1 - Shifting Power After 1900</vt:lpstr>
      <vt:lpstr>Learning Objectives</vt:lpstr>
      <vt:lpstr>Overview</vt:lpstr>
      <vt:lpstr>Overview</vt:lpstr>
      <vt:lpstr>Keywords and Phrases</vt:lpstr>
      <vt:lpstr>Background Reading</vt:lpstr>
      <vt:lpstr>Background Reading</vt:lpstr>
      <vt:lpstr>Background Reading</vt:lpstr>
      <vt:lpstr>Background Reading</vt:lpstr>
      <vt:lpstr>Document 1  • Type of Source: Political Speech  • Author: Vladimir Lenin • Date: 1917 </vt:lpstr>
      <vt:lpstr>Document 1  • Type of Source: Political Speech  • Author: Vladimir Lenin • Date: 1917 </vt:lpstr>
      <vt:lpstr>Document 2 • Type of Source: Government Report  • Author: Ottoman Official • Date: 1918 </vt:lpstr>
      <vt:lpstr>Document 2 • Type of Source: Government Report  • Author: Ottoman Official • Date: 1918 </vt:lpstr>
      <vt:lpstr>Document 3 • Type of Source: Revolutionary Manifesto • Author: Emiliano Zapata • Date: 1911 </vt:lpstr>
      <vt:lpstr>Document 3 • Type of Source: Revolutionary Manifesto • Author: Emiliano Zapata • Date: 1911 </vt:lpstr>
      <vt:lpstr>Document 4 • Type of Source: Newspaper Article • Author: Chinese Reformist Writer • Date: 1912 </vt:lpstr>
      <vt:lpstr>Document 4 • Type of Source: Newspaper Article • Author: Chinese Reformist Writer • Date: 1912 </vt:lpstr>
      <vt:lpstr>Document 5 • Type of Source: Personal Letter • Author: Russian Soldier • Date: 1917 </vt:lpstr>
      <vt:lpstr>Document 5 • Type of Source: Personal Letter • Author: Russian Soldier • Date: 1917 </vt:lpstr>
      <vt:lpstr>Document 6 • Type of Source: Diplomatic Statement • Author: European Leader • Date: 1919 </vt:lpstr>
      <vt:lpstr>Document 6 • Type of Source: Diplomatic Statement • Author: European Leader • Date: 1919 </vt:lpstr>
      <vt:lpstr>Document 7 • Type of Source: Political Essay • Author: Chinese Nationalist • Date: 1920 </vt:lpstr>
      <vt:lpstr>Document 7 • Type of Source: Political Essay • Author: Chinese Nationalist • Date: 1920 </vt:lpstr>
      <vt:lpstr>Causes of Political Change</vt:lpstr>
      <vt:lpstr>Change / Continuity / Comparison</vt:lpstr>
      <vt:lpstr>Change / Continuity / Comparison</vt:lpstr>
      <vt:lpstr>Change / Continuity / Comparison</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87</cp:revision>
  <dcterms:created xsi:type="dcterms:W3CDTF">2025-09-29T06:54:32Z</dcterms:created>
  <dcterms:modified xsi:type="dcterms:W3CDTF">2026-04-01T03:51:31Z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