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handoutMasterIdLst>
    <p:handoutMasterId r:id="rId23"/>
  </p:handoutMasterIdLst>
  <p:sldIdLst>
    <p:sldId id="269" r:id="rId2"/>
    <p:sldId id="270" r:id="rId3"/>
    <p:sldId id="300" r:id="rId4"/>
    <p:sldId id="415" r:id="rId5"/>
    <p:sldId id="275" r:id="rId6"/>
    <p:sldId id="276" r:id="rId7"/>
    <p:sldId id="359" r:id="rId8"/>
    <p:sldId id="401" r:id="rId9"/>
    <p:sldId id="322" r:id="rId10"/>
    <p:sldId id="424" r:id="rId11"/>
    <p:sldId id="347" r:id="rId12"/>
    <p:sldId id="352" r:id="rId13"/>
    <p:sldId id="353" r:id="rId14"/>
    <p:sldId id="396" r:id="rId15"/>
    <p:sldId id="382" r:id="rId16"/>
    <p:sldId id="414" r:id="rId17"/>
    <p:sldId id="425" r:id="rId18"/>
    <p:sldId id="350" r:id="rId19"/>
    <p:sldId id="342" r:id="rId20"/>
    <p:sldId id="299" r:id="rId2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3/9/2026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3/9/2026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7E53E-F2A9-A1C2-EC9A-C5E7172ED5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904D09-7243-1EFD-5C72-9D74CF3BA36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DD3C4E-94EF-986A-5C58-589AEDCDF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C442B74-577B-7EE1-8DF8-046A22F1CEB1}"/>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810883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3/9/2026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3/9/2026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3/9/2026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3/9/2026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locke-sel.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wollstonecraft-rights.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locke-sel.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5.1 — The Enlightenment</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FD521C-B575-4D21-8923-DBA7DD2E1D1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BC91F86-895A-DB5B-9169-1A2EE8F05E9A}"/>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John Locke, </a:t>
            </a:r>
            <a:r>
              <a:rPr lang="en-US" sz="2000" b="1" i="1" kern="100" cap="none" dirty="0">
                <a:effectLst/>
                <a:latin typeface="Arial" panose="020B0604020202020204" pitchFamily="34" charset="0"/>
                <a:ea typeface="Aptos" panose="020B0004020202020204" pitchFamily="34" charset="0"/>
              </a:rPr>
              <a:t>Second Treatise Of Government</a:t>
            </a:r>
            <a:r>
              <a:rPr lang="en-US" sz="2000" b="1" kern="100" cap="none" dirty="0">
                <a:effectLst/>
                <a:latin typeface="Arial" panose="020B0604020202020204" pitchFamily="34" charset="0"/>
                <a:ea typeface="Aptos" panose="020B0004020202020204" pitchFamily="34" charset="0"/>
              </a:rPr>
              <a:t> (1689)</a:t>
            </a:r>
            <a:br>
              <a:rPr lang="en-US" sz="2000" kern="1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Https://Sourcebooks.Fordham.Edu/Mod/Locke-sel.Asp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84C2BA43-D914-8433-1189-2EE64BF28503}"/>
              </a:ext>
            </a:extLst>
          </p:cNvPr>
          <p:cNvSpPr txBox="1"/>
          <p:nvPr/>
        </p:nvSpPr>
        <p:spPr>
          <a:xfrm>
            <a:off x="760412" y="1600200"/>
            <a:ext cx="10668000" cy="181588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great and chief end, therefore, of men uniting into commonwealths and putting themselves under government is the preservation of their property, which includes their lives, liberties, and estates.</a:t>
            </a:r>
          </a:p>
        </p:txBody>
      </p:sp>
    </p:spTree>
    <p:extLst>
      <p:ext uri="{BB962C8B-B14F-4D97-AF65-F5344CB8AC3E}">
        <p14:creationId xmlns:p14="http://schemas.microsoft.com/office/powerpoint/2010/main" val="3712163072"/>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Enlightenment idea expressed in the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Locke’s ideas challenged traditional political authority.</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way Locke’s ideas influenced later revolutionary movements.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6096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kern="100" cap="none" dirty="0">
                <a:effectLst/>
                <a:latin typeface="Arial" panose="020B0604020202020204" pitchFamily="34" charset="0"/>
                <a:ea typeface="Aptos" panose="020B0004020202020204" pitchFamily="34" charset="0"/>
              </a:rPr>
              <a:t>Mary Wollstonecraft, </a:t>
            </a:r>
            <a:r>
              <a:rPr lang="en-US" sz="2000" b="1" i="1" kern="100" cap="none" dirty="0">
                <a:effectLst/>
                <a:latin typeface="Arial" panose="020B0604020202020204" pitchFamily="34" charset="0"/>
                <a:ea typeface="Aptos" panose="020B0004020202020204" pitchFamily="34" charset="0"/>
              </a:rPr>
              <a:t>A Vindication Of The Rights Of Woman</a:t>
            </a:r>
            <a:r>
              <a:rPr lang="en-US" sz="2000" b="1" kern="100" cap="none" dirty="0">
                <a:effectLst/>
                <a:latin typeface="Arial" panose="020B0604020202020204" pitchFamily="34" charset="0"/>
                <a:ea typeface="Aptos" panose="020B0004020202020204" pitchFamily="34" charset="0"/>
              </a:rPr>
              <a:t> (1792) </a:t>
            </a: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Https://Sourcebooks.Fordham.Edu/Mod/Wollstonecraft-rights.Asp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752598"/>
            <a:ext cx="102108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 do not wish women to have power over men; but over themselves. The mind has no gender, and the improvement of reason should be the same for all human beings.</a:t>
            </a:r>
          </a:p>
          <a:p>
            <a:pPr marL="0" marR="0">
              <a:buNone/>
            </a:pPr>
            <a:r>
              <a:rPr lang="en-US" sz="2800" kern="100" dirty="0">
                <a:effectLst/>
                <a:latin typeface="Arial" panose="020B0604020202020204" pitchFamily="34" charset="0"/>
                <a:ea typeface="Aptos" panose="020B0004020202020204" pitchFamily="34" charset="0"/>
              </a:rPr>
              <a:t>Women are not naturally inferior to men. They appear to be so only because they lack education. If women were given the same opportunities for education and intellectual development as men, they would become equally capable citizens.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Society will benefit when women are allowed to develop their talents and participate fully in civic life, rather than being confined to narrow domestic roles.</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Identify ONE argument Wollstonecraft makes about women’s rights.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how Enlightenment ideas influenced Wollstonecraft’s arguments.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way movements for women’s rights challenged traditional social hierarchies.</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685800"/>
            <a:ext cx="10668000" cy="807720"/>
          </a:xfrm>
        </p:spPr>
        <p:txBody>
          <a:bodyPr>
            <a:normAutofit/>
          </a:bodyPr>
          <a:lstStyle/>
          <a:p>
            <a:r>
              <a:rPr lang="en-US" sz="2800" dirty="0"/>
              <a:t>Major Enlightenment Thinkers</a:t>
            </a:r>
          </a:p>
        </p:txBody>
      </p:sp>
      <p:graphicFrame>
        <p:nvGraphicFramePr>
          <p:cNvPr id="3" name="Table 2">
            <a:extLst>
              <a:ext uri="{FF2B5EF4-FFF2-40B4-BE49-F238E27FC236}">
                <a16:creationId xmlns:a16="http://schemas.microsoft.com/office/drawing/2014/main" id="{31D02338-9AC5-7CA9-49CD-56A3B4D1FF7E}"/>
              </a:ext>
            </a:extLst>
          </p:cNvPr>
          <p:cNvGraphicFramePr>
            <a:graphicFrameLocks noGrp="1"/>
          </p:cNvGraphicFramePr>
          <p:nvPr>
            <p:extLst>
              <p:ext uri="{D42A27DB-BD31-4B8C-83A1-F6EECF244321}">
                <p14:modId xmlns:p14="http://schemas.microsoft.com/office/powerpoint/2010/main" val="3347114319"/>
              </p:ext>
            </p:extLst>
          </p:nvPr>
        </p:nvGraphicFramePr>
        <p:xfrm>
          <a:off x="1217612" y="1752600"/>
          <a:ext cx="9753600" cy="4023360"/>
        </p:xfrm>
        <a:graphic>
          <a:graphicData uri="http://schemas.openxmlformats.org/drawingml/2006/table">
            <a:tbl>
              <a:tblPr firstRow="1" firstCol="1" bandRow="1">
                <a:tableStyleId>{3B4B98B0-60AC-42C2-AFA5-B58CD77FA1E5}</a:tableStyleId>
              </a:tblPr>
              <a:tblGrid>
                <a:gridCol w="3251200">
                  <a:extLst>
                    <a:ext uri="{9D8B030D-6E8A-4147-A177-3AD203B41FA5}">
                      <a16:colId xmlns:a16="http://schemas.microsoft.com/office/drawing/2014/main" val="687111434"/>
                    </a:ext>
                  </a:extLst>
                </a:gridCol>
                <a:gridCol w="3251200">
                  <a:extLst>
                    <a:ext uri="{9D8B030D-6E8A-4147-A177-3AD203B41FA5}">
                      <a16:colId xmlns:a16="http://schemas.microsoft.com/office/drawing/2014/main" val="1834439521"/>
                    </a:ext>
                  </a:extLst>
                </a:gridCol>
                <a:gridCol w="3251200">
                  <a:extLst>
                    <a:ext uri="{9D8B030D-6E8A-4147-A177-3AD203B41FA5}">
                      <a16:colId xmlns:a16="http://schemas.microsoft.com/office/drawing/2014/main" val="4222553529"/>
                    </a:ext>
                  </a:extLst>
                </a:gridCol>
              </a:tblGrid>
              <a:tr h="0">
                <a:tc>
                  <a:txBody>
                    <a:bodyPr/>
                    <a:lstStyle/>
                    <a:p>
                      <a:pPr marL="0" marR="0">
                        <a:buNone/>
                      </a:pPr>
                      <a:r>
                        <a:rPr lang="en-US" sz="2400" kern="100">
                          <a:effectLst/>
                        </a:rPr>
                        <a:t>Thinker</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Key Idea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Impact</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620188734"/>
                  </a:ext>
                </a:extLst>
              </a:tr>
              <a:tr h="0">
                <a:tc>
                  <a:txBody>
                    <a:bodyPr/>
                    <a:lstStyle/>
                    <a:p>
                      <a:pPr marL="0" marR="0">
                        <a:buNone/>
                      </a:pPr>
                      <a:r>
                        <a:rPr lang="en-US" sz="2400" kern="100">
                          <a:effectLst/>
                        </a:rPr>
                        <a:t>John Locke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Natural rights and consent of the governed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Influenced democratic revolutions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30580839"/>
                  </a:ext>
                </a:extLst>
              </a:tr>
              <a:tr h="0">
                <a:tc>
                  <a:txBody>
                    <a:bodyPr/>
                    <a:lstStyle/>
                    <a:p>
                      <a:pPr marL="0" marR="0">
                        <a:buNone/>
                      </a:pPr>
                      <a:r>
                        <a:rPr lang="en-US" sz="2400" kern="100">
                          <a:effectLst/>
                        </a:rPr>
                        <a:t>Voltaire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Religious tolerance and freedom of speech</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Challenged church authority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723839456"/>
                  </a:ext>
                </a:extLst>
              </a:tr>
              <a:tr h="0">
                <a:tc>
                  <a:txBody>
                    <a:bodyPr/>
                    <a:lstStyle/>
                    <a:p>
                      <a:pPr marL="0" marR="0">
                        <a:buNone/>
                      </a:pPr>
                      <a:r>
                        <a:rPr lang="en-US" sz="2400" kern="100">
                          <a:effectLst/>
                        </a:rPr>
                        <a:t>Rousseau</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Social contract and popular sovereignty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Inspired democratic reforms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21133422"/>
                  </a:ext>
                </a:extLst>
              </a:tr>
              <a:tr h="0">
                <a:tc>
                  <a:txBody>
                    <a:bodyPr/>
                    <a:lstStyle/>
                    <a:p>
                      <a:pPr marL="0" marR="0">
                        <a:buNone/>
                      </a:pPr>
                      <a:r>
                        <a:rPr lang="en-US" sz="2400" kern="100">
                          <a:effectLst/>
                        </a:rPr>
                        <a:t>Wollstonecraft</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Women’s rights and education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Early feminist thought</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67455439"/>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762000"/>
            <a:ext cx="10668000" cy="609600"/>
          </a:xfrm>
        </p:spPr>
        <p:txBody>
          <a:bodyPr>
            <a:normAutofit/>
          </a:bodyPr>
          <a:lstStyle/>
          <a:p>
            <a:r>
              <a:rPr lang="en-US" sz="2800" dirty="0"/>
              <a:t>Enlightenment Ideas and Social Impact</a:t>
            </a:r>
          </a:p>
        </p:txBody>
      </p:sp>
      <p:graphicFrame>
        <p:nvGraphicFramePr>
          <p:cNvPr id="3" name="Table 2">
            <a:extLst>
              <a:ext uri="{FF2B5EF4-FFF2-40B4-BE49-F238E27FC236}">
                <a16:creationId xmlns:a16="http://schemas.microsoft.com/office/drawing/2014/main" id="{2023710C-61D9-E01F-8987-59CFB6E811CC}"/>
              </a:ext>
            </a:extLst>
          </p:cNvPr>
          <p:cNvGraphicFramePr>
            <a:graphicFrameLocks noGrp="1"/>
          </p:cNvGraphicFramePr>
          <p:nvPr>
            <p:extLst>
              <p:ext uri="{D42A27DB-BD31-4B8C-83A1-F6EECF244321}">
                <p14:modId xmlns:p14="http://schemas.microsoft.com/office/powerpoint/2010/main" val="2751572250"/>
              </p:ext>
            </p:extLst>
          </p:nvPr>
        </p:nvGraphicFramePr>
        <p:xfrm>
          <a:off x="1217612" y="1965960"/>
          <a:ext cx="9753600" cy="2926080"/>
        </p:xfrm>
        <a:graphic>
          <a:graphicData uri="http://schemas.openxmlformats.org/drawingml/2006/table">
            <a:tbl>
              <a:tblPr firstRow="1" firstCol="1" bandRow="1">
                <a:tableStyleId>{3B4B98B0-60AC-42C2-AFA5-B58CD77FA1E5}</a:tableStyleId>
              </a:tblPr>
              <a:tblGrid>
                <a:gridCol w="3302569">
                  <a:extLst>
                    <a:ext uri="{9D8B030D-6E8A-4147-A177-3AD203B41FA5}">
                      <a16:colId xmlns:a16="http://schemas.microsoft.com/office/drawing/2014/main" val="206544100"/>
                    </a:ext>
                  </a:extLst>
                </a:gridCol>
                <a:gridCol w="6451031">
                  <a:extLst>
                    <a:ext uri="{9D8B030D-6E8A-4147-A177-3AD203B41FA5}">
                      <a16:colId xmlns:a16="http://schemas.microsoft.com/office/drawing/2014/main" val="1397801247"/>
                    </a:ext>
                  </a:extLst>
                </a:gridCol>
              </a:tblGrid>
              <a:tr h="0">
                <a:tc>
                  <a:txBody>
                    <a:bodyPr/>
                    <a:lstStyle/>
                    <a:p>
                      <a:pPr marL="0" marR="0">
                        <a:buNone/>
                      </a:pPr>
                      <a:r>
                        <a:rPr lang="en-US" sz="2400" kern="100">
                          <a:effectLst/>
                        </a:rPr>
                        <a:t>Idea</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Social or Political Impact</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16436085"/>
                  </a:ext>
                </a:extLst>
              </a:tr>
              <a:tr h="0">
                <a:tc>
                  <a:txBody>
                    <a:bodyPr/>
                    <a:lstStyle/>
                    <a:p>
                      <a:pPr marL="0" marR="0">
                        <a:buNone/>
                      </a:pPr>
                      <a:r>
                        <a:rPr lang="en-US" sz="2400" kern="100">
                          <a:effectLst/>
                        </a:rPr>
                        <a:t>Natural rights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Inspired revolutions and constitutional governments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271619542"/>
                  </a:ext>
                </a:extLst>
              </a:tr>
              <a:tr h="0">
                <a:tc>
                  <a:txBody>
                    <a:bodyPr/>
                    <a:lstStyle/>
                    <a:p>
                      <a:pPr marL="0" marR="0">
                        <a:buNone/>
                      </a:pPr>
                      <a:r>
                        <a:rPr lang="en-US" sz="2400" kern="100">
                          <a:effectLst/>
                        </a:rPr>
                        <a:t>Reason and empiricism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Encouraged scientific thinking and reform</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40825710"/>
                  </a:ext>
                </a:extLst>
              </a:tr>
              <a:tr h="0">
                <a:tc>
                  <a:txBody>
                    <a:bodyPr/>
                    <a:lstStyle/>
                    <a:p>
                      <a:pPr marL="0" marR="0">
                        <a:buNone/>
                      </a:pPr>
                      <a:r>
                        <a:rPr lang="en-US" sz="2400" kern="100">
                          <a:effectLst/>
                        </a:rPr>
                        <a:t>Equality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Influenced abolitionist and feminist movements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27591062"/>
                  </a:ext>
                </a:extLst>
              </a:tr>
              <a:tr h="0">
                <a:tc>
                  <a:txBody>
                    <a:bodyPr/>
                    <a:lstStyle/>
                    <a:p>
                      <a:pPr marL="0" marR="0">
                        <a:buNone/>
                      </a:pPr>
                      <a:r>
                        <a:rPr lang="en-US" sz="2400" kern="100">
                          <a:effectLst/>
                        </a:rPr>
                        <a:t>Popular sovereignty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Challenged absolute monarchy</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804965451"/>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684212" y="1214021"/>
            <a:ext cx="10744200" cy="3970318"/>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Increased criticism of absolute monarchy.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Expansion of reform movements.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Growth of ideas about equality and rights.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Many social hierarchies remained in place.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Monarchies continued to rule in many regions.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Gender inequality persisted despite new ideas.</a:t>
            </a: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49E12-0B0B-5AAF-03AB-E3F5774E12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2D046-6E11-0BEF-0B84-6A2CFBA923A5}"/>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49B7D932-B376-1548-DA33-1CFF9BB8B051}"/>
              </a:ext>
            </a:extLst>
          </p:cNvPr>
          <p:cNvSpPr txBox="1"/>
          <p:nvPr/>
        </p:nvSpPr>
        <p:spPr>
          <a:xfrm>
            <a:off x="684212" y="1214021"/>
            <a:ext cx="10744200" cy="2246769"/>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Europe and the Americas, Enlightenment ideas inspired revolutionary movements. In other regions, rulers sometimes adopted Enlightenment ideas selectively while maintaining traditional authority.</a:t>
            </a:r>
          </a:p>
        </p:txBody>
      </p:sp>
    </p:spTree>
    <p:extLst>
      <p:ext uri="{BB962C8B-B14F-4D97-AF65-F5344CB8AC3E}">
        <p14:creationId xmlns:p14="http://schemas.microsoft.com/office/powerpoint/2010/main" val="153538312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1217612" y="1352811"/>
            <a:ext cx="9677400" cy="501675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Enlightenment thinkers emphasized reason and individual rights.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Philosophers questioned traditional authority and political systems.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Enlightenment ideas helped inspire revolutions in the Atlantic world.</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Reform movements sought expanded rights for enslaved people and women.</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Enlightenment ideas reshaped political and social debates.</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970318"/>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the following in complete sentences:</a:t>
            </a:r>
          </a:p>
          <a:p>
            <a:pPr marL="342900" marR="0" lvl="0" indent="-342900">
              <a:buFont typeface="+mj-lt"/>
              <a:buAutoNum type="alphaUcPeriod"/>
            </a:pPr>
            <a:r>
              <a:rPr lang="en-US" sz="2800" kern="100" dirty="0">
                <a:effectLst/>
                <a:latin typeface="Arial" panose="020B0604020202020204" pitchFamily="34" charset="0"/>
                <a:ea typeface="Aptos" panose="020B0004020202020204" pitchFamily="34" charset="0"/>
              </a:rPr>
              <a:t> Identify ONE Enlightenment idea that challenged traditional authority.</a:t>
            </a:r>
          </a:p>
          <a:p>
            <a:pPr marL="342900" marR="0" lvl="0" indent="-342900">
              <a:buFont typeface="+mj-lt"/>
              <a:buAutoNum type="alphaUcPeriod"/>
            </a:pPr>
            <a:r>
              <a:rPr lang="en-US" sz="2800" kern="100" dirty="0">
                <a:effectLst/>
                <a:latin typeface="Arial" panose="020B0604020202020204" pitchFamily="34" charset="0"/>
                <a:ea typeface="Aptos" panose="020B0004020202020204" pitchFamily="34" charset="0"/>
              </a:rPr>
              <a:t>Explain ONE way Enlightenment ideas influenced reform movements.</a:t>
            </a:r>
          </a:p>
          <a:p>
            <a:pPr marL="342900" marR="0" lvl="0" indent="-342900">
              <a:buFont typeface="+mj-lt"/>
              <a:buAutoNum type="alphaUcPeriod"/>
            </a:pPr>
            <a:r>
              <a:rPr lang="en-US" sz="2800" kern="100" dirty="0">
                <a:effectLst/>
                <a:latin typeface="Arial" panose="020B0604020202020204" pitchFamily="34" charset="0"/>
                <a:ea typeface="Aptos" panose="020B0004020202020204" pitchFamily="34" charset="0"/>
              </a:rPr>
              <a:t>Explain ONE continuity in social structures despite Enlightenment thought.</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the key intellectual ideas of the Enlightenment.</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how Enlightenment ideas challenged traditional authority.</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Enlightenment thought influenced reform movements.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Enlightenment ideas contributed to revolutionary movements.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Enlightenment was an intellectual movement that spread across Europe and the Atlantic world during the 17th and 18th centuries. Enlightenment thinkers believed that human reason could be used to understand society and improve government. Many philosophers challenged traditional authority, including absolute monarchy and the power of established churches.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These new ideas encouraged people to think about rights, liberty, and equality. Enlightenment philosophies helped inspire revolutions in the Americas and Europe. They also influenced movements that sought to expand rights for different groups, including enslaved people and women.</a:t>
            </a:r>
          </a:p>
        </p:txBody>
      </p:sp>
    </p:spTree>
    <p:extLst>
      <p:ext uri="{BB962C8B-B14F-4D97-AF65-F5344CB8AC3E}">
        <p14:creationId xmlns:p14="http://schemas.microsoft.com/office/powerpoint/2010/main" val="38677799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20400" cy="4401205"/>
          </a:xfrm>
          <a:prstGeom prst="rect">
            <a:avLst/>
          </a:prstGeom>
          <a:noFill/>
          <a:ln>
            <a:solidFill>
              <a:schemeClr val="bg2"/>
            </a:solidFill>
          </a:ln>
        </p:spPr>
        <p:txBody>
          <a:bodyPr wrap="square">
            <a:spAutoFit/>
          </a:bodyPr>
          <a:lstStyle/>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Enlightenment</a:t>
            </a:r>
            <a:r>
              <a:rPr lang="en-US" sz="2800" kern="100" dirty="0">
                <a:effectLst/>
                <a:latin typeface="Arial" panose="020B0604020202020204" pitchFamily="34" charset="0"/>
                <a:ea typeface="Aptos" panose="020B0004020202020204" pitchFamily="34" charset="0"/>
              </a:rPr>
              <a:t> – An intellectual movement emphasizing reason, science, and individual rights.</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Natural Rights</a:t>
            </a:r>
            <a:r>
              <a:rPr lang="en-US" sz="2800" kern="100" dirty="0">
                <a:effectLst/>
                <a:latin typeface="Arial" panose="020B0604020202020204" pitchFamily="34" charset="0"/>
                <a:ea typeface="Aptos" panose="020B0004020202020204" pitchFamily="34" charset="0"/>
              </a:rPr>
              <a:t> – Rights believed to belong to all humans, such as life, liberty, and property.</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Social Contract</a:t>
            </a:r>
            <a:r>
              <a:rPr lang="en-US" sz="2800" kern="100" dirty="0">
                <a:effectLst/>
                <a:latin typeface="Arial" panose="020B0604020202020204" pitchFamily="34" charset="0"/>
                <a:ea typeface="Aptos" panose="020B0004020202020204" pitchFamily="34" charset="0"/>
              </a:rPr>
              <a:t> – The idea that government authority comes from an agreement with the people.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Empiricism</a:t>
            </a:r>
            <a:r>
              <a:rPr lang="en-US" sz="2800" kern="100" dirty="0">
                <a:effectLst/>
                <a:latin typeface="Arial" panose="020B0604020202020204" pitchFamily="34" charset="0"/>
                <a:ea typeface="Aptos" panose="020B0004020202020204" pitchFamily="34" charset="0"/>
              </a:rPr>
              <a:t> – The belief that knowledge comes from observation and experience.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Feminism</a:t>
            </a:r>
            <a:r>
              <a:rPr lang="en-US" sz="2800" kern="100" dirty="0">
                <a:effectLst/>
                <a:latin typeface="Arial" panose="020B0604020202020204" pitchFamily="34" charset="0"/>
                <a:ea typeface="Aptos" panose="020B0004020202020204" pitchFamily="34" charset="0"/>
              </a:rPr>
              <a:t> – A movement advocating equality between men and women.</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The Enlightenment developed during a period of major intellectual change. Earlier scientific discoveries by thinkers such as Isaac Newton showed that the natural world followed logical laws. Enlightenment thinkers believed that similar principles could be applied to human society. Instead of relying only on tradition or religion, they argued that reason and evidence should guide political and social decisions.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Philosophers such as John Locke, Voltaire, and Jean-Jacques Rousseau wrote about natural rights, religious tolerance, and the role of government. Many argued that political authority should come from the consent of the governed rather than divine right. These ideas challenged long-standing political systems, including absolute monarchies.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Over time, Enlightenment ideas spread through books, pamphlets, and discussions in salons and universities. These ideas helped inspire reform movements and revolutions. Movements for expanded political rights, abolition of slavery, and women’s rights drew heavily from Enlightenment principles about equality and justice.</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a:effectLst/>
                <a:latin typeface="Arial" panose="020B0604020202020204" pitchFamily="34" charset="0"/>
                <a:ea typeface="Aptos" panose="020B0004020202020204" pitchFamily="34" charset="0"/>
              </a:rPr>
              <a:t>John Locke, </a:t>
            </a:r>
            <a:r>
              <a:rPr lang="en-US" sz="2000" b="1" i="1" kern="100" cap="none" dirty="0">
                <a:effectLst/>
                <a:latin typeface="Arial" panose="020B0604020202020204" pitchFamily="34" charset="0"/>
                <a:ea typeface="Aptos" panose="020B0004020202020204" pitchFamily="34" charset="0"/>
              </a:rPr>
              <a:t>Second Treatise Of Government</a:t>
            </a:r>
            <a:r>
              <a:rPr lang="en-US" sz="2000" b="1" kern="100" cap="none" dirty="0">
                <a:effectLst/>
                <a:latin typeface="Arial" panose="020B0604020202020204" pitchFamily="34" charset="0"/>
                <a:ea typeface="Aptos" panose="020B0004020202020204" pitchFamily="34" charset="0"/>
              </a:rPr>
              <a:t> (1689)</a:t>
            </a:r>
            <a:br>
              <a:rPr lang="en-US" sz="2000" kern="100" cap="none" dirty="0">
                <a:effectLst/>
                <a:latin typeface="Arial" panose="020B0604020202020204" pitchFamily="34" charset="0"/>
                <a:ea typeface="Aptos" panose="020B0004020202020204" pitchFamily="34" charset="0"/>
              </a:rPr>
            </a:b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Https://Sourcebooks.Fordham.Edu/Mod/Locke-sel.Asp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state of nature has a law of nature to govern it, which obliges every one: and reason, which is that law, teaches all mankind that being all equal and independent, no one ought to harm another in his life, health, liberty, or possessions.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Men being naturally free, equal, and independent, no one can be subjected to the political power of another without his own consent. The only way whereby any one divests himself of his natural liberty is by agreeing with other men to join and unite into a community.</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2211</TotalTime>
  <Words>1176</Words>
  <Application>Microsoft Office PowerPoint</Application>
  <PresentationFormat>Custom</PresentationFormat>
  <Paragraphs>124</Paragraphs>
  <Slides>20</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Abadi</vt:lpstr>
      <vt:lpstr>Arial</vt:lpstr>
      <vt:lpstr>Century Gothic</vt:lpstr>
      <vt:lpstr>Symbol</vt:lpstr>
      <vt:lpstr>World country report presentation</vt:lpstr>
      <vt:lpstr>Topic 5.1 — The Enlightenment</vt:lpstr>
      <vt:lpstr>Learning Objectives</vt:lpstr>
      <vt:lpstr>Overview</vt:lpstr>
      <vt:lpstr>Overview</vt:lpstr>
      <vt:lpstr>Keywords and Phrases</vt:lpstr>
      <vt:lpstr>Background Reading</vt:lpstr>
      <vt:lpstr>Background Reading</vt:lpstr>
      <vt:lpstr>Background Reading</vt:lpstr>
      <vt:lpstr>Primary Source 1 - John Locke, Second Treatise Of Government (1689) Full Text: Https://Sourcebooks.Fordham.Edu/Mod/Locke-sel.Asp</vt:lpstr>
      <vt:lpstr>Primary Source 1 - John Locke, Second Treatise Of Government (1689) Full Text: Https://Sourcebooks.Fordham.Edu/Mod/Locke-sel.Asp</vt:lpstr>
      <vt:lpstr>Guided Source Analysis</vt:lpstr>
      <vt:lpstr>Primary Source 2 — Mary Wollstonecraft, A Vindication Of The Rights Of Woman (1792) Full Text: Https://Sourcebooks.Fordham.Edu/Mod/Wollstonecraft-rights.Asp</vt:lpstr>
      <vt:lpstr>Guided Source Analysis</vt:lpstr>
      <vt:lpstr>Major Enlightenment Thinkers</vt:lpstr>
      <vt:lpstr>Enlightenment Ideas and Social Impact</vt:lpstr>
      <vt:lpstr>Change / Continuity / Comparison</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50</cp:revision>
  <dcterms:created xsi:type="dcterms:W3CDTF">2025-09-29T06:54:32Z</dcterms:created>
  <dcterms:modified xsi:type="dcterms:W3CDTF">2026-03-09T03:10:32Z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