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60488-FAE7-4FE8-8923-52B29DEF2E2D}" v="2" dt="2024-08-05T22:15:06.372"/>
  </p1510:revLst>
</p1510:revInfo>
</file>

<file path=ppt/tableStyles.xml><?xml version="1.0" encoding="utf-8"?>
<a:tblStyleLst xmlns:a="http://schemas.openxmlformats.org/drawingml/2006/main" def="{B583F5AB-8F12-4324-B1F4-C6AEE11304C4}">
  <a:tblStyle styleId="{B583F5AB-8F12-4324-B1F4-C6AEE11304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oeller" userId="7b115ec66fd73573" providerId="LiveId" clId="{8D360488-FAE7-4FE8-8923-52B29DEF2E2D}"/>
    <pc:docChg chg="custSel modSld">
      <pc:chgData name="Sara Moeller" userId="7b115ec66fd73573" providerId="LiveId" clId="{8D360488-FAE7-4FE8-8923-52B29DEF2E2D}" dt="2024-08-18T20:23:34.790" v="198" actId="207"/>
      <pc:docMkLst>
        <pc:docMk/>
      </pc:docMkLst>
      <pc:sldChg chg="addSp modSp mod">
        <pc:chgData name="Sara Moeller" userId="7b115ec66fd73573" providerId="LiveId" clId="{8D360488-FAE7-4FE8-8923-52B29DEF2E2D}" dt="2024-08-05T21:45:53.399" v="180" actId="1076"/>
        <pc:sldMkLst>
          <pc:docMk/>
          <pc:sldMk cId="0" sldId="265"/>
        </pc:sldMkLst>
        <pc:spChg chg="add mod">
          <ac:chgData name="Sara Moeller" userId="7b115ec66fd73573" providerId="LiveId" clId="{8D360488-FAE7-4FE8-8923-52B29DEF2E2D}" dt="2024-08-05T21:45:53.399" v="180" actId="1076"/>
          <ac:spMkLst>
            <pc:docMk/>
            <pc:sldMk cId="0" sldId="265"/>
            <ac:spMk id="2" creationId="{2A8EE930-2D19-BDE8-DD66-DB035BCF47D1}"/>
          </ac:spMkLst>
        </pc:spChg>
      </pc:sldChg>
      <pc:sldChg chg="addSp modSp mod">
        <pc:chgData name="Sara Moeller" userId="7b115ec66fd73573" providerId="LiveId" clId="{8D360488-FAE7-4FE8-8923-52B29DEF2E2D}" dt="2024-08-05T22:15:32.339" v="186" actId="1076"/>
        <pc:sldMkLst>
          <pc:docMk/>
          <pc:sldMk cId="0" sldId="273"/>
        </pc:sldMkLst>
        <pc:spChg chg="add mod">
          <ac:chgData name="Sara Moeller" userId="7b115ec66fd73573" providerId="LiveId" clId="{8D360488-FAE7-4FE8-8923-52B29DEF2E2D}" dt="2024-08-05T22:15:32.339" v="186" actId="1076"/>
          <ac:spMkLst>
            <pc:docMk/>
            <pc:sldMk cId="0" sldId="273"/>
            <ac:spMk id="2" creationId="{5780EFD0-E201-28F3-D760-A916184A2602}"/>
          </ac:spMkLst>
        </pc:spChg>
      </pc:sldChg>
      <pc:sldChg chg="modSp mod">
        <pc:chgData name="Sara Moeller" userId="7b115ec66fd73573" providerId="LiveId" clId="{8D360488-FAE7-4FE8-8923-52B29DEF2E2D}" dt="2024-08-18T20:19:21.020" v="193" actId="207"/>
        <pc:sldMkLst>
          <pc:docMk/>
          <pc:sldMk cId="0" sldId="297"/>
        </pc:sldMkLst>
        <pc:spChg chg="mod">
          <ac:chgData name="Sara Moeller" userId="7b115ec66fd73573" providerId="LiveId" clId="{8D360488-FAE7-4FE8-8923-52B29DEF2E2D}" dt="2024-08-18T20:19:21.020" v="193" actId="207"/>
          <ac:spMkLst>
            <pc:docMk/>
            <pc:sldMk cId="0" sldId="297"/>
            <ac:spMk id="530" creationId="{00000000-0000-0000-0000-000000000000}"/>
          </ac:spMkLst>
        </pc:spChg>
      </pc:sldChg>
      <pc:sldChg chg="modSp mod">
        <pc:chgData name="Sara Moeller" userId="7b115ec66fd73573" providerId="LiveId" clId="{8D360488-FAE7-4FE8-8923-52B29DEF2E2D}" dt="2024-08-18T20:23:34.790" v="198" actId="207"/>
        <pc:sldMkLst>
          <pc:docMk/>
          <pc:sldMk cId="0" sldId="298"/>
        </pc:sldMkLst>
        <pc:spChg chg="mod">
          <ac:chgData name="Sara Moeller" userId="7b115ec66fd73573" providerId="LiveId" clId="{8D360488-FAE7-4FE8-8923-52B29DEF2E2D}" dt="2024-08-18T20:23:34.790" v="198" actId="207"/>
          <ac:spMkLst>
            <pc:docMk/>
            <pc:sldMk cId="0" sldId="298"/>
            <ac:spMk id="536" creationId="{00000000-0000-0000-0000-000000000000}"/>
          </ac:spMkLst>
        </pc:spChg>
      </pc:sldChg>
    </pc:docChg>
  </pc:docChgLst>
  <pc:docChgLst>
    <pc:chgData name="Daniel Downs" userId="dbccb83c08dfc046" providerId="LiveId" clId="{B409E5CE-51BA-48F4-9A08-443A291BF0F6}"/>
    <pc:docChg chg="undo custSel modSld modMainMaster">
      <pc:chgData name="Daniel Downs" userId="dbccb83c08dfc046" providerId="LiveId" clId="{B409E5CE-51BA-48F4-9A08-443A291BF0F6}" dt="2020-09-16T07:10:56.599" v="51" actId="115"/>
      <pc:docMkLst>
        <pc:docMk/>
      </pc:docMkLst>
      <pc:sldChg chg="modSp">
        <pc:chgData name="Daniel Downs" userId="dbccb83c08dfc046" providerId="LiveId" clId="{B409E5CE-51BA-48F4-9A08-443A291BF0F6}" dt="2020-09-16T07:03:06.574" v="48" actId="115"/>
        <pc:sldMkLst>
          <pc:docMk/>
          <pc:sldMk cId="0" sldId="258"/>
        </pc:sldMkLst>
        <pc:spChg chg="mod">
          <ac:chgData name="Daniel Downs" userId="dbccb83c08dfc046" providerId="LiveId" clId="{B409E5CE-51BA-48F4-9A08-443A291BF0F6}" dt="2020-09-16T07:03:06.574" v="48" actId="115"/>
          <ac:spMkLst>
            <pc:docMk/>
            <pc:sldMk cId="0" sldId="258"/>
            <ac:spMk id="66" creationId="{00000000-0000-0000-0000-000000000000}"/>
          </ac:spMkLst>
        </pc:spChg>
      </pc:sldChg>
      <pc:sldChg chg="modSp">
        <pc:chgData name="Daniel Downs" userId="dbccb83c08dfc046" providerId="LiveId" clId="{B409E5CE-51BA-48F4-9A08-443A291BF0F6}" dt="2020-09-16T07:10:56.599" v="51" actId="115"/>
        <pc:sldMkLst>
          <pc:docMk/>
          <pc:sldMk cId="0" sldId="259"/>
        </pc:sldMkLst>
        <pc:spChg chg="mod">
          <ac:chgData name="Daniel Downs" userId="dbccb83c08dfc046" providerId="LiveId" clId="{B409E5CE-51BA-48F4-9A08-443A291BF0F6}" dt="2020-09-16T07:10:56.599" v="51" actId="115"/>
          <ac:spMkLst>
            <pc:docMk/>
            <pc:sldMk cId="0" sldId="259"/>
            <ac:spMk id="92" creationId="{00000000-0000-0000-0000-000000000000}"/>
          </ac:spMkLst>
        </pc:spChg>
      </pc:sldChg>
      <pc:sldChg chg="setBg">
        <pc:chgData name="Daniel Downs" userId="dbccb83c08dfc046" providerId="LiveId" clId="{B409E5CE-51BA-48F4-9A08-443A291BF0F6}" dt="2020-09-09T04:43:19.323" v="23"/>
        <pc:sldMkLst>
          <pc:docMk/>
          <pc:sldMk cId="0" sldId="273"/>
        </pc:sldMkLst>
      </pc:sldChg>
      <pc:sldChg chg="modSp mod setBg">
        <pc:chgData name="Daniel Downs" userId="dbccb83c08dfc046" providerId="LiveId" clId="{B409E5CE-51BA-48F4-9A08-443A291BF0F6}" dt="2020-09-09T04:43:33.808" v="25"/>
        <pc:sldMkLst>
          <pc:docMk/>
          <pc:sldMk cId="0" sldId="279"/>
        </pc:sldMkLst>
        <pc:spChg chg="mod">
          <ac:chgData name="Daniel Downs" userId="dbccb83c08dfc046" providerId="LiveId" clId="{B409E5CE-51BA-48F4-9A08-443A291BF0F6}" dt="2020-09-09T04:42:54.155" v="20" actId="14100"/>
          <ac:spMkLst>
            <pc:docMk/>
            <pc:sldMk cId="0" sldId="279"/>
            <ac:spMk id="349" creationId="{00000000-0000-0000-0000-000000000000}"/>
          </ac:spMkLst>
        </pc:spChg>
      </pc:sldChg>
      <pc:sldChg chg="modSp mod setBg">
        <pc:chgData name="Daniel Downs" userId="dbccb83c08dfc046" providerId="LiveId" clId="{B409E5CE-51BA-48F4-9A08-443A291BF0F6}" dt="2020-09-09T04:44:08.193" v="43" actId="14100"/>
        <pc:sldMkLst>
          <pc:docMk/>
          <pc:sldMk cId="0" sldId="280"/>
        </pc:sldMkLst>
        <pc:spChg chg="mod">
          <ac:chgData name="Daniel Downs" userId="dbccb83c08dfc046" providerId="LiveId" clId="{B409E5CE-51BA-48F4-9A08-443A291BF0F6}" dt="2020-09-09T04:44:08.193" v="43" actId="14100"/>
          <ac:spMkLst>
            <pc:docMk/>
            <pc:sldMk cId="0" sldId="280"/>
            <ac:spMk id="358" creationId="{00000000-0000-0000-0000-000000000000}"/>
          </ac:spMkLst>
        </pc:spChg>
      </pc:sldChg>
      <pc:sldChg chg="setBg">
        <pc:chgData name="Daniel Downs" userId="dbccb83c08dfc046" providerId="LiveId" clId="{B409E5CE-51BA-48F4-9A08-443A291BF0F6}" dt="2020-09-09T04:44:18.478" v="46"/>
        <pc:sldMkLst>
          <pc:docMk/>
          <pc:sldMk cId="0" sldId="283"/>
        </pc:sldMkLst>
      </pc:sldChg>
      <pc:sldChg chg="modSp">
        <pc:chgData name="Daniel Downs" userId="dbccb83c08dfc046" providerId="LiveId" clId="{B409E5CE-51BA-48F4-9A08-443A291BF0F6}" dt="2020-09-09T04:24:06.860" v="0" actId="20577"/>
        <pc:sldMkLst>
          <pc:docMk/>
          <pc:sldMk cId="0" sldId="291"/>
        </pc:sldMkLst>
        <pc:spChg chg="mod">
          <ac:chgData name="Daniel Downs" userId="dbccb83c08dfc046" providerId="LiveId" clId="{B409E5CE-51BA-48F4-9A08-443A291BF0F6}" dt="2020-09-09T04:24:06.860" v="0" actId="20577"/>
          <ac:spMkLst>
            <pc:docMk/>
            <pc:sldMk cId="0" sldId="291"/>
            <ac:spMk id="431" creationId="{00000000-0000-0000-0000-000000000000}"/>
          </ac:spMkLst>
        </pc:spChg>
      </pc:sldChg>
      <pc:sldChg chg="modSp mod">
        <pc:chgData name="Daniel Downs" userId="dbccb83c08dfc046" providerId="LiveId" clId="{B409E5CE-51BA-48F4-9A08-443A291BF0F6}" dt="2020-09-09T04:27:20.366" v="2" actId="14100"/>
        <pc:sldMkLst>
          <pc:docMk/>
          <pc:sldMk cId="0" sldId="292"/>
        </pc:sldMkLst>
        <pc:spChg chg="mod">
          <ac:chgData name="Daniel Downs" userId="dbccb83c08dfc046" providerId="LiveId" clId="{B409E5CE-51BA-48F4-9A08-443A291BF0F6}" dt="2020-09-09T04:27:20.366" v="2" actId="14100"/>
          <ac:spMkLst>
            <pc:docMk/>
            <pc:sldMk cId="0" sldId="292"/>
            <ac:spMk id="451" creationId="{00000000-0000-0000-0000-000000000000}"/>
          </ac:spMkLst>
        </pc:spChg>
      </pc:sldChg>
      <pc:sldChg chg="addSp delSp modSp mod">
        <pc:chgData name="Daniel Downs" userId="dbccb83c08dfc046" providerId="LiveId" clId="{B409E5CE-51BA-48F4-9A08-443A291BF0F6}" dt="2020-09-09T04:28:25.924" v="4" actId="22"/>
        <pc:sldMkLst>
          <pc:docMk/>
          <pc:sldMk cId="0" sldId="293"/>
        </pc:sldMkLst>
        <pc:spChg chg="mod">
          <ac:chgData name="Daniel Downs" userId="dbccb83c08dfc046" providerId="LiveId" clId="{B409E5CE-51BA-48F4-9A08-443A291BF0F6}" dt="2020-09-09T04:27:15.888" v="1" actId="14100"/>
          <ac:spMkLst>
            <pc:docMk/>
            <pc:sldMk cId="0" sldId="293"/>
            <ac:spMk id="473" creationId="{00000000-0000-0000-0000-000000000000}"/>
          </ac:spMkLst>
        </pc:spChg>
        <pc:picChg chg="add del">
          <ac:chgData name="Daniel Downs" userId="dbccb83c08dfc046" providerId="LiveId" clId="{B409E5CE-51BA-48F4-9A08-443A291BF0F6}" dt="2020-09-09T04:28:25.924" v="4" actId="22"/>
          <ac:picMkLst>
            <pc:docMk/>
            <pc:sldMk cId="0" sldId="293"/>
            <ac:picMk id="3" creationId="{796449A6-5B7B-4A7F-9013-726D5FE1F4E9}"/>
          </ac:picMkLst>
        </pc:picChg>
      </pc:sldChg>
      <pc:sldChg chg="modSp">
        <pc:chgData name="Daniel Downs" userId="dbccb83c08dfc046" providerId="LiveId" clId="{B409E5CE-51BA-48F4-9A08-443A291BF0F6}" dt="2020-09-09T04:29:52.804" v="5" actId="20577"/>
        <pc:sldMkLst>
          <pc:docMk/>
          <pc:sldMk cId="0" sldId="295"/>
        </pc:sldMkLst>
        <pc:spChg chg="mod">
          <ac:chgData name="Daniel Downs" userId="dbccb83c08dfc046" providerId="LiveId" clId="{B409E5CE-51BA-48F4-9A08-443A291BF0F6}" dt="2020-09-09T04:29:52.804" v="5" actId="20577"/>
          <ac:spMkLst>
            <pc:docMk/>
            <pc:sldMk cId="0" sldId="295"/>
            <ac:spMk id="486" creationId="{00000000-0000-0000-0000-000000000000}"/>
          </ac:spMkLst>
        </pc:spChg>
      </pc:sldChg>
      <pc:sldChg chg="modSp mod">
        <pc:chgData name="Daniel Downs" userId="dbccb83c08dfc046" providerId="LiveId" clId="{B409E5CE-51BA-48F4-9A08-443A291BF0F6}" dt="2020-09-09T04:42:40.128" v="19" actId="14100"/>
        <pc:sldMkLst>
          <pc:docMk/>
          <pc:sldMk cId="0" sldId="297"/>
        </pc:sldMkLst>
        <pc:spChg chg="mod">
          <ac:chgData name="Daniel Downs" userId="dbccb83c08dfc046" providerId="LiveId" clId="{B409E5CE-51BA-48F4-9A08-443A291BF0F6}" dt="2020-09-09T04:42:40.128" v="19" actId="14100"/>
          <ac:spMkLst>
            <pc:docMk/>
            <pc:sldMk cId="0" sldId="297"/>
            <ac:spMk id="530" creationId="{00000000-0000-0000-0000-000000000000}"/>
          </ac:spMkLst>
        </pc:spChg>
      </pc:sldChg>
      <pc:sldMasterChg chg="modSldLayout">
        <pc:chgData name="Daniel Downs" userId="dbccb83c08dfc046" providerId="LiveId" clId="{B409E5CE-51BA-48F4-9A08-443A291BF0F6}" dt="2020-09-09T04:42:07.407" v="15"/>
        <pc:sldMasterMkLst>
          <pc:docMk/>
          <pc:sldMasterMk cId="0" sldId="2147483659"/>
        </pc:sldMasterMkLst>
        <pc:sldLayoutChg chg="modSp mod">
          <pc:chgData name="Daniel Downs" userId="dbccb83c08dfc046" providerId="LiveId" clId="{B409E5CE-51BA-48F4-9A08-443A291BF0F6}" dt="2020-09-09T04:41:52.971" v="11" actId="207"/>
          <pc:sldLayoutMkLst>
            <pc:docMk/>
            <pc:sldMasterMk cId="0" sldId="2147483659"/>
            <pc:sldLayoutMk cId="0" sldId="2147483648"/>
          </pc:sldLayoutMkLst>
          <pc:spChg chg="mod">
            <ac:chgData name="Daniel Downs" userId="dbccb83c08dfc046" providerId="LiveId" clId="{B409E5CE-51BA-48F4-9A08-443A291BF0F6}" dt="2020-09-09T04:41:52.971" v="11" actId="207"/>
            <ac:spMkLst>
              <pc:docMk/>
              <pc:sldMasterMk cId="0" sldId="2147483659"/>
              <pc:sldLayoutMk cId="0" sldId="2147483648"/>
              <ac:spMk id="12" creationId="{00000000-0000-0000-0000-000000000000}"/>
            </ac:spMkLst>
          </pc:spChg>
        </pc:sldLayoutChg>
        <pc:sldLayoutChg chg="addSp delSp modSp mod">
          <pc:chgData name="Daniel Downs" userId="dbccb83c08dfc046" providerId="LiveId" clId="{B409E5CE-51BA-48F4-9A08-443A291BF0F6}" dt="2020-09-09T04:42:04.293" v="13"/>
          <pc:sldLayoutMkLst>
            <pc:docMk/>
            <pc:sldMasterMk cId="0" sldId="2147483659"/>
            <pc:sldLayoutMk cId="0" sldId="2147483649"/>
          </pc:sldLayoutMkLst>
          <pc:spChg chg="del">
            <ac:chgData name="Daniel Downs" userId="dbccb83c08dfc046" providerId="LiveId" clId="{B409E5CE-51BA-48F4-9A08-443A291BF0F6}" dt="2020-09-09T04:42:03.622" v="12" actId="478"/>
            <ac:spMkLst>
              <pc:docMk/>
              <pc:sldMasterMk cId="0" sldId="2147483659"/>
              <pc:sldLayoutMk cId="0" sldId="2147483649"/>
              <ac:spMk id="4" creationId="{00000000-0000-0000-0000-000000000000}"/>
            </ac:spMkLst>
          </pc:spChg>
          <pc:spChg chg="add mod">
            <ac:chgData name="Daniel Downs" userId="dbccb83c08dfc046" providerId="LiveId" clId="{B409E5CE-51BA-48F4-9A08-443A291BF0F6}" dt="2020-09-09T04:42:04.293" v="13"/>
            <ac:spMkLst>
              <pc:docMk/>
              <pc:sldMasterMk cId="0" sldId="2147483659"/>
              <pc:sldLayoutMk cId="0" sldId="2147483649"/>
              <ac:spMk id="5" creationId="{551E84D0-A5F0-46FA-B379-91927196E6F3}"/>
            </ac:spMkLst>
          </pc:spChg>
        </pc:sldLayoutChg>
        <pc:sldLayoutChg chg="addSp delSp modSp mod">
          <pc:chgData name="Daniel Downs" userId="dbccb83c08dfc046" providerId="LiveId" clId="{B409E5CE-51BA-48F4-9A08-443A291BF0F6}" dt="2020-09-09T04:42:07.407" v="15"/>
          <pc:sldLayoutMkLst>
            <pc:docMk/>
            <pc:sldMasterMk cId="0" sldId="2147483659"/>
            <pc:sldLayoutMk cId="0" sldId="2147483650"/>
          </pc:sldLayoutMkLst>
          <pc:spChg chg="del">
            <ac:chgData name="Daniel Downs" userId="dbccb83c08dfc046" providerId="LiveId" clId="{B409E5CE-51BA-48F4-9A08-443A291BF0F6}" dt="2020-09-09T04:42:07.170" v="14" actId="478"/>
            <ac:spMkLst>
              <pc:docMk/>
              <pc:sldMasterMk cId="0" sldId="2147483659"/>
              <pc:sldLayoutMk cId="0" sldId="2147483650"/>
              <ac:spMk id="5" creationId="{00000000-0000-0000-0000-000000000000}"/>
            </ac:spMkLst>
          </pc:spChg>
          <pc:spChg chg="add mod">
            <ac:chgData name="Daniel Downs" userId="dbccb83c08dfc046" providerId="LiveId" clId="{B409E5CE-51BA-48F4-9A08-443A291BF0F6}" dt="2020-09-09T04:42:07.407" v="15"/>
            <ac:spMkLst>
              <pc:docMk/>
              <pc:sldMasterMk cId="0" sldId="2147483659"/>
              <pc:sldLayoutMk cId="0" sldId="2147483650"/>
              <ac:spMk id="6" creationId="{B7D6659B-0705-4896-A627-53A47F54A51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0939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13a58eac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13a58ea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27afbfbf3_1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27afbfbf3_1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27afbfbf3_1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27afbfbf3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27afbfbf3_1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27afbfbf3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27afbfbf3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27afbfbf3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76e4f1cca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76e4f1cc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27afbfbf3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27afbfbf3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27afbfbf3_1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27afbfbf3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27afbfbf3_1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27afbfbf3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27afbfbf3_1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27afbfbf3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27afbfbf3_1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27afbfbf3_1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627afbfbf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627afbfb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76e4f1cca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76e4f1cc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27afbfbf3_1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27afbfbf3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27afbfbf3_1_2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27afbfbf3_1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27afbfbf3_1_3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27afbfbf3_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27afbfbf3_1_3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27afbfbf3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27afbfbf3_1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27afbfbf3_1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27afbfbf3_1_3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27afbfbf3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76e4f1cca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76e4f1cc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27afbfbf3_1_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27afbfbf3_1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27afbfbf3_1_3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27afbfbf3_1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27afbfb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27afbfb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27fb33ce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627fb33ce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76e4f1cca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476e4f1cc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627afbfbf3_1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627afbfbf3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27fb33ced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627fb33c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27fb33ce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27fb33ce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27fb33ced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27fb33ce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27fb33ced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627fb33ce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27fb33ced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627fb33ce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27fb33ced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627fb33c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476e4f1cc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476e4f1c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27afbfbf3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27afbfb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476e4f1cca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476e4f1cc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627fb33ced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627fb33ce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76e4f1cca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476e4f1cc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lphaLcParenR"/>
            </a:pPr>
            <a:r>
              <a:rPr lang="en"/>
              <a:t>The ETC is affected. </a:t>
            </a:r>
            <a:endParaRPr/>
          </a:p>
          <a:p>
            <a:pPr marL="457200" lvl="0" indent="-298450" algn="l" rtl="0">
              <a:spcBef>
                <a:spcPts val="0"/>
              </a:spcBef>
              <a:spcAft>
                <a:spcPts val="0"/>
              </a:spcAft>
              <a:buSzPts val="1100"/>
              <a:buAutoNum type="alphaLcParenR"/>
            </a:pPr>
            <a:r>
              <a:rPr lang="en"/>
              <a:t>Oxygen is the final electron acceptor. It attracts electrons as they “fall” down the ETC. Without oxygen, there would be no final electron acceptor, so the ETC would effectively shut down. </a:t>
            </a:r>
            <a:endParaRPr/>
          </a:p>
          <a:p>
            <a:pPr marL="457200" lvl="0" indent="-298450" algn="l" rtl="0">
              <a:spcBef>
                <a:spcPts val="0"/>
              </a:spcBef>
              <a:spcAft>
                <a:spcPts val="0"/>
              </a:spcAft>
              <a:buSzPts val="1100"/>
              <a:buAutoNum type="alphaLcParenR"/>
            </a:pPr>
            <a:r>
              <a:rPr lang="en"/>
              <a:t>The fish must go through anaerobic respiration to “shimmy.” The  muscle cells are going through lactic acid fermentation.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76e4f1cca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476e4f1cc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lphaLcParenR"/>
            </a:pPr>
            <a:r>
              <a:rPr lang="en"/>
              <a:t>If mitochondria are placed in low pH solutions, they are being exposed to H+ ions. This could then increase the relative concentrations of H+ in the intermembrane space since it can diffuse through the outer membrane.</a:t>
            </a:r>
            <a:endParaRPr/>
          </a:p>
          <a:p>
            <a:pPr marL="457200" lvl="0" indent="-298450" algn="l" rtl="0">
              <a:spcBef>
                <a:spcPts val="0"/>
              </a:spcBef>
              <a:spcAft>
                <a:spcPts val="0"/>
              </a:spcAft>
              <a:buSzPts val="1100"/>
              <a:buAutoNum type="alphaLcParenR"/>
            </a:pPr>
            <a:r>
              <a:rPr lang="en"/>
              <a:t>With a higher amount of H+ in the intermembrane space, the gradient is increased, and ATP synthase will be able to generate ATP more rapidly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27afbfbf3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27afbfbf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27afbfbf3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27afbfbf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27afbfbf3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27afbfb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27afbfbf3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27afbfb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7afbfbf3_1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27afbfbf3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3528290" y="6567054"/>
            <a:ext cx="1827275" cy="290945"/>
          </a:xfrm>
          <a:prstGeom prst="rect">
            <a:avLst/>
          </a:prstGeom>
        </p:spPr>
        <p:txBody>
          <a:bodyPr spcFirstLastPara="1" wrap="square" lIns="91425" tIns="91425" rIns="91425" bIns="91425" anchor="ctr" anchorCtr="0">
            <a:noAutofit/>
          </a:bodyPr>
          <a:lstStyle>
            <a:lvl1pPr lvl="0" algn="ctr">
              <a:buNone/>
              <a:defRPr sz="800">
                <a:solidFill>
                  <a:schemeClr val="bg2">
                    <a:lumMod val="20000"/>
                    <a:lumOff val="80000"/>
                  </a:schemeClr>
                </a:solidFill>
                <a:latin typeface="+mn-lt"/>
                <a:cs typeface="Times New Roman" panose="02020603050405020304" pitchFamily="18"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r>
              <a:rPr lang="en" dirty="0"/>
              <a:t>© Getting Down With Science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8761D"/>
              </a:buClr>
              <a:buSzPts val="5400"/>
              <a:buNone/>
              <a:defRPr sz="5400">
                <a:solidFill>
                  <a:srgbClr val="38761D"/>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2;p2">
            <a:extLst>
              <a:ext uri="{FF2B5EF4-FFF2-40B4-BE49-F238E27FC236}">
                <a16:creationId xmlns:a16="http://schemas.microsoft.com/office/drawing/2014/main" id="{551E84D0-A5F0-46FA-B379-91927196E6F3}"/>
              </a:ext>
            </a:extLst>
          </p:cNvPr>
          <p:cNvSpPr txBox="1">
            <a:spLocks/>
          </p:cNvSpPr>
          <p:nvPr userDrawn="1"/>
        </p:nvSpPr>
        <p:spPr>
          <a:xfrm>
            <a:off x="3528290" y="6567054"/>
            <a:ext cx="1827275" cy="2909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chemeClr val="bg2">
                    <a:lumMod val="20000"/>
                    <a:lumOff val="80000"/>
                  </a:schemeClr>
                </a:solidFill>
                <a:latin typeface="+mn-lt"/>
                <a:ea typeface="Arial"/>
                <a:cs typeface="Times New Roman" panose="02020603050405020304" pitchFamily="18"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r>
              <a:rPr lang="en"/>
              <a:t>© Getting Down With Science</a:t>
            </a:r>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B45F06"/>
              </a:buClr>
              <a:buSzPts val="5400"/>
              <a:buNone/>
              <a:defRPr sz="5400">
                <a:solidFill>
                  <a:srgbClr val="B45F06"/>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rgbClr val="000000"/>
              </a:buClr>
              <a:buSzPts val="2800"/>
              <a:buChar char="●"/>
              <a:defRPr sz="2800">
                <a:solidFill>
                  <a:srgbClr val="000000"/>
                </a:solidFill>
              </a:defRPr>
            </a:lvl1pPr>
            <a:lvl2pPr marL="914400" lvl="1" indent="-406400">
              <a:spcBef>
                <a:spcPts val="1600"/>
              </a:spcBef>
              <a:spcAft>
                <a:spcPts val="0"/>
              </a:spcAft>
              <a:buClr>
                <a:srgbClr val="000000"/>
              </a:buClr>
              <a:buSzPts val="2800"/>
              <a:buChar char="○"/>
              <a:defRPr sz="2800">
                <a:solidFill>
                  <a:srgbClr val="000000"/>
                </a:solidFill>
              </a:defRPr>
            </a:lvl2pPr>
            <a:lvl3pPr marL="1371600" lvl="2" indent="-393700">
              <a:spcBef>
                <a:spcPts val="1600"/>
              </a:spcBef>
              <a:spcAft>
                <a:spcPts val="0"/>
              </a:spcAft>
              <a:buClr>
                <a:srgbClr val="000000"/>
              </a:buClr>
              <a:buSzPts val="2600"/>
              <a:buChar char="■"/>
              <a:defRPr sz="2600">
                <a:solidFill>
                  <a:srgbClr val="000000"/>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 name="Google Shape;12;p2">
            <a:extLst>
              <a:ext uri="{FF2B5EF4-FFF2-40B4-BE49-F238E27FC236}">
                <a16:creationId xmlns:a16="http://schemas.microsoft.com/office/drawing/2014/main" id="{B7D6659B-0705-4896-A627-53A47F54A513}"/>
              </a:ext>
            </a:extLst>
          </p:cNvPr>
          <p:cNvSpPr txBox="1">
            <a:spLocks/>
          </p:cNvSpPr>
          <p:nvPr userDrawn="1"/>
        </p:nvSpPr>
        <p:spPr>
          <a:xfrm>
            <a:off x="3528290" y="6567054"/>
            <a:ext cx="1827275" cy="2909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chemeClr val="bg2">
                    <a:lumMod val="20000"/>
                    <a:lumOff val="80000"/>
                  </a:schemeClr>
                </a:solidFill>
                <a:latin typeface="+mn-lt"/>
                <a:ea typeface="Arial"/>
                <a:cs typeface="Times New Roman" panose="02020603050405020304" pitchFamily="18"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r>
              <a:rPr lang="en"/>
              <a:t>© Getting Down With Science</a:t>
            </a:r>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8761D"/>
                </a:solidFill>
              </a:rPr>
              <a:t>Glycolysis</a:t>
            </a:r>
            <a:endParaRPr>
              <a:solidFill>
                <a:srgbClr val="38761D"/>
              </a:solidFill>
            </a:endParaRPr>
          </a:p>
        </p:txBody>
      </p:sp>
      <p:sp>
        <p:nvSpPr>
          <p:cNvPr id="2" name="TextBox 1">
            <a:extLst>
              <a:ext uri="{FF2B5EF4-FFF2-40B4-BE49-F238E27FC236}">
                <a16:creationId xmlns:a16="http://schemas.microsoft.com/office/drawing/2014/main" id="{2A8EE930-2D19-BDE8-DD66-DB035BCF47D1}"/>
              </a:ext>
            </a:extLst>
          </p:cNvPr>
          <p:cNvSpPr txBox="1"/>
          <p:nvPr/>
        </p:nvSpPr>
        <p:spPr>
          <a:xfrm>
            <a:off x="99584" y="5688643"/>
            <a:ext cx="8936182" cy="954107"/>
          </a:xfrm>
          <a:prstGeom prst="rect">
            <a:avLst/>
          </a:prstGeom>
          <a:noFill/>
        </p:spPr>
        <p:txBody>
          <a:bodyPr wrap="square" rtlCol="0">
            <a:spAutoFit/>
          </a:bodyPr>
          <a:lstStyle/>
          <a:p>
            <a:r>
              <a:rPr lang="en-US" sz="2800" dirty="0"/>
              <a:t>For those who want to see the entire process in all its glory. Don’t worry you don’t need to know ALL of this </a:t>
            </a:r>
            <a:r>
              <a:rPr lang="en-US" sz="2800" dirty="0">
                <a:sym typeface="Wingdings" panose="05000000000000000000" pitchFamily="2" charset="2"/>
              </a:rPr>
              <a:t></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8761D"/>
                </a:solidFill>
              </a:rPr>
              <a:t>Glycolysis</a:t>
            </a:r>
            <a:endParaRPr>
              <a:solidFill>
                <a:srgbClr val="38761D"/>
              </a:solidFill>
            </a:endParaRPr>
          </a:p>
        </p:txBody>
      </p:sp>
      <p:sp>
        <p:nvSpPr>
          <p:cNvPr id="166" name="Google Shape;166;p23"/>
          <p:cNvSpPr txBox="1">
            <a:spLocks noGrp="1"/>
          </p:cNvSpPr>
          <p:nvPr>
            <p:ph type="body" idx="1"/>
          </p:nvPr>
        </p:nvSpPr>
        <p:spPr>
          <a:xfrm>
            <a:off x="311700" y="1170503"/>
            <a:ext cx="8520600" cy="763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Summarized pathway:</a:t>
            </a:r>
            <a:endParaRPr/>
          </a:p>
        </p:txBody>
      </p:sp>
      <p:sp>
        <p:nvSpPr>
          <p:cNvPr id="167" name="Google Shape;167;p23"/>
          <p:cNvSpPr txBox="1"/>
          <p:nvPr/>
        </p:nvSpPr>
        <p:spPr>
          <a:xfrm>
            <a:off x="3813925" y="2392100"/>
            <a:ext cx="1502400" cy="603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t>Glucose</a:t>
            </a:r>
            <a:endParaRPr sz="2800"/>
          </a:p>
        </p:txBody>
      </p:sp>
      <p:cxnSp>
        <p:nvCxnSpPr>
          <p:cNvPr id="168" name="Google Shape;168;p23"/>
          <p:cNvCxnSpPr>
            <a:stCxn id="167" idx="2"/>
          </p:cNvCxnSpPr>
          <p:nvPr/>
        </p:nvCxnSpPr>
        <p:spPr>
          <a:xfrm>
            <a:off x="4565125" y="2995100"/>
            <a:ext cx="5100" cy="2538900"/>
          </a:xfrm>
          <a:prstGeom prst="straightConnector1">
            <a:avLst/>
          </a:prstGeom>
          <a:noFill/>
          <a:ln w="38100" cap="flat" cmpd="sng">
            <a:solidFill>
              <a:srgbClr val="000000"/>
            </a:solidFill>
            <a:prstDash val="solid"/>
            <a:round/>
            <a:headEnd type="none" w="med" len="med"/>
            <a:tailEnd type="triangle" w="med" len="med"/>
          </a:ln>
        </p:spPr>
      </p:cxnSp>
      <p:sp>
        <p:nvSpPr>
          <p:cNvPr id="169" name="Google Shape;169;p23"/>
          <p:cNvSpPr txBox="1"/>
          <p:nvPr/>
        </p:nvSpPr>
        <p:spPr>
          <a:xfrm>
            <a:off x="3623575" y="5610200"/>
            <a:ext cx="1888200" cy="603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t>2 pyruvate</a:t>
            </a:r>
            <a:endParaRPr sz="2800"/>
          </a:p>
        </p:txBody>
      </p:sp>
      <p:sp>
        <p:nvSpPr>
          <p:cNvPr id="170" name="Google Shape;170;p23"/>
          <p:cNvSpPr/>
          <p:nvPr/>
        </p:nvSpPr>
        <p:spPr>
          <a:xfrm>
            <a:off x="3689625" y="3464775"/>
            <a:ext cx="790800" cy="991500"/>
          </a:xfrm>
          <a:prstGeom prst="curvedLeftArrow">
            <a:avLst>
              <a:gd name="adj1" fmla="val 24779"/>
              <a:gd name="adj2" fmla="val 50000"/>
              <a:gd name="adj3" fmla="val 25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flipH="1">
            <a:off x="4654925" y="3464775"/>
            <a:ext cx="790800" cy="991500"/>
          </a:xfrm>
          <a:prstGeom prst="curvedLeftArrow">
            <a:avLst>
              <a:gd name="adj1" fmla="val 24779"/>
              <a:gd name="adj2" fmla="val 50000"/>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txBox="1"/>
          <p:nvPr/>
        </p:nvSpPr>
        <p:spPr>
          <a:xfrm>
            <a:off x="2187225" y="3285250"/>
            <a:ext cx="15024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ADP + P</a:t>
            </a:r>
            <a:endParaRPr sz="2600"/>
          </a:p>
        </p:txBody>
      </p:sp>
      <p:sp>
        <p:nvSpPr>
          <p:cNvPr id="173" name="Google Shape;173;p23"/>
          <p:cNvSpPr txBox="1"/>
          <p:nvPr/>
        </p:nvSpPr>
        <p:spPr>
          <a:xfrm>
            <a:off x="2540275" y="4020200"/>
            <a:ext cx="10833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B45F06"/>
                </a:solidFill>
              </a:rPr>
              <a:t>2 ATP</a:t>
            </a:r>
            <a:endParaRPr sz="2600">
              <a:solidFill>
                <a:srgbClr val="B45F06"/>
              </a:solidFill>
            </a:endParaRPr>
          </a:p>
        </p:txBody>
      </p:sp>
      <p:sp>
        <p:nvSpPr>
          <p:cNvPr id="174" name="Google Shape;174;p23"/>
          <p:cNvSpPr txBox="1"/>
          <p:nvPr/>
        </p:nvSpPr>
        <p:spPr>
          <a:xfrm>
            <a:off x="5445725" y="3347800"/>
            <a:ext cx="15024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NAD</a:t>
            </a:r>
            <a:r>
              <a:rPr lang="en" sz="2600" baseline="30000"/>
              <a:t>+</a:t>
            </a:r>
            <a:endParaRPr sz="2600" baseline="30000"/>
          </a:p>
        </p:txBody>
      </p:sp>
      <p:sp>
        <p:nvSpPr>
          <p:cNvPr id="175" name="Google Shape;175;p23"/>
          <p:cNvSpPr txBox="1"/>
          <p:nvPr/>
        </p:nvSpPr>
        <p:spPr>
          <a:xfrm>
            <a:off x="5445725" y="3965775"/>
            <a:ext cx="26433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B45F06"/>
                </a:solidFill>
              </a:rPr>
              <a:t>2 NADH + 2H</a:t>
            </a:r>
            <a:r>
              <a:rPr lang="en" sz="2600" baseline="30000">
                <a:solidFill>
                  <a:srgbClr val="B45F06"/>
                </a:solidFill>
              </a:rPr>
              <a:t>+</a:t>
            </a:r>
            <a:endParaRPr sz="2600" baseline="30000">
              <a:solidFill>
                <a:srgbClr val="B45F06"/>
              </a:solidFill>
            </a:endParaRPr>
          </a:p>
        </p:txBody>
      </p:sp>
      <p:sp>
        <p:nvSpPr>
          <p:cNvPr id="176" name="Google Shape;176;p23"/>
          <p:cNvSpPr/>
          <p:nvPr/>
        </p:nvSpPr>
        <p:spPr>
          <a:xfrm rot="10800000" flipH="1">
            <a:off x="4579375" y="4353925"/>
            <a:ext cx="615000" cy="807300"/>
          </a:xfrm>
          <a:prstGeom prst="bentArrow">
            <a:avLst>
              <a:gd name="adj1" fmla="val 25000"/>
              <a:gd name="adj2" fmla="val 19930"/>
              <a:gd name="adj3" fmla="val 25000"/>
              <a:gd name="adj4" fmla="val 4375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p:nvPr/>
        </p:nvSpPr>
        <p:spPr>
          <a:xfrm>
            <a:off x="5203525" y="4787988"/>
            <a:ext cx="15024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H</a:t>
            </a:r>
            <a:r>
              <a:rPr lang="en" sz="2600" baseline="-25000"/>
              <a:t>2</a:t>
            </a:r>
            <a:r>
              <a:rPr lang="en" sz="2600"/>
              <a:t>O</a:t>
            </a:r>
            <a:endParaRPr sz="2600" baseline="30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8761D"/>
                </a:solidFill>
              </a:rPr>
              <a:t>Glycolysis</a:t>
            </a:r>
            <a:endParaRPr>
              <a:solidFill>
                <a:srgbClr val="38761D"/>
              </a:solidFill>
            </a:endParaRPr>
          </a:p>
        </p:txBody>
      </p:sp>
      <p:sp>
        <p:nvSpPr>
          <p:cNvPr id="183" name="Google Shape;183;p24"/>
          <p:cNvSpPr txBox="1">
            <a:spLocks noGrp="1"/>
          </p:cNvSpPr>
          <p:nvPr>
            <p:ph type="body" idx="1"/>
          </p:nvPr>
        </p:nvSpPr>
        <p:spPr>
          <a:xfrm>
            <a:off x="224275" y="928550"/>
            <a:ext cx="8749500" cy="3986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Two stages</a:t>
            </a:r>
            <a:endParaRPr dirty="0"/>
          </a:p>
          <a:p>
            <a:pPr marL="914400" lvl="1" indent="-406400" algn="l" rtl="0">
              <a:spcBef>
                <a:spcPts val="0"/>
              </a:spcBef>
              <a:spcAft>
                <a:spcPts val="0"/>
              </a:spcAft>
              <a:buSzPts val="2800"/>
              <a:buChar char="○"/>
            </a:pPr>
            <a:r>
              <a:rPr lang="en" u="sng" dirty="0">
                <a:solidFill>
                  <a:srgbClr val="FF0000"/>
                </a:solidFill>
              </a:rPr>
              <a:t>Energy investment stage</a:t>
            </a:r>
            <a:r>
              <a:rPr lang="en" dirty="0"/>
              <a:t>: the cell uses ATP to phosphorylate compounds of glucose</a:t>
            </a:r>
            <a:endParaRPr dirty="0"/>
          </a:p>
          <a:p>
            <a:pPr marL="914400" lvl="1" indent="-406400" algn="l" rtl="0">
              <a:spcBef>
                <a:spcPts val="0"/>
              </a:spcBef>
              <a:spcAft>
                <a:spcPts val="0"/>
              </a:spcAft>
              <a:buSzPts val="2800"/>
              <a:buChar char="○"/>
            </a:pPr>
            <a:r>
              <a:rPr lang="en" u="sng" dirty="0">
                <a:solidFill>
                  <a:srgbClr val="38761D"/>
                </a:solidFill>
              </a:rPr>
              <a:t>Energy payoff stage</a:t>
            </a:r>
            <a:r>
              <a:rPr lang="en" dirty="0"/>
              <a:t>: energy is produced by substrate level phosphorylation</a:t>
            </a:r>
            <a:endParaRPr dirty="0"/>
          </a:p>
          <a:p>
            <a:pPr marL="1371600" lvl="2" indent="-406400" algn="l" rtl="0">
              <a:spcBef>
                <a:spcPts val="0"/>
              </a:spcBef>
              <a:spcAft>
                <a:spcPts val="0"/>
              </a:spcAft>
              <a:buSzPts val="2800"/>
              <a:buChar char="■"/>
            </a:pPr>
            <a:r>
              <a:rPr lang="en" sz="2800" dirty="0"/>
              <a:t>The net energy yield per 1 glucose:</a:t>
            </a:r>
            <a:endParaRPr sz="2800" dirty="0"/>
          </a:p>
          <a:p>
            <a:pPr marL="1828800" lvl="3" indent="-406400" algn="l" rtl="0">
              <a:spcBef>
                <a:spcPts val="0"/>
              </a:spcBef>
              <a:spcAft>
                <a:spcPts val="0"/>
              </a:spcAft>
              <a:buClr>
                <a:srgbClr val="000000"/>
              </a:buClr>
              <a:buSzPts val="2800"/>
              <a:buChar char="●"/>
            </a:pPr>
            <a:r>
              <a:rPr lang="en" sz="2800" dirty="0">
                <a:solidFill>
                  <a:srgbClr val="000000"/>
                </a:solidFill>
              </a:rPr>
              <a:t>2 ATP</a:t>
            </a:r>
            <a:endParaRPr sz="2800" dirty="0">
              <a:solidFill>
                <a:srgbClr val="000000"/>
              </a:solidFill>
            </a:endParaRPr>
          </a:p>
          <a:p>
            <a:pPr marL="1828800" lvl="3" indent="-406400" algn="l" rtl="0">
              <a:spcBef>
                <a:spcPts val="0"/>
              </a:spcBef>
              <a:spcAft>
                <a:spcPts val="0"/>
              </a:spcAft>
              <a:buClr>
                <a:srgbClr val="000000"/>
              </a:buClr>
              <a:buSzPts val="2800"/>
              <a:buChar char="●"/>
            </a:pPr>
            <a:r>
              <a:rPr lang="en" sz="2800" dirty="0">
                <a:solidFill>
                  <a:srgbClr val="000000"/>
                </a:solidFill>
              </a:rPr>
              <a:t>2 NADH</a:t>
            </a:r>
            <a:endParaRPr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224275" y="62850"/>
            <a:ext cx="8686800" cy="85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8761D"/>
                </a:solidFill>
              </a:rPr>
              <a:t>Glycolysis Summary</a:t>
            </a:r>
            <a:endParaRPr>
              <a:solidFill>
                <a:srgbClr val="38761D"/>
              </a:solidFill>
            </a:endParaRPr>
          </a:p>
        </p:txBody>
      </p:sp>
      <p:sp>
        <p:nvSpPr>
          <p:cNvPr id="190" name="Google Shape;190;p25"/>
          <p:cNvSpPr/>
          <p:nvPr/>
        </p:nvSpPr>
        <p:spPr>
          <a:xfrm>
            <a:off x="1257897" y="1294786"/>
            <a:ext cx="1297800" cy="703200"/>
          </a:xfrm>
          <a:prstGeom prst="roundRect">
            <a:avLst>
              <a:gd name="adj" fmla="val 16667"/>
            </a:avLst>
          </a:prstGeom>
          <a:gradFill>
            <a:gsLst>
              <a:gs pos="0">
                <a:srgbClr val="DCECD5"/>
              </a:gs>
              <a:gs pos="100000">
                <a:srgbClr val="93BC81"/>
              </a:gs>
            </a:gsLst>
            <a:path path="circle">
              <a:fillToRect l="50000" t="50000" r="50000" b="50000"/>
            </a:path>
            <a:tileRect/>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p:nvPr/>
        </p:nvSpPr>
        <p:spPr>
          <a:xfrm>
            <a:off x="1257897" y="1450380"/>
            <a:ext cx="1344900" cy="3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Glycolysis</a:t>
            </a:r>
            <a:endParaRPr sz="1600"/>
          </a:p>
        </p:txBody>
      </p:sp>
      <p:sp>
        <p:nvSpPr>
          <p:cNvPr id="192" name="Google Shape;192;p25"/>
          <p:cNvSpPr/>
          <p:nvPr/>
        </p:nvSpPr>
        <p:spPr>
          <a:xfrm>
            <a:off x="2885251" y="1294803"/>
            <a:ext cx="1263600" cy="703200"/>
          </a:xfrm>
          <a:prstGeom prst="roundRect">
            <a:avLst>
              <a:gd name="adj" fmla="val 16667"/>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txBox="1"/>
          <p:nvPr/>
        </p:nvSpPr>
        <p:spPr>
          <a:xfrm>
            <a:off x="2868046" y="1294786"/>
            <a:ext cx="12978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Pyruvate oxidation</a:t>
            </a:r>
            <a:endParaRPr sz="1600"/>
          </a:p>
        </p:txBody>
      </p:sp>
      <p:sp>
        <p:nvSpPr>
          <p:cNvPr id="194" name="Google Shape;194;p25"/>
          <p:cNvSpPr/>
          <p:nvPr/>
        </p:nvSpPr>
        <p:spPr>
          <a:xfrm>
            <a:off x="4399253" y="1139606"/>
            <a:ext cx="1263600" cy="953400"/>
          </a:xfrm>
          <a:prstGeom prst="ellipse">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txBox="1"/>
          <p:nvPr/>
        </p:nvSpPr>
        <p:spPr>
          <a:xfrm>
            <a:off x="4382058" y="1324957"/>
            <a:ext cx="12978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Citric acid cycle</a:t>
            </a:r>
            <a:endParaRPr sz="1600"/>
          </a:p>
        </p:txBody>
      </p:sp>
      <p:sp>
        <p:nvSpPr>
          <p:cNvPr id="196" name="Google Shape;196;p25"/>
          <p:cNvSpPr/>
          <p:nvPr/>
        </p:nvSpPr>
        <p:spPr>
          <a:xfrm>
            <a:off x="5934043" y="1294786"/>
            <a:ext cx="1715700" cy="703200"/>
          </a:xfrm>
          <a:prstGeom prst="roundRect">
            <a:avLst>
              <a:gd name="adj" fmla="val 16667"/>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txBox="1"/>
          <p:nvPr/>
        </p:nvSpPr>
        <p:spPr>
          <a:xfrm>
            <a:off x="5896060" y="1324966"/>
            <a:ext cx="17610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ETC and chemiosmosis</a:t>
            </a:r>
            <a:endParaRPr sz="1600"/>
          </a:p>
        </p:txBody>
      </p:sp>
      <p:sp>
        <p:nvSpPr>
          <p:cNvPr id="198" name="Google Shape;198;p25"/>
          <p:cNvSpPr/>
          <p:nvPr/>
        </p:nvSpPr>
        <p:spPr>
          <a:xfrm>
            <a:off x="2602701" y="1484197"/>
            <a:ext cx="289200" cy="3243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a:off x="4151559" y="1454034"/>
            <a:ext cx="289200" cy="3243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5662771" y="1422152"/>
            <a:ext cx="289200" cy="3243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316850" y="2734650"/>
            <a:ext cx="8523900" cy="857100"/>
          </a:xfrm>
          <a:prstGeom prst="rect">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a:off x="305725" y="3751700"/>
            <a:ext cx="8523900" cy="1251600"/>
          </a:xfrm>
          <a:prstGeom prst="rect">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305725" y="5163250"/>
            <a:ext cx="8523900" cy="1437900"/>
          </a:xfrm>
          <a:prstGeom prst="rect">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txBox="1"/>
          <p:nvPr/>
        </p:nvSpPr>
        <p:spPr>
          <a:xfrm>
            <a:off x="305725" y="3697650"/>
            <a:ext cx="27084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Energy Payoff</a:t>
            </a:r>
            <a:endParaRPr sz="2800" b="1"/>
          </a:p>
        </p:txBody>
      </p:sp>
      <p:sp>
        <p:nvSpPr>
          <p:cNvPr id="205" name="Google Shape;205;p25"/>
          <p:cNvSpPr txBox="1"/>
          <p:nvPr/>
        </p:nvSpPr>
        <p:spPr>
          <a:xfrm>
            <a:off x="305725" y="5059450"/>
            <a:ext cx="848400" cy="4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Net</a:t>
            </a:r>
            <a:endParaRPr sz="2800" b="1"/>
          </a:p>
        </p:txBody>
      </p:sp>
      <p:sp>
        <p:nvSpPr>
          <p:cNvPr id="206" name="Google Shape;206;p25"/>
          <p:cNvSpPr txBox="1"/>
          <p:nvPr/>
        </p:nvSpPr>
        <p:spPr>
          <a:xfrm>
            <a:off x="316850" y="2734650"/>
            <a:ext cx="32298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980000"/>
                </a:solidFill>
              </a:rPr>
              <a:t>Energy Investment</a:t>
            </a:r>
            <a:endParaRPr sz="2800">
              <a:solidFill>
                <a:srgbClr val="980000"/>
              </a:solidFill>
            </a:endParaRPr>
          </a:p>
        </p:txBody>
      </p:sp>
      <p:grpSp>
        <p:nvGrpSpPr>
          <p:cNvPr id="207" name="Google Shape;207;p25"/>
          <p:cNvGrpSpPr/>
          <p:nvPr/>
        </p:nvGrpSpPr>
        <p:grpSpPr>
          <a:xfrm>
            <a:off x="3975350" y="2833975"/>
            <a:ext cx="4068100" cy="562463"/>
            <a:chOff x="3975350" y="2833975"/>
            <a:chExt cx="4068100" cy="562463"/>
          </a:xfrm>
        </p:grpSpPr>
        <p:sp>
          <p:nvSpPr>
            <p:cNvPr id="208" name="Google Shape;208;p25"/>
            <p:cNvSpPr txBox="1"/>
            <p:nvPr/>
          </p:nvSpPr>
          <p:spPr>
            <a:xfrm>
              <a:off x="3975350" y="2833988"/>
              <a:ext cx="12069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2 ATP</a:t>
              </a:r>
              <a:endParaRPr sz="2800" dirty="0"/>
            </a:p>
          </p:txBody>
        </p:sp>
        <p:sp>
          <p:nvSpPr>
            <p:cNvPr id="209" name="Google Shape;209;p25"/>
            <p:cNvSpPr/>
            <p:nvPr/>
          </p:nvSpPr>
          <p:spPr>
            <a:xfrm>
              <a:off x="5247875" y="3004338"/>
              <a:ext cx="704100" cy="392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txBox="1"/>
            <p:nvPr/>
          </p:nvSpPr>
          <p:spPr>
            <a:xfrm>
              <a:off x="6110550" y="2833975"/>
              <a:ext cx="19329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ADP + P</a:t>
              </a:r>
              <a:endParaRPr sz="2800"/>
            </a:p>
          </p:txBody>
        </p:sp>
      </p:grpSp>
      <p:grpSp>
        <p:nvGrpSpPr>
          <p:cNvPr id="211" name="Google Shape;211;p25"/>
          <p:cNvGrpSpPr/>
          <p:nvPr/>
        </p:nvGrpSpPr>
        <p:grpSpPr>
          <a:xfrm>
            <a:off x="3554150" y="3785875"/>
            <a:ext cx="4124800" cy="562463"/>
            <a:chOff x="3554150" y="3785875"/>
            <a:chExt cx="4124800" cy="562463"/>
          </a:xfrm>
        </p:grpSpPr>
        <p:sp>
          <p:nvSpPr>
            <p:cNvPr id="212" name="Google Shape;212;p25"/>
            <p:cNvSpPr txBox="1"/>
            <p:nvPr/>
          </p:nvSpPr>
          <p:spPr>
            <a:xfrm>
              <a:off x="3554150" y="3785900"/>
              <a:ext cx="19329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4 ADP + P</a:t>
              </a:r>
              <a:endParaRPr sz="2800"/>
            </a:p>
          </p:txBody>
        </p:sp>
        <p:sp>
          <p:nvSpPr>
            <p:cNvPr id="213" name="Google Shape;213;p25"/>
            <p:cNvSpPr/>
            <p:nvPr/>
          </p:nvSpPr>
          <p:spPr>
            <a:xfrm>
              <a:off x="5552675" y="3956238"/>
              <a:ext cx="704100" cy="392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415350" y="3785875"/>
              <a:ext cx="12636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4 ATP</a:t>
              </a:r>
              <a:endParaRPr sz="2800"/>
            </a:p>
          </p:txBody>
        </p:sp>
      </p:grpSp>
      <p:grpSp>
        <p:nvGrpSpPr>
          <p:cNvPr id="215" name="Google Shape;215;p25"/>
          <p:cNvGrpSpPr/>
          <p:nvPr/>
        </p:nvGrpSpPr>
        <p:grpSpPr>
          <a:xfrm>
            <a:off x="1659925" y="4351025"/>
            <a:ext cx="7303125" cy="562463"/>
            <a:chOff x="2182650" y="4351025"/>
            <a:chExt cx="6780400" cy="562463"/>
          </a:xfrm>
        </p:grpSpPr>
        <p:sp>
          <p:nvSpPr>
            <p:cNvPr id="216" name="Google Shape;216;p25"/>
            <p:cNvSpPr txBox="1"/>
            <p:nvPr/>
          </p:nvSpPr>
          <p:spPr>
            <a:xfrm>
              <a:off x="2182650" y="4351050"/>
              <a:ext cx="32298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NAD</a:t>
              </a:r>
              <a:r>
                <a:rPr lang="en" sz="2800" baseline="30000"/>
                <a:t>+</a:t>
              </a:r>
              <a:r>
                <a:rPr lang="en" sz="2800"/>
                <a:t> + 4e</a:t>
              </a:r>
              <a:r>
                <a:rPr lang="en" sz="2800" baseline="30000"/>
                <a:t>-</a:t>
              </a:r>
              <a:r>
                <a:rPr lang="en" sz="2800"/>
                <a:t> + 4H</a:t>
              </a:r>
              <a:r>
                <a:rPr lang="en" sz="2800" baseline="30000"/>
                <a:t>+</a:t>
              </a:r>
              <a:endParaRPr sz="2800"/>
            </a:p>
          </p:txBody>
        </p:sp>
        <p:sp>
          <p:nvSpPr>
            <p:cNvPr id="217" name="Google Shape;217;p25"/>
            <p:cNvSpPr/>
            <p:nvPr/>
          </p:nvSpPr>
          <p:spPr>
            <a:xfrm>
              <a:off x="5549175" y="4521388"/>
              <a:ext cx="704100" cy="392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411850" y="4351025"/>
              <a:ext cx="2551200" cy="5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NADH + 2H</a:t>
              </a:r>
              <a:r>
                <a:rPr lang="en" sz="2800" baseline="30000"/>
                <a:t>+</a:t>
              </a:r>
              <a:endParaRPr sz="2800" baseline="30000"/>
            </a:p>
          </p:txBody>
        </p:sp>
      </p:grpSp>
      <p:cxnSp>
        <p:nvCxnSpPr>
          <p:cNvPr id="219" name="Google Shape;219;p25"/>
          <p:cNvCxnSpPr/>
          <p:nvPr/>
        </p:nvCxnSpPr>
        <p:spPr>
          <a:xfrm flipH="1">
            <a:off x="326950" y="1988550"/>
            <a:ext cx="991500" cy="776700"/>
          </a:xfrm>
          <a:prstGeom prst="straightConnector1">
            <a:avLst/>
          </a:prstGeom>
          <a:noFill/>
          <a:ln w="38100" cap="flat" cmpd="sng">
            <a:solidFill>
              <a:srgbClr val="000000"/>
            </a:solidFill>
            <a:prstDash val="solid"/>
            <a:round/>
            <a:headEnd type="none" w="med" len="med"/>
            <a:tailEnd type="none" w="med" len="med"/>
          </a:ln>
        </p:spPr>
      </p:cxnSp>
      <p:cxnSp>
        <p:nvCxnSpPr>
          <p:cNvPr id="220" name="Google Shape;220;p25"/>
          <p:cNvCxnSpPr/>
          <p:nvPr/>
        </p:nvCxnSpPr>
        <p:spPr>
          <a:xfrm>
            <a:off x="2523625" y="1963113"/>
            <a:ext cx="6296700" cy="761400"/>
          </a:xfrm>
          <a:prstGeom prst="straightConnector1">
            <a:avLst/>
          </a:prstGeom>
          <a:noFill/>
          <a:ln w="38100" cap="flat" cmpd="sng">
            <a:solidFill>
              <a:srgbClr val="000000"/>
            </a:solidFill>
            <a:prstDash val="solid"/>
            <a:round/>
            <a:headEnd type="none" w="med" len="med"/>
            <a:tailEnd type="none" w="med" len="med"/>
          </a:ln>
        </p:spPr>
      </p:cxnSp>
      <p:sp>
        <p:nvSpPr>
          <p:cNvPr id="221" name="Google Shape;221;p25"/>
          <p:cNvSpPr txBox="1"/>
          <p:nvPr/>
        </p:nvSpPr>
        <p:spPr>
          <a:xfrm>
            <a:off x="3014125" y="5163250"/>
            <a:ext cx="3423000" cy="14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Pyruvate + 2 H</a:t>
            </a:r>
            <a:r>
              <a:rPr lang="en" sz="2800" baseline="-25000"/>
              <a:t>2</a:t>
            </a:r>
            <a:r>
              <a:rPr lang="en" sz="2800"/>
              <a:t>O</a:t>
            </a:r>
            <a:endParaRPr sz="2800"/>
          </a:p>
          <a:p>
            <a:pPr marL="0" lvl="0" indent="0" algn="l" rtl="0">
              <a:spcBef>
                <a:spcPts val="0"/>
              </a:spcBef>
              <a:spcAft>
                <a:spcPts val="0"/>
              </a:spcAft>
              <a:buNone/>
            </a:pPr>
            <a:r>
              <a:rPr lang="en" sz="2800"/>
              <a:t>2 ATP</a:t>
            </a:r>
            <a:endParaRPr sz="2800"/>
          </a:p>
          <a:p>
            <a:pPr marL="0" lvl="0" indent="0" algn="l" rtl="0">
              <a:spcBef>
                <a:spcPts val="0"/>
              </a:spcBef>
              <a:spcAft>
                <a:spcPts val="0"/>
              </a:spcAft>
              <a:buNone/>
            </a:pPr>
            <a:r>
              <a:rPr lang="en" sz="2800"/>
              <a:t>2 NADH + 2H</a:t>
            </a:r>
            <a:r>
              <a:rPr lang="en" sz="2800" baseline="30000"/>
              <a:t>+</a:t>
            </a:r>
            <a:endParaRPr sz="2800" baseline="30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Quick Check</a:t>
            </a:r>
            <a:endParaRPr>
              <a:solidFill>
                <a:srgbClr val="0000FF"/>
              </a:solidFill>
            </a:endParaRPr>
          </a:p>
        </p:txBody>
      </p:sp>
      <p:sp>
        <p:nvSpPr>
          <p:cNvPr id="227" name="Google Shape;227;p26"/>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dirty="0"/>
              <a:t>Where does glycolysis occur?</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cytosol</a:t>
            </a:r>
            <a:endParaRPr dirty="0">
              <a:solidFill>
                <a:srgbClr val="FF0000"/>
              </a:solidFill>
            </a:endParaRPr>
          </a:p>
          <a:p>
            <a:pPr marL="457200" lvl="0" indent="-406400" algn="l" rtl="0">
              <a:spcBef>
                <a:spcPts val="0"/>
              </a:spcBef>
              <a:spcAft>
                <a:spcPts val="0"/>
              </a:spcAft>
              <a:buSzPts val="2800"/>
              <a:buAutoNum type="arabicPeriod"/>
            </a:pPr>
            <a:r>
              <a:rPr lang="en" dirty="0"/>
              <a:t>What is produced through glycolysis?</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pyruvate</a:t>
            </a:r>
            <a:endParaRPr dirty="0">
              <a:solidFill>
                <a:srgbClr val="FF0000"/>
              </a:solidFill>
            </a:endParaRPr>
          </a:p>
          <a:p>
            <a:pPr marL="457200" lvl="0" indent="-406400" algn="l" rtl="0">
              <a:spcBef>
                <a:spcPts val="0"/>
              </a:spcBef>
              <a:spcAft>
                <a:spcPts val="0"/>
              </a:spcAft>
              <a:buSzPts val="2800"/>
              <a:buAutoNum type="arabicPeriod"/>
            </a:pPr>
            <a:r>
              <a:rPr lang="en" dirty="0"/>
              <a:t>What is the net production of ATP?</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2 ATP</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CC0000"/>
                </a:solidFill>
              </a:rPr>
              <a:t>Pyruvate Oxidation and Citric Acid Cycle</a:t>
            </a:r>
            <a:endParaRPr sz="3600" dirty="0">
              <a:solidFill>
                <a:srgbClr val="CC0000"/>
              </a:solidFill>
            </a:endParaRPr>
          </a:p>
        </p:txBody>
      </p:sp>
      <p:sp>
        <p:nvSpPr>
          <p:cNvPr id="233" name="Google Shape;233;p27"/>
          <p:cNvSpPr txBox="1">
            <a:spLocks noGrp="1"/>
          </p:cNvSpPr>
          <p:nvPr>
            <p:ph type="body" idx="1"/>
          </p:nvPr>
        </p:nvSpPr>
        <p:spPr>
          <a:xfrm>
            <a:off x="311700" y="1079428"/>
            <a:ext cx="8520600" cy="313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oxygen is present, the pyruvate enters the </a:t>
            </a:r>
            <a:r>
              <a:rPr lang="en" b="1" dirty="0"/>
              <a:t>mitochondria </a:t>
            </a:r>
            <a:r>
              <a:rPr lang="en" dirty="0"/>
              <a:t>(eukaryotic cells)</a:t>
            </a:r>
            <a:endParaRPr dirty="0"/>
          </a:p>
          <a:p>
            <a:pPr marL="457200" lvl="0" indent="-406400" algn="l" rtl="0">
              <a:spcBef>
                <a:spcPts val="0"/>
              </a:spcBef>
              <a:spcAft>
                <a:spcPts val="0"/>
              </a:spcAft>
              <a:buSzPts val="2800"/>
              <a:buChar char="●"/>
            </a:pPr>
            <a:r>
              <a:rPr lang="en" dirty="0"/>
              <a:t>Pyruvate is </a:t>
            </a:r>
            <a:r>
              <a:rPr lang="en" u="sng" dirty="0"/>
              <a:t>oxidized</a:t>
            </a:r>
            <a:r>
              <a:rPr lang="en" dirty="0"/>
              <a:t> into acetyl coA</a:t>
            </a:r>
            <a:endParaRPr dirty="0"/>
          </a:p>
          <a:p>
            <a:pPr marL="914400" lvl="1" indent="-406400" algn="l" rtl="0">
              <a:spcBef>
                <a:spcPts val="0"/>
              </a:spcBef>
              <a:spcAft>
                <a:spcPts val="0"/>
              </a:spcAft>
              <a:buSzPts val="2800"/>
              <a:buChar char="○"/>
            </a:pPr>
            <a:r>
              <a:rPr lang="en" dirty="0"/>
              <a:t>Acetyl coA is used to make </a:t>
            </a:r>
            <a:r>
              <a:rPr lang="en" dirty="0">
                <a:solidFill>
                  <a:srgbClr val="CC0000"/>
                </a:solidFill>
              </a:rPr>
              <a:t>citrate</a:t>
            </a:r>
            <a:r>
              <a:rPr lang="en" dirty="0"/>
              <a:t> in the citric acid cycle</a:t>
            </a:r>
            <a:endParaRPr dirty="0"/>
          </a:p>
          <a:p>
            <a:pPr marL="457200" lvl="0" indent="-406400" algn="l" rtl="0">
              <a:spcBef>
                <a:spcPts val="0"/>
              </a:spcBef>
              <a:spcAft>
                <a:spcPts val="0"/>
              </a:spcAft>
              <a:buSzPts val="2800"/>
              <a:buChar char="●"/>
            </a:pPr>
            <a:r>
              <a:rPr lang="en" dirty="0"/>
              <a:t>2 CO</a:t>
            </a:r>
            <a:r>
              <a:rPr lang="en" baseline="-25000" dirty="0"/>
              <a:t>2</a:t>
            </a:r>
            <a:r>
              <a:rPr lang="en" dirty="0"/>
              <a:t> and 2 NADH are produced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CC0000"/>
                </a:solidFill>
              </a:rPr>
              <a:t>Pyruvate Oxidation</a:t>
            </a:r>
            <a:endParaRPr>
              <a:solidFill>
                <a:srgbClr val="CC0000"/>
              </a:solidFill>
            </a:endParaRPr>
          </a:p>
        </p:txBody>
      </p:sp>
      <p:sp>
        <p:nvSpPr>
          <p:cNvPr id="251" name="Google Shape;251;p28"/>
          <p:cNvSpPr txBox="1"/>
          <p:nvPr/>
        </p:nvSpPr>
        <p:spPr>
          <a:xfrm>
            <a:off x="174223" y="2434600"/>
            <a:ext cx="16449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Pyruvate</a:t>
            </a:r>
            <a:endParaRPr sz="2800" dirty="0"/>
          </a:p>
        </p:txBody>
      </p:sp>
      <p:sp>
        <p:nvSpPr>
          <p:cNvPr id="252" name="Google Shape;252;p28"/>
          <p:cNvSpPr txBox="1"/>
          <p:nvPr/>
        </p:nvSpPr>
        <p:spPr>
          <a:xfrm>
            <a:off x="6865288" y="2434600"/>
            <a:ext cx="19521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Acetyl CoA</a:t>
            </a:r>
            <a:endParaRPr sz="2800"/>
          </a:p>
        </p:txBody>
      </p:sp>
      <p:cxnSp>
        <p:nvCxnSpPr>
          <p:cNvPr id="253" name="Google Shape;253;p28"/>
          <p:cNvCxnSpPr>
            <a:stCxn id="251" idx="3"/>
            <a:endCxn id="252" idx="1"/>
          </p:cNvCxnSpPr>
          <p:nvPr/>
        </p:nvCxnSpPr>
        <p:spPr>
          <a:xfrm>
            <a:off x="1819123" y="2736100"/>
            <a:ext cx="5046300" cy="0"/>
          </a:xfrm>
          <a:prstGeom prst="straightConnector1">
            <a:avLst/>
          </a:prstGeom>
          <a:noFill/>
          <a:ln w="28575" cap="flat" cmpd="sng">
            <a:solidFill>
              <a:srgbClr val="000000"/>
            </a:solidFill>
            <a:prstDash val="solid"/>
            <a:round/>
            <a:headEnd type="none" w="med" len="med"/>
            <a:tailEnd type="triangle" w="med" len="med"/>
          </a:ln>
        </p:spPr>
      </p:cxnSp>
      <p:sp>
        <p:nvSpPr>
          <p:cNvPr id="254" name="Google Shape;254;p28"/>
          <p:cNvSpPr/>
          <p:nvPr/>
        </p:nvSpPr>
        <p:spPr>
          <a:xfrm>
            <a:off x="1974863" y="2792350"/>
            <a:ext cx="2054400" cy="603000"/>
          </a:xfrm>
          <a:prstGeom prst="curvedDownArrow">
            <a:avLst>
              <a:gd name="adj1" fmla="val 25000"/>
              <a:gd name="adj2" fmla="val 50276"/>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txBox="1"/>
          <p:nvPr/>
        </p:nvSpPr>
        <p:spPr>
          <a:xfrm>
            <a:off x="1667338" y="3395350"/>
            <a:ext cx="11559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NAD</a:t>
            </a:r>
            <a:r>
              <a:rPr lang="en" sz="2800" baseline="30000"/>
              <a:t>+</a:t>
            </a:r>
            <a:endParaRPr sz="2800" baseline="30000"/>
          </a:p>
        </p:txBody>
      </p:sp>
      <p:sp>
        <p:nvSpPr>
          <p:cNvPr id="256" name="Google Shape;256;p28"/>
          <p:cNvSpPr txBox="1"/>
          <p:nvPr/>
        </p:nvSpPr>
        <p:spPr>
          <a:xfrm>
            <a:off x="3393713" y="3395350"/>
            <a:ext cx="23220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NADH + CO</a:t>
            </a:r>
            <a:r>
              <a:rPr lang="en" sz="2800" baseline="-25000"/>
              <a:t>2</a:t>
            </a:r>
            <a:endParaRPr sz="2800" baseline="-25000"/>
          </a:p>
        </p:txBody>
      </p:sp>
      <p:sp>
        <p:nvSpPr>
          <p:cNvPr id="257" name="Google Shape;257;p28"/>
          <p:cNvSpPr/>
          <p:nvPr/>
        </p:nvSpPr>
        <p:spPr>
          <a:xfrm rot="10800000" flipH="1">
            <a:off x="2634113" y="2368300"/>
            <a:ext cx="735900" cy="367800"/>
          </a:xfrm>
          <a:prstGeom prst="bentArrow">
            <a:avLst>
              <a:gd name="adj1" fmla="val 25000"/>
              <a:gd name="adj2" fmla="val 25000"/>
              <a:gd name="adj3" fmla="val 25000"/>
              <a:gd name="adj4" fmla="val 4375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0000"/>
              </a:solidFill>
            </a:endParaRPr>
          </a:p>
        </p:txBody>
      </p:sp>
      <p:sp>
        <p:nvSpPr>
          <p:cNvPr id="258" name="Google Shape;258;p28"/>
          <p:cNvSpPr txBox="1"/>
          <p:nvPr/>
        </p:nvSpPr>
        <p:spPr>
          <a:xfrm>
            <a:off x="2262713" y="1841500"/>
            <a:ext cx="9318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CoA</a:t>
            </a:r>
            <a:endParaRPr sz="2800" baseline="30000"/>
          </a:p>
        </p:txBody>
      </p:sp>
      <p:sp>
        <p:nvSpPr>
          <p:cNvPr id="259" name="Google Shape;259;p28"/>
          <p:cNvSpPr/>
          <p:nvPr/>
        </p:nvSpPr>
        <p:spPr>
          <a:xfrm rot="10800000" flipH="1">
            <a:off x="4965025" y="2736100"/>
            <a:ext cx="735900" cy="367800"/>
          </a:xfrm>
          <a:prstGeom prst="bentArrow">
            <a:avLst>
              <a:gd name="adj1" fmla="val 25000"/>
              <a:gd name="adj2" fmla="val 25000"/>
              <a:gd name="adj3" fmla="val 25000"/>
              <a:gd name="adj4" fmla="val 4375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0000"/>
              </a:solidFill>
            </a:endParaRPr>
          </a:p>
        </p:txBody>
      </p:sp>
      <p:sp>
        <p:nvSpPr>
          <p:cNvPr id="260" name="Google Shape;260;p28"/>
          <p:cNvSpPr txBox="1"/>
          <p:nvPr/>
        </p:nvSpPr>
        <p:spPr>
          <a:xfrm>
            <a:off x="5700913" y="2826000"/>
            <a:ext cx="9318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CO</a:t>
            </a:r>
            <a:r>
              <a:rPr lang="en" sz="2800" baseline="-25000"/>
              <a:t>2</a:t>
            </a:r>
            <a:endParaRPr sz="2800" baseline="-25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CC0000"/>
                </a:solidFill>
              </a:rPr>
              <a:t>Citric Acid Cycle</a:t>
            </a:r>
            <a:endParaRPr dirty="0">
              <a:solidFill>
                <a:srgbClr val="CC0000"/>
              </a:solidFill>
            </a:endParaRPr>
          </a:p>
        </p:txBody>
      </p:sp>
      <p:sp>
        <p:nvSpPr>
          <p:cNvPr id="266" name="Google Shape;266;p29"/>
          <p:cNvSpPr txBox="1">
            <a:spLocks noGrp="1"/>
          </p:cNvSpPr>
          <p:nvPr>
            <p:ph type="body" idx="1"/>
          </p:nvPr>
        </p:nvSpPr>
        <p:spPr>
          <a:xfrm>
            <a:off x="311700" y="1308028"/>
            <a:ext cx="8520600" cy="2911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Also known as the Krebs cycle</a:t>
            </a:r>
            <a:endParaRPr dirty="0"/>
          </a:p>
          <a:p>
            <a:pPr marL="457200" lvl="0" indent="-406400" algn="l" rtl="0">
              <a:spcBef>
                <a:spcPts val="0"/>
              </a:spcBef>
              <a:spcAft>
                <a:spcPts val="0"/>
              </a:spcAft>
              <a:buSzPts val="2800"/>
              <a:buChar char="●"/>
            </a:pPr>
            <a:r>
              <a:rPr lang="en" dirty="0"/>
              <a:t>Occurs in the mitochondrial matrix</a:t>
            </a:r>
            <a:endParaRPr dirty="0"/>
          </a:p>
          <a:p>
            <a:pPr marL="457200" lvl="0" indent="-406400" algn="l" rtl="0">
              <a:spcBef>
                <a:spcPts val="0"/>
              </a:spcBef>
              <a:spcAft>
                <a:spcPts val="0"/>
              </a:spcAft>
              <a:buSzPts val="2800"/>
              <a:buChar char="●"/>
            </a:pPr>
            <a:r>
              <a:rPr lang="en" dirty="0"/>
              <a:t>Turns acetyl CoA into citrate</a:t>
            </a:r>
            <a:endParaRPr dirty="0"/>
          </a:p>
          <a:p>
            <a:pPr marL="914400" lvl="1" indent="-406400" algn="l" rtl="0">
              <a:spcBef>
                <a:spcPts val="0"/>
              </a:spcBef>
              <a:spcAft>
                <a:spcPts val="0"/>
              </a:spcAft>
              <a:buSzPts val="2800"/>
              <a:buChar char="○"/>
            </a:pPr>
            <a:r>
              <a:rPr lang="en" dirty="0"/>
              <a:t>Releases </a:t>
            </a:r>
            <a:r>
              <a:rPr lang="en" b="1" dirty="0">
                <a:solidFill>
                  <a:srgbClr val="FF0000"/>
                </a:solidFill>
              </a:rPr>
              <a:t>CO</a:t>
            </a:r>
            <a:r>
              <a:rPr lang="en" b="1" baseline="-25000" dirty="0">
                <a:solidFill>
                  <a:srgbClr val="FF0000"/>
                </a:solidFill>
              </a:rPr>
              <a:t>2</a:t>
            </a:r>
            <a:endParaRPr b="1" dirty="0">
              <a:solidFill>
                <a:srgbClr val="FF0000"/>
              </a:solidFill>
            </a:endParaRPr>
          </a:p>
          <a:p>
            <a:pPr marL="914400" lvl="1" indent="-406400" algn="l" rtl="0">
              <a:spcBef>
                <a:spcPts val="0"/>
              </a:spcBef>
              <a:spcAft>
                <a:spcPts val="0"/>
              </a:spcAft>
              <a:buSzPts val="2800"/>
              <a:buChar char="○"/>
            </a:pPr>
            <a:r>
              <a:rPr lang="en" dirty="0"/>
              <a:t>ATP synthesized</a:t>
            </a:r>
            <a:endParaRPr dirty="0"/>
          </a:p>
          <a:p>
            <a:pPr marL="914400" lvl="1" indent="-406400" algn="l" rtl="0">
              <a:spcBef>
                <a:spcPts val="0"/>
              </a:spcBef>
              <a:spcAft>
                <a:spcPts val="0"/>
              </a:spcAft>
              <a:buSzPts val="2800"/>
              <a:buChar char="○"/>
            </a:pPr>
            <a:r>
              <a:rPr lang="en" dirty="0"/>
              <a:t>Electrons transferred to NADH and FADH</a:t>
            </a:r>
            <a:r>
              <a:rPr lang="en" baseline="-25000" dirty="0"/>
              <a:t>2</a:t>
            </a:r>
            <a:endParaRPr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000"/>
          </a:stretch>
        </a:blipFill>
        <a:effectLst/>
      </p:bgPr>
    </p:bg>
    <p:spTree>
      <p:nvGrpSpPr>
        <p:cNvPr id="1" name="Shape 282"/>
        <p:cNvGrpSpPr/>
        <p:nvPr/>
      </p:nvGrpSpPr>
      <p:grpSpPr>
        <a:xfrm>
          <a:off x="0" y="0"/>
          <a:ext cx="0" cy="0"/>
          <a:chOff x="0" y="0"/>
          <a:chExt cx="0" cy="0"/>
        </a:xfrm>
      </p:grpSpPr>
      <p:sp>
        <p:nvSpPr>
          <p:cNvPr id="283" name="Google Shape;283;p30"/>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CC0000"/>
                </a:solidFill>
              </a:rPr>
              <a:t>Citric Acid Cycle</a:t>
            </a:r>
            <a:endParaRPr/>
          </a:p>
        </p:txBody>
      </p:sp>
      <p:sp>
        <p:nvSpPr>
          <p:cNvPr id="2" name="TextBox 1">
            <a:extLst>
              <a:ext uri="{FF2B5EF4-FFF2-40B4-BE49-F238E27FC236}">
                <a16:creationId xmlns:a16="http://schemas.microsoft.com/office/drawing/2014/main" id="{5780EFD0-E201-28F3-D760-A916184A2602}"/>
              </a:ext>
            </a:extLst>
          </p:cNvPr>
          <p:cNvSpPr txBox="1"/>
          <p:nvPr/>
        </p:nvSpPr>
        <p:spPr>
          <a:xfrm>
            <a:off x="124690" y="139050"/>
            <a:ext cx="1745673" cy="3108543"/>
          </a:xfrm>
          <a:prstGeom prst="rect">
            <a:avLst/>
          </a:prstGeom>
          <a:noFill/>
        </p:spPr>
        <p:txBody>
          <a:bodyPr wrap="square" rtlCol="0">
            <a:spAutoFit/>
          </a:bodyPr>
          <a:lstStyle/>
          <a:p>
            <a:r>
              <a:rPr lang="en-US" sz="2800" dirty="0"/>
              <a:t>Don’t worry you don’t need to know ALL of this </a:t>
            </a:r>
            <a:r>
              <a:rPr lang="en-US" sz="2800" dirty="0">
                <a:sym typeface="Wingdings" panose="05000000000000000000" pitchFamily="2" charset="2"/>
              </a:rPr>
              <a:t></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CC0000"/>
                </a:solidFill>
              </a:rPr>
              <a:t>Citric Acid Cycle</a:t>
            </a:r>
            <a:endParaRPr/>
          </a:p>
        </p:txBody>
      </p:sp>
      <p:sp>
        <p:nvSpPr>
          <p:cNvPr id="290" name="Google Shape;290;p31"/>
          <p:cNvSpPr txBox="1">
            <a:spLocks noGrp="1"/>
          </p:cNvSpPr>
          <p:nvPr>
            <p:ph type="body" idx="1"/>
          </p:nvPr>
        </p:nvSpPr>
        <p:spPr>
          <a:xfrm>
            <a:off x="185575" y="1053457"/>
            <a:ext cx="8520600" cy="71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Summarized pathway (per glucose molecule):</a:t>
            </a:r>
            <a:endParaRPr dirty="0"/>
          </a:p>
        </p:txBody>
      </p:sp>
      <p:sp>
        <p:nvSpPr>
          <p:cNvPr id="291" name="Google Shape;291;p31"/>
          <p:cNvSpPr/>
          <p:nvPr/>
        </p:nvSpPr>
        <p:spPr>
          <a:xfrm>
            <a:off x="2765563" y="2200125"/>
            <a:ext cx="3495300" cy="3393300"/>
          </a:xfrm>
          <a:prstGeom prst="ellipse">
            <a:avLst/>
          </a:prstGeom>
          <a:gradFill>
            <a:gsLst>
              <a:gs pos="0">
                <a:srgbClr val="F5D0D0"/>
              </a:gs>
              <a:gs pos="100000">
                <a:srgbClr val="D96868"/>
              </a:gs>
            </a:gsLst>
            <a:path path="circle">
              <a:fillToRect l="50000" t="50000" r="50000" b="50000"/>
            </a:path>
            <a:tileRect/>
          </a:gra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1"/>
          <p:cNvSpPr txBox="1"/>
          <p:nvPr/>
        </p:nvSpPr>
        <p:spPr>
          <a:xfrm>
            <a:off x="3643563" y="3360225"/>
            <a:ext cx="1962300" cy="107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Citric acid cycle</a:t>
            </a:r>
            <a:endParaRPr sz="2800"/>
          </a:p>
        </p:txBody>
      </p:sp>
      <p:cxnSp>
        <p:nvCxnSpPr>
          <p:cNvPr id="293" name="Google Shape;293;p31"/>
          <p:cNvCxnSpPr/>
          <p:nvPr/>
        </p:nvCxnSpPr>
        <p:spPr>
          <a:xfrm rot="10800000">
            <a:off x="4225413" y="1903725"/>
            <a:ext cx="367800" cy="296400"/>
          </a:xfrm>
          <a:prstGeom prst="straightConnector1">
            <a:avLst/>
          </a:prstGeom>
          <a:noFill/>
          <a:ln w="76200" cap="flat" cmpd="sng">
            <a:solidFill>
              <a:srgbClr val="000000"/>
            </a:solidFill>
            <a:prstDash val="solid"/>
            <a:round/>
            <a:headEnd type="none" w="med" len="med"/>
            <a:tailEnd type="none" w="med" len="med"/>
          </a:ln>
        </p:spPr>
      </p:cxnSp>
      <p:cxnSp>
        <p:nvCxnSpPr>
          <p:cNvPr id="294" name="Google Shape;294;p31"/>
          <p:cNvCxnSpPr/>
          <p:nvPr/>
        </p:nvCxnSpPr>
        <p:spPr>
          <a:xfrm rot="-3370" flipH="1">
            <a:off x="4287208" y="2200147"/>
            <a:ext cx="306000" cy="306600"/>
          </a:xfrm>
          <a:prstGeom prst="straightConnector1">
            <a:avLst/>
          </a:prstGeom>
          <a:noFill/>
          <a:ln w="76200" cap="flat" cmpd="sng">
            <a:solidFill>
              <a:srgbClr val="000000"/>
            </a:solidFill>
            <a:prstDash val="solid"/>
            <a:round/>
            <a:headEnd type="none" w="med" len="med"/>
            <a:tailEnd type="none" w="med" len="med"/>
          </a:ln>
        </p:spPr>
      </p:cxnSp>
      <p:cxnSp>
        <p:nvCxnSpPr>
          <p:cNvPr id="295" name="Google Shape;295;p31"/>
          <p:cNvCxnSpPr/>
          <p:nvPr/>
        </p:nvCxnSpPr>
        <p:spPr>
          <a:xfrm rot="10800000" flipH="1">
            <a:off x="6062413" y="2586525"/>
            <a:ext cx="47100" cy="466800"/>
          </a:xfrm>
          <a:prstGeom prst="straightConnector1">
            <a:avLst/>
          </a:prstGeom>
          <a:noFill/>
          <a:ln w="76200" cap="flat" cmpd="sng">
            <a:solidFill>
              <a:srgbClr val="000000"/>
            </a:solidFill>
            <a:prstDash val="solid"/>
            <a:round/>
            <a:headEnd type="none" w="med" len="med"/>
            <a:tailEnd type="none" w="med" len="med"/>
          </a:ln>
        </p:spPr>
      </p:cxnSp>
      <p:cxnSp>
        <p:nvCxnSpPr>
          <p:cNvPr id="296" name="Google Shape;296;p31"/>
          <p:cNvCxnSpPr/>
          <p:nvPr/>
        </p:nvCxnSpPr>
        <p:spPr>
          <a:xfrm rot="10800000">
            <a:off x="5603708" y="3034122"/>
            <a:ext cx="505800" cy="19200"/>
          </a:xfrm>
          <a:prstGeom prst="straightConnector1">
            <a:avLst/>
          </a:prstGeom>
          <a:noFill/>
          <a:ln w="76200" cap="flat" cmpd="sng">
            <a:solidFill>
              <a:srgbClr val="000000"/>
            </a:solidFill>
            <a:prstDash val="solid"/>
            <a:round/>
            <a:headEnd type="none" w="med" len="med"/>
            <a:tailEnd type="none" w="med" len="med"/>
          </a:ln>
        </p:spPr>
      </p:cxnSp>
      <p:cxnSp>
        <p:nvCxnSpPr>
          <p:cNvPr id="297" name="Google Shape;297;p31"/>
          <p:cNvCxnSpPr/>
          <p:nvPr/>
        </p:nvCxnSpPr>
        <p:spPr>
          <a:xfrm rot="10800000" flipH="1">
            <a:off x="5849263" y="4977300"/>
            <a:ext cx="411600" cy="79800"/>
          </a:xfrm>
          <a:prstGeom prst="straightConnector1">
            <a:avLst/>
          </a:prstGeom>
          <a:noFill/>
          <a:ln w="76200" cap="flat" cmpd="sng">
            <a:solidFill>
              <a:srgbClr val="000000"/>
            </a:solidFill>
            <a:prstDash val="solid"/>
            <a:round/>
            <a:headEnd type="none" w="med" len="med"/>
            <a:tailEnd type="none" w="med" len="med"/>
          </a:ln>
        </p:spPr>
      </p:cxnSp>
      <p:cxnSp>
        <p:nvCxnSpPr>
          <p:cNvPr id="298" name="Google Shape;298;p31"/>
          <p:cNvCxnSpPr/>
          <p:nvPr/>
        </p:nvCxnSpPr>
        <p:spPr>
          <a:xfrm rot="10800000">
            <a:off x="5757483" y="4599897"/>
            <a:ext cx="109200" cy="457200"/>
          </a:xfrm>
          <a:prstGeom prst="straightConnector1">
            <a:avLst/>
          </a:prstGeom>
          <a:noFill/>
          <a:ln w="76200" cap="flat" cmpd="sng">
            <a:solidFill>
              <a:srgbClr val="000000"/>
            </a:solidFill>
            <a:prstDash val="solid"/>
            <a:round/>
            <a:headEnd type="none" w="med" len="med"/>
            <a:tailEnd type="none" w="med" len="med"/>
          </a:ln>
        </p:spPr>
      </p:cxnSp>
      <p:cxnSp>
        <p:nvCxnSpPr>
          <p:cNvPr id="299" name="Google Shape;299;p31"/>
          <p:cNvCxnSpPr/>
          <p:nvPr/>
        </p:nvCxnSpPr>
        <p:spPr>
          <a:xfrm>
            <a:off x="3322388" y="5124100"/>
            <a:ext cx="547500" cy="35100"/>
          </a:xfrm>
          <a:prstGeom prst="straightConnector1">
            <a:avLst/>
          </a:prstGeom>
          <a:noFill/>
          <a:ln w="76200" cap="flat" cmpd="sng">
            <a:solidFill>
              <a:srgbClr val="000000"/>
            </a:solidFill>
            <a:prstDash val="solid"/>
            <a:round/>
            <a:headEnd type="none" w="med" len="med"/>
            <a:tailEnd type="none" w="med" len="med"/>
          </a:ln>
        </p:spPr>
      </p:cxnSp>
      <p:cxnSp>
        <p:nvCxnSpPr>
          <p:cNvPr id="300" name="Google Shape;300;p31"/>
          <p:cNvCxnSpPr/>
          <p:nvPr/>
        </p:nvCxnSpPr>
        <p:spPr>
          <a:xfrm rot="10800000">
            <a:off x="3322388" y="5124100"/>
            <a:ext cx="100200" cy="496500"/>
          </a:xfrm>
          <a:prstGeom prst="straightConnector1">
            <a:avLst/>
          </a:prstGeom>
          <a:noFill/>
          <a:ln w="76200" cap="flat" cmpd="sng">
            <a:solidFill>
              <a:srgbClr val="000000"/>
            </a:solidFill>
            <a:prstDash val="solid"/>
            <a:round/>
            <a:headEnd type="none" w="med" len="med"/>
            <a:tailEnd type="none" w="med" len="med"/>
          </a:ln>
        </p:spPr>
      </p:cxnSp>
      <p:cxnSp>
        <p:nvCxnSpPr>
          <p:cNvPr id="301" name="Google Shape;301;p31"/>
          <p:cNvCxnSpPr/>
          <p:nvPr/>
        </p:nvCxnSpPr>
        <p:spPr>
          <a:xfrm>
            <a:off x="2865763" y="3311575"/>
            <a:ext cx="291300" cy="407400"/>
          </a:xfrm>
          <a:prstGeom prst="straightConnector1">
            <a:avLst/>
          </a:prstGeom>
          <a:noFill/>
          <a:ln w="76200" cap="flat" cmpd="sng">
            <a:solidFill>
              <a:srgbClr val="000000"/>
            </a:solidFill>
            <a:prstDash val="solid"/>
            <a:round/>
            <a:headEnd type="none" w="med" len="med"/>
            <a:tailEnd type="none" w="med" len="med"/>
          </a:ln>
        </p:spPr>
      </p:cxnSp>
      <p:cxnSp>
        <p:nvCxnSpPr>
          <p:cNvPr id="302" name="Google Shape;302;p31"/>
          <p:cNvCxnSpPr/>
          <p:nvPr/>
        </p:nvCxnSpPr>
        <p:spPr>
          <a:xfrm rot="10800000" flipH="1">
            <a:off x="2569688" y="3341700"/>
            <a:ext cx="335700" cy="307500"/>
          </a:xfrm>
          <a:prstGeom prst="straightConnector1">
            <a:avLst/>
          </a:prstGeom>
          <a:noFill/>
          <a:ln w="76200" cap="flat" cmpd="sng">
            <a:solidFill>
              <a:srgbClr val="000000"/>
            </a:solidFill>
            <a:prstDash val="solid"/>
            <a:round/>
            <a:headEnd type="none" w="med" len="med"/>
            <a:tailEnd type="none" w="med" len="med"/>
          </a:ln>
        </p:spPr>
      </p:cxnSp>
      <p:sp>
        <p:nvSpPr>
          <p:cNvPr id="303" name="Google Shape;303;p31"/>
          <p:cNvSpPr txBox="1"/>
          <p:nvPr/>
        </p:nvSpPr>
        <p:spPr>
          <a:xfrm>
            <a:off x="563350" y="2228100"/>
            <a:ext cx="1324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u="sng"/>
              <a:t>Inputs</a:t>
            </a:r>
            <a:endParaRPr sz="2800" b="1" u="sng"/>
          </a:p>
        </p:txBody>
      </p:sp>
      <p:sp>
        <p:nvSpPr>
          <p:cNvPr id="304" name="Google Shape;304;p31"/>
          <p:cNvSpPr txBox="1"/>
          <p:nvPr/>
        </p:nvSpPr>
        <p:spPr>
          <a:xfrm>
            <a:off x="6892950" y="2228100"/>
            <a:ext cx="1578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u="sng"/>
              <a:t>Outputs</a:t>
            </a:r>
            <a:endParaRPr sz="2800" b="1" u="sng"/>
          </a:p>
        </p:txBody>
      </p:sp>
      <p:sp>
        <p:nvSpPr>
          <p:cNvPr id="305" name="Google Shape;305;p31"/>
          <p:cNvSpPr txBox="1"/>
          <p:nvPr/>
        </p:nvSpPr>
        <p:spPr>
          <a:xfrm>
            <a:off x="139925" y="2754525"/>
            <a:ext cx="2446800" cy="25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acetyl CoA</a:t>
            </a:r>
            <a:endParaRPr sz="2800"/>
          </a:p>
        </p:txBody>
      </p:sp>
      <p:sp>
        <p:nvSpPr>
          <p:cNvPr id="306" name="Google Shape;306;p31"/>
          <p:cNvSpPr txBox="1"/>
          <p:nvPr/>
        </p:nvSpPr>
        <p:spPr>
          <a:xfrm>
            <a:off x="6697200" y="2850975"/>
            <a:ext cx="2446800" cy="25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ATP</a:t>
            </a:r>
            <a:endParaRPr sz="2800"/>
          </a:p>
          <a:p>
            <a:pPr marL="0" lvl="0" indent="0" algn="l" rtl="0">
              <a:spcBef>
                <a:spcPts val="0"/>
              </a:spcBef>
              <a:spcAft>
                <a:spcPts val="0"/>
              </a:spcAft>
              <a:buNone/>
            </a:pPr>
            <a:r>
              <a:rPr lang="en" sz="2800"/>
              <a:t>6 NADH</a:t>
            </a:r>
            <a:endParaRPr sz="2800"/>
          </a:p>
          <a:p>
            <a:pPr marL="0" lvl="0" indent="0" algn="l" rtl="0">
              <a:spcBef>
                <a:spcPts val="0"/>
              </a:spcBef>
              <a:spcAft>
                <a:spcPts val="0"/>
              </a:spcAft>
              <a:buNone/>
            </a:pPr>
            <a:r>
              <a:rPr lang="en" sz="2800"/>
              <a:t>4 CO</a:t>
            </a:r>
            <a:r>
              <a:rPr lang="en" sz="2800" baseline="-25000"/>
              <a:t>2</a:t>
            </a:r>
            <a:endParaRPr sz="2800"/>
          </a:p>
          <a:p>
            <a:pPr marL="0" lvl="0" indent="0" algn="l" rtl="0">
              <a:spcBef>
                <a:spcPts val="0"/>
              </a:spcBef>
              <a:spcAft>
                <a:spcPts val="0"/>
              </a:spcAft>
              <a:buNone/>
            </a:pPr>
            <a:r>
              <a:rPr lang="en" sz="2800"/>
              <a:t>2 FADH</a:t>
            </a:r>
            <a:r>
              <a:rPr lang="en" sz="2800" baseline="-25000"/>
              <a:t>2</a:t>
            </a:r>
            <a:endParaRPr sz="2800" baseline="-25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Review: Mitochondria</a:t>
            </a:r>
            <a:endParaRPr/>
          </a:p>
        </p:txBody>
      </p:sp>
      <p:sp>
        <p:nvSpPr>
          <p:cNvPr id="59" name="Google Shape;59;p14"/>
          <p:cNvSpPr txBox="1">
            <a:spLocks noGrp="1"/>
          </p:cNvSpPr>
          <p:nvPr>
            <p:ph type="body" idx="1"/>
          </p:nvPr>
        </p:nvSpPr>
        <p:spPr>
          <a:xfrm>
            <a:off x="311700" y="1079425"/>
            <a:ext cx="8599500" cy="120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Take a minute to review your notes and/or text for the structures of the mitochondria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2"/>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Quick Check</a:t>
            </a:r>
            <a:endParaRPr>
              <a:solidFill>
                <a:srgbClr val="0000FF"/>
              </a:solidFill>
            </a:endParaRPr>
          </a:p>
        </p:txBody>
      </p:sp>
      <p:sp>
        <p:nvSpPr>
          <p:cNvPr id="312" name="Google Shape;312;p32"/>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dirty="0"/>
              <a:t>Where does the citric acid cycle occur?</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mitochondrial matrix</a:t>
            </a:r>
            <a:endParaRPr dirty="0">
              <a:solidFill>
                <a:srgbClr val="FF0000"/>
              </a:solidFill>
            </a:endParaRPr>
          </a:p>
          <a:p>
            <a:pPr marL="457200" lvl="0" indent="-406400" algn="l" rtl="0">
              <a:spcBef>
                <a:spcPts val="0"/>
              </a:spcBef>
              <a:spcAft>
                <a:spcPts val="0"/>
              </a:spcAft>
              <a:buSzPts val="2800"/>
              <a:buAutoNum type="arabicPeriod"/>
            </a:pPr>
            <a:r>
              <a:rPr lang="en" dirty="0"/>
              <a:t>What is the net production of ATP in the citric acid cycle?</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2 ATP</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16"/>
        <p:cNvGrpSpPr/>
        <p:nvPr/>
      </p:nvGrpSpPr>
      <p:grpSpPr>
        <a:xfrm>
          <a:off x="0" y="0"/>
          <a:ext cx="0" cy="0"/>
          <a:chOff x="0" y="0"/>
          <a:chExt cx="0" cy="0"/>
        </a:xfrm>
      </p:grpSpPr>
      <p:sp>
        <p:nvSpPr>
          <p:cNvPr id="317" name="Google Shape;317;p33"/>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9900FF"/>
                </a:solidFill>
              </a:rPr>
              <a:t>Oxidative Phosphorylation</a:t>
            </a:r>
            <a:endParaRPr dirty="0">
              <a:solidFill>
                <a:srgbClr val="9900FF"/>
              </a:solidFill>
            </a:endParaRPr>
          </a:p>
        </p:txBody>
      </p:sp>
      <p:sp>
        <p:nvSpPr>
          <p:cNvPr id="318" name="Google Shape;318;p33"/>
          <p:cNvSpPr txBox="1">
            <a:spLocks noGrp="1"/>
          </p:cNvSpPr>
          <p:nvPr>
            <p:ph type="body" idx="1"/>
          </p:nvPr>
        </p:nvSpPr>
        <p:spPr>
          <a:xfrm>
            <a:off x="311700" y="1216026"/>
            <a:ext cx="8520600" cy="1784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Oxidative phosphorylation consists of:</a:t>
            </a:r>
            <a:endParaRPr dirty="0"/>
          </a:p>
          <a:p>
            <a:pPr marL="914400" lvl="1" indent="-406400" algn="l" rtl="0">
              <a:spcBef>
                <a:spcPts val="0"/>
              </a:spcBef>
              <a:spcAft>
                <a:spcPts val="0"/>
              </a:spcAft>
              <a:buSzPts val="2800"/>
              <a:buChar char="○"/>
            </a:pPr>
            <a:r>
              <a:rPr lang="en" dirty="0"/>
              <a:t>Electron transport chain</a:t>
            </a:r>
            <a:endParaRPr dirty="0"/>
          </a:p>
          <a:p>
            <a:pPr marL="914400" lvl="1" indent="-406400" algn="l" rtl="0">
              <a:spcBef>
                <a:spcPts val="0"/>
              </a:spcBef>
              <a:spcAft>
                <a:spcPts val="0"/>
              </a:spcAft>
              <a:buSzPts val="2800"/>
              <a:buChar char="○"/>
            </a:pPr>
            <a:r>
              <a:rPr lang="en" dirty="0"/>
              <a:t>Chemiosmosis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4"/>
        <p:cNvGrpSpPr/>
        <p:nvPr/>
      </p:nvGrpSpPr>
      <p:grpSpPr>
        <a:xfrm>
          <a:off x="0" y="0"/>
          <a:ext cx="0" cy="0"/>
          <a:chOff x="0" y="0"/>
          <a:chExt cx="0" cy="0"/>
        </a:xfrm>
      </p:grpSpPr>
      <p:sp>
        <p:nvSpPr>
          <p:cNvPr id="335" name="Google Shape;335;p34"/>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Electron Transport Chain</a:t>
            </a:r>
            <a:endParaRPr>
              <a:solidFill>
                <a:srgbClr val="99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0"/>
        <p:cNvGrpSpPr/>
        <p:nvPr/>
      </p:nvGrpSpPr>
      <p:grpSpPr>
        <a:xfrm>
          <a:off x="0" y="0"/>
          <a:ext cx="0" cy="0"/>
          <a:chOff x="0" y="0"/>
          <a:chExt cx="0" cy="0"/>
        </a:xfrm>
      </p:grpSpPr>
      <p:sp>
        <p:nvSpPr>
          <p:cNvPr id="341" name="Google Shape;341;p35"/>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9900FF"/>
                </a:solidFill>
              </a:rPr>
              <a:t>Electron Transport Chain</a:t>
            </a:r>
            <a:endParaRPr dirty="0">
              <a:solidFill>
                <a:srgbClr val="9900FF"/>
              </a:solidFill>
            </a:endParaRPr>
          </a:p>
        </p:txBody>
      </p:sp>
      <p:sp>
        <p:nvSpPr>
          <p:cNvPr id="342" name="Google Shape;342;p35"/>
          <p:cNvSpPr txBox="1">
            <a:spLocks noGrp="1"/>
          </p:cNvSpPr>
          <p:nvPr>
            <p:ph type="body" idx="1"/>
          </p:nvPr>
        </p:nvSpPr>
        <p:spPr>
          <a:xfrm>
            <a:off x="-1" y="1087175"/>
            <a:ext cx="4462943" cy="5657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The </a:t>
            </a:r>
            <a:r>
              <a:rPr lang="en" dirty="0">
                <a:solidFill>
                  <a:srgbClr val="9900FF"/>
                </a:solidFill>
              </a:rPr>
              <a:t>ETC</a:t>
            </a:r>
            <a:r>
              <a:rPr lang="en" dirty="0"/>
              <a:t> is located in the </a:t>
            </a:r>
            <a:r>
              <a:rPr lang="en" u="sng" dirty="0"/>
              <a:t>inner membrane</a:t>
            </a:r>
            <a:r>
              <a:rPr lang="en" dirty="0"/>
              <a:t> of the mitochondria</a:t>
            </a:r>
            <a:endParaRPr dirty="0"/>
          </a:p>
          <a:p>
            <a:pPr marL="914400" lvl="1" indent="-406400" algn="l" rtl="0">
              <a:spcBef>
                <a:spcPts val="0"/>
              </a:spcBef>
              <a:spcAft>
                <a:spcPts val="0"/>
              </a:spcAft>
              <a:buSzPts val="2800"/>
              <a:buChar char="○"/>
            </a:pPr>
            <a:r>
              <a:rPr lang="en" dirty="0"/>
              <a:t>Collection of proteins</a:t>
            </a:r>
            <a:endParaRPr dirty="0"/>
          </a:p>
          <a:p>
            <a:pPr marL="914400" lvl="1" indent="-406400" algn="l" rtl="0">
              <a:spcBef>
                <a:spcPts val="0"/>
              </a:spcBef>
              <a:spcAft>
                <a:spcPts val="0"/>
              </a:spcAft>
              <a:buSzPts val="2800"/>
              <a:buChar char="○"/>
            </a:pPr>
            <a:r>
              <a:rPr lang="en" dirty="0"/>
              <a:t>As the electrons “fall” proteins alternate between </a:t>
            </a:r>
            <a:r>
              <a:rPr lang="en" dirty="0">
                <a:solidFill>
                  <a:srgbClr val="990000"/>
                </a:solidFill>
              </a:rPr>
              <a:t>reduced</a:t>
            </a:r>
            <a:r>
              <a:rPr lang="en" dirty="0"/>
              <a:t> (accepts e</a:t>
            </a:r>
            <a:r>
              <a:rPr lang="en" baseline="30000" dirty="0"/>
              <a:t>-</a:t>
            </a:r>
            <a:r>
              <a:rPr lang="en" dirty="0"/>
              <a:t>) and </a:t>
            </a:r>
            <a:r>
              <a:rPr lang="en" dirty="0">
                <a:solidFill>
                  <a:srgbClr val="0000FF"/>
                </a:solidFill>
              </a:rPr>
              <a:t>oxidized</a:t>
            </a:r>
            <a:r>
              <a:rPr lang="en" dirty="0"/>
              <a:t> (donates e</a:t>
            </a:r>
            <a:r>
              <a:rPr lang="en" baseline="30000" dirty="0"/>
              <a:t>-</a:t>
            </a:r>
            <a:r>
              <a:rPr lang="en" dirty="0"/>
              <a:t>) state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
          </a:stretch>
        </a:blipFill>
        <a:effectLst/>
      </p:bgPr>
    </p:bg>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Electron Transport Chain</a:t>
            </a:r>
            <a:endParaRPr>
              <a:solidFill>
                <a:srgbClr val="9900FF"/>
              </a:solidFill>
            </a:endParaRPr>
          </a:p>
        </p:txBody>
      </p:sp>
      <p:sp>
        <p:nvSpPr>
          <p:cNvPr id="349" name="Google Shape;349;p36"/>
          <p:cNvSpPr txBox="1">
            <a:spLocks noGrp="1"/>
          </p:cNvSpPr>
          <p:nvPr>
            <p:ph type="body" idx="1"/>
          </p:nvPr>
        </p:nvSpPr>
        <p:spPr>
          <a:xfrm>
            <a:off x="145500" y="1063625"/>
            <a:ext cx="8807700" cy="2538557"/>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The </a:t>
            </a:r>
            <a:r>
              <a:rPr lang="en" b="1" dirty="0">
                <a:solidFill>
                  <a:srgbClr val="990000"/>
                </a:solidFill>
              </a:rPr>
              <a:t>cristae</a:t>
            </a:r>
            <a:r>
              <a:rPr lang="en" dirty="0"/>
              <a:t> increase the surface area for the reactions to occur</a:t>
            </a:r>
            <a:endParaRPr dirty="0"/>
          </a:p>
          <a:p>
            <a:pPr marL="457200" lvl="0" indent="-406400" algn="l" rtl="0">
              <a:spcBef>
                <a:spcPts val="0"/>
              </a:spcBef>
              <a:spcAft>
                <a:spcPts val="0"/>
              </a:spcAft>
              <a:buSzPts val="2800"/>
              <a:buChar char="●"/>
            </a:pPr>
            <a:r>
              <a:rPr lang="en" dirty="0"/>
              <a:t>Does </a:t>
            </a:r>
            <a:r>
              <a:rPr lang="en" u="sng" dirty="0"/>
              <a:t>not</a:t>
            </a:r>
            <a:r>
              <a:rPr lang="en" dirty="0"/>
              <a:t> produce </a:t>
            </a:r>
            <a:r>
              <a:rPr lang="en" dirty="0">
                <a:solidFill>
                  <a:srgbClr val="B45F06"/>
                </a:solidFill>
              </a:rPr>
              <a:t>ATP</a:t>
            </a:r>
            <a:r>
              <a:rPr lang="en" dirty="0"/>
              <a:t> directly</a:t>
            </a:r>
            <a:endParaRPr dirty="0"/>
          </a:p>
          <a:p>
            <a:pPr marL="914400" lvl="1" indent="-406400" algn="l" rtl="0">
              <a:spcBef>
                <a:spcPts val="0"/>
              </a:spcBef>
              <a:spcAft>
                <a:spcPts val="0"/>
              </a:spcAft>
              <a:buSzPts val="2800"/>
              <a:buChar char="○"/>
            </a:pPr>
            <a:r>
              <a:rPr lang="en" dirty="0"/>
              <a:t>Helps manage the release of energy by creating several small steps for “fall” of electrons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4000"/>
          </a:stretch>
        </a:blipFill>
        <a:effectLst/>
      </p:bgPr>
    </p:bg>
    <p:spTree>
      <p:nvGrpSpPr>
        <p:cNvPr id="1" name="Shape 354"/>
        <p:cNvGrpSpPr/>
        <p:nvPr/>
      </p:nvGrpSpPr>
      <p:grpSpPr>
        <a:xfrm>
          <a:off x="0" y="0"/>
          <a:ext cx="0" cy="0"/>
          <a:chOff x="0" y="0"/>
          <a:chExt cx="0" cy="0"/>
        </a:xfrm>
      </p:grpSpPr>
      <p:sp>
        <p:nvSpPr>
          <p:cNvPr id="355" name="Google Shape;355;p37"/>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Electron Transport Chain</a:t>
            </a:r>
            <a:endParaRPr>
              <a:solidFill>
                <a:srgbClr val="9900FF"/>
              </a:solidFill>
            </a:endParaRPr>
          </a:p>
        </p:txBody>
      </p:sp>
      <p:sp>
        <p:nvSpPr>
          <p:cNvPr id="356" name="Google Shape;356;p37"/>
          <p:cNvSpPr txBox="1">
            <a:spLocks noGrp="1"/>
          </p:cNvSpPr>
          <p:nvPr>
            <p:ph type="body" idx="1"/>
          </p:nvPr>
        </p:nvSpPr>
        <p:spPr>
          <a:xfrm>
            <a:off x="145500" y="1063625"/>
            <a:ext cx="8807700" cy="56571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000000"/>
              </a:buClr>
              <a:buSzPts val="2800"/>
              <a:buFont typeface="Arial"/>
              <a:buChar char="●"/>
            </a:pPr>
            <a:r>
              <a:rPr lang="en" dirty="0"/>
              <a:t>The </a:t>
            </a:r>
            <a:r>
              <a:rPr lang="en" u="sng" dirty="0"/>
              <a:t>final</a:t>
            </a:r>
            <a:r>
              <a:rPr lang="en" dirty="0"/>
              <a:t> electron acceptor is </a:t>
            </a:r>
            <a:r>
              <a:rPr lang="en" dirty="0">
                <a:solidFill>
                  <a:srgbClr val="0000FF"/>
                </a:solidFill>
              </a:rPr>
              <a:t>oxygen</a:t>
            </a:r>
            <a:endParaRPr dirty="0">
              <a:solidFill>
                <a:srgbClr val="0000FF"/>
              </a:solidFill>
            </a:endParaRPr>
          </a:p>
          <a:p>
            <a:pPr marL="914400" marR="0" lvl="1" indent="-406400" algn="l" rtl="0">
              <a:lnSpc>
                <a:spcPct val="115000"/>
              </a:lnSpc>
              <a:spcBef>
                <a:spcPts val="0"/>
              </a:spcBef>
              <a:spcAft>
                <a:spcPts val="0"/>
              </a:spcAft>
              <a:buSzPts val="2800"/>
              <a:buChar char="○"/>
            </a:pPr>
            <a:r>
              <a:rPr lang="en" dirty="0"/>
              <a:t>Each oxygen pairs with 2 H</a:t>
            </a:r>
            <a:r>
              <a:rPr lang="en" baseline="30000" dirty="0"/>
              <a:t>+</a:t>
            </a:r>
            <a:r>
              <a:rPr lang="en" dirty="0"/>
              <a:t> and 2 e</a:t>
            </a:r>
            <a:r>
              <a:rPr lang="en" baseline="30000" dirty="0"/>
              <a:t>-</a:t>
            </a:r>
            <a:r>
              <a:rPr lang="en" dirty="0"/>
              <a:t> to form </a:t>
            </a:r>
            <a:r>
              <a:rPr lang="en" dirty="0">
                <a:solidFill>
                  <a:srgbClr val="0000FF"/>
                </a:solidFill>
              </a:rPr>
              <a:t>H</a:t>
            </a:r>
            <a:r>
              <a:rPr lang="en" baseline="-25000" dirty="0">
                <a:solidFill>
                  <a:srgbClr val="0000FF"/>
                </a:solidFill>
              </a:rPr>
              <a:t>2</a:t>
            </a:r>
            <a:r>
              <a:rPr lang="en" dirty="0">
                <a:solidFill>
                  <a:srgbClr val="0000FF"/>
                </a:solidFill>
              </a:rPr>
              <a:t>O</a:t>
            </a:r>
            <a:endParaRPr dirty="0">
              <a:solidFill>
                <a:srgbClr val="0000FF"/>
              </a:solidFill>
            </a:endParaRPr>
          </a:p>
        </p:txBody>
      </p:sp>
      <p:sp>
        <p:nvSpPr>
          <p:cNvPr id="358" name="Google Shape;358;p37"/>
          <p:cNvSpPr/>
          <p:nvPr/>
        </p:nvSpPr>
        <p:spPr>
          <a:xfrm>
            <a:off x="2346035" y="5033818"/>
            <a:ext cx="3528292" cy="1505528"/>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Electron Transport Chain</a:t>
            </a:r>
            <a:endParaRPr>
              <a:solidFill>
                <a:srgbClr val="9900FF"/>
              </a:solidFill>
            </a:endParaRPr>
          </a:p>
        </p:txBody>
      </p:sp>
      <p:sp>
        <p:nvSpPr>
          <p:cNvPr id="364" name="Google Shape;364;p38"/>
          <p:cNvSpPr txBox="1">
            <a:spLocks noGrp="1"/>
          </p:cNvSpPr>
          <p:nvPr>
            <p:ph type="body" idx="1"/>
          </p:nvPr>
        </p:nvSpPr>
        <p:spPr>
          <a:xfrm>
            <a:off x="145500" y="1292225"/>
            <a:ext cx="8807700" cy="56571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000000"/>
              </a:buClr>
              <a:buSzPts val="2800"/>
              <a:buFont typeface="Arial"/>
              <a:buChar char="●"/>
            </a:pPr>
            <a:r>
              <a:rPr lang="en" dirty="0"/>
              <a:t>One major function of the ETC is to create a </a:t>
            </a:r>
            <a:r>
              <a:rPr lang="en" b="1" dirty="0"/>
              <a:t>proton (H</a:t>
            </a:r>
            <a:r>
              <a:rPr lang="en" b="1" baseline="30000" dirty="0"/>
              <a:t>+</a:t>
            </a:r>
            <a:r>
              <a:rPr lang="en" b="1" dirty="0"/>
              <a:t>) gradient </a:t>
            </a:r>
            <a:r>
              <a:rPr lang="en" dirty="0"/>
              <a:t>across the membrane</a:t>
            </a:r>
            <a:endParaRPr dirty="0"/>
          </a:p>
          <a:p>
            <a:pPr marL="914400" marR="0" lvl="1" indent="-406400" algn="l" rtl="0">
              <a:lnSpc>
                <a:spcPct val="115000"/>
              </a:lnSpc>
              <a:spcBef>
                <a:spcPts val="0"/>
              </a:spcBef>
              <a:spcAft>
                <a:spcPts val="0"/>
              </a:spcAft>
              <a:buSzPts val="2800"/>
              <a:buChar char="○"/>
            </a:pPr>
            <a:r>
              <a:rPr lang="en" dirty="0"/>
              <a:t>As proteins shuttle electrons along the ETC, they also </a:t>
            </a:r>
            <a:r>
              <a:rPr lang="en" b="1" dirty="0"/>
              <a:t>pump H</a:t>
            </a:r>
            <a:r>
              <a:rPr lang="en" b="1" baseline="30000" dirty="0"/>
              <a:t>+</a:t>
            </a:r>
            <a:r>
              <a:rPr lang="en" dirty="0"/>
              <a:t> into the intermembrane space</a:t>
            </a:r>
            <a:endParaRPr dirty="0"/>
          </a:p>
          <a:p>
            <a:pPr marL="1371600" marR="0" lvl="2" indent="-393700" algn="l" rtl="0">
              <a:lnSpc>
                <a:spcPct val="115000"/>
              </a:lnSpc>
              <a:spcBef>
                <a:spcPts val="0"/>
              </a:spcBef>
              <a:spcAft>
                <a:spcPts val="0"/>
              </a:spcAft>
              <a:buSzPts val="2600"/>
              <a:buChar char="■"/>
            </a:pPr>
            <a:r>
              <a:rPr lang="en" dirty="0"/>
              <a:t>Use the exergonic flow of electrons from NADH and FADH</a:t>
            </a:r>
            <a:r>
              <a:rPr lang="en" baseline="-25000" dirty="0"/>
              <a:t>2</a:t>
            </a:r>
            <a:endParaRPr baseline="-25000" dirty="0"/>
          </a:p>
          <a:p>
            <a:pPr marL="914400" marR="0" lvl="1" indent="-406400" algn="l" rtl="0">
              <a:lnSpc>
                <a:spcPct val="115000"/>
              </a:lnSpc>
              <a:spcBef>
                <a:spcPts val="0"/>
              </a:spcBef>
              <a:spcAft>
                <a:spcPts val="0"/>
              </a:spcAft>
              <a:buSzPts val="2800"/>
              <a:buChar char="○"/>
            </a:pPr>
            <a:r>
              <a:rPr lang="en" dirty="0"/>
              <a:t>This gradient will power </a:t>
            </a:r>
            <a:r>
              <a:rPr lang="en" dirty="0">
                <a:solidFill>
                  <a:srgbClr val="B45F06"/>
                </a:solidFill>
              </a:rPr>
              <a:t>chemiosmosis</a:t>
            </a:r>
            <a:endParaRPr dirty="0">
              <a:solidFill>
                <a:srgbClr val="B45F06"/>
              </a:solidFill>
            </a:endParaRPr>
          </a:p>
          <a:p>
            <a:pPr marL="1371600" marR="0" lvl="2" indent="-393700" algn="l" rtl="0">
              <a:lnSpc>
                <a:spcPct val="115000"/>
              </a:lnSpc>
              <a:spcBef>
                <a:spcPts val="0"/>
              </a:spcBef>
              <a:spcAft>
                <a:spcPts val="0"/>
              </a:spcAft>
              <a:buSzPts val="2600"/>
              <a:buChar char="■"/>
            </a:pPr>
            <a:r>
              <a:rPr lang="en" dirty="0"/>
              <a:t>Uses hydrogen ions to power cellular work </a:t>
            </a: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sp>
        <p:nvSpPr>
          <p:cNvPr id="370" name="Google Shape;370;p39"/>
          <p:cNvSpPr txBox="1"/>
          <p:nvPr/>
        </p:nvSpPr>
        <p:spPr>
          <a:xfrm>
            <a:off x="3495450" y="447425"/>
            <a:ext cx="2153100" cy="4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Pumping H+</a:t>
            </a:r>
            <a:endParaRPr sz="2800"/>
          </a:p>
        </p:txBody>
      </p:sp>
      <p:cxnSp>
        <p:nvCxnSpPr>
          <p:cNvPr id="371" name="Google Shape;371;p39"/>
          <p:cNvCxnSpPr>
            <a:stCxn id="370" idx="2"/>
          </p:cNvCxnSpPr>
          <p:nvPr/>
        </p:nvCxnSpPr>
        <p:spPr>
          <a:xfrm flipH="1">
            <a:off x="2446800" y="908825"/>
            <a:ext cx="2125200" cy="964800"/>
          </a:xfrm>
          <a:prstGeom prst="straightConnector1">
            <a:avLst/>
          </a:prstGeom>
          <a:noFill/>
          <a:ln w="38100" cap="flat" cmpd="sng">
            <a:solidFill>
              <a:srgbClr val="000000"/>
            </a:solidFill>
            <a:prstDash val="solid"/>
            <a:round/>
            <a:headEnd type="none" w="med" len="med"/>
            <a:tailEnd type="triangle" w="med" len="med"/>
          </a:ln>
        </p:spPr>
      </p:cxnSp>
      <p:cxnSp>
        <p:nvCxnSpPr>
          <p:cNvPr id="372" name="Google Shape;372;p39"/>
          <p:cNvCxnSpPr>
            <a:stCxn id="370" idx="2"/>
          </p:cNvCxnSpPr>
          <p:nvPr/>
        </p:nvCxnSpPr>
        <p:spPr>
          <a:xfrm flipH="1">
            <a:off x="3593400" y="908825"/>
            <a:ext cx="978600" cy="908700"/>
          </a:xfrm>
          <a:prstGeom prst="straightConnector1">
            <a:avLst/>
          </a:prstGeom>
          <a:noFill/>
          <a:ln w="38100" cap="flat" cmpd="sng">
            <a:solidFill>
              <a:srgbClr val="000000"/>
            </a:solidFill>
            <a:prstDash val="solid"/>
            <a:round/>
            <a:headEnd type="none" w="med" len="med"/>
            <a:tailEnd type="triangle" w="med" len="med"/>
          </a:ln>
        </p:spPr>
      </p:cxnSp>
      <p:cxnSp>
        <p:nvCxnSpPr>
          <p:cNvPr id="373" name="Google Shape;373;p39"/>
          <p:cNvCxnSpPr>
            <a:stCxn id="370" idx="2"/>
          </p:cNvCxnSpPr>
          <p:nvPr/>
        </p:nvCxnSpPr>
        <p:spPr>
          <a:xfrm>
            <a:off x="4572000" y="908825"/>
            <a:ext cx="0" cy="9228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000"/>
          </a:stretch>
        </a:blipFill>
        <a:effectLst/>
      </p:bgPr>
    </p:bg>
    <p:spTree>
      <p:nvGrpSpPr>
        <p:cNvPr id="1" name="Shape 377"/>
        <p:cNvGrpSpPr/>
        <p:nvPr/>
      </p:nvGrpSpPr>
      <p:grpSpPr>
        <a:xfrm>
          <a:off x="0" y="0"/>
          <a:ext cx="0" cy="0"/>
          <a:chOff x="0" y="0"/>
          <a:chExt cx="0" cy="0"/>
        </a:xfrm>
      </p:grpSpPr>
      <p:sp>
        <p:nvSpPr>
          <p:cNvPr id="378" name="Google Shape;378;p40"/>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Chemiosmosis</a:t>
            </a:r>
            <a:endParaRPr>
              <a:solidFill>
                <a:srgbClr val="9900FF"/>
              </a:solidFill>
            </a:endParaRPr>
          </a:p>
        </p:txBody>
      </p:sp>
      <p:sp>
        <p:nvSpPr>
          <p:cNvPr id="379" name="Google Shape;379;p40"/>
          <p:cNvSpPr txBox="1">
            <a:spLocks noGrp="1"/>
          </p:cNvSpPr>
          <p:nvPr>
            <p:ph type="body" idx="1"/>
          </p:nvPr>
        </p:nvSpPr>
        <p:spPr>
          <a:xfrm>
            <a:off x="311700" y="1063625"/>
            <a:ext cx="8520600" cy="20229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u="sng" dirty="0">
                <a:solidFill>
                  <a:srgbClr val="9900FF"/>
                </a:solidFill>
              </a:rPr>
              <a:t>ATP synthase</a:t>
            </a:r>
            <a:r>
              <a:rPr lang="en" dirty="0"/>
              <a:t>: the enzyme that makes </a:t>
            </a:r>
            <a:r>
              <a:rPr lang="en" dirty="0">
                <a:solidFill>
                  <a:srgbClr val="B45F06"/>
                </a:solidFill>
              </a:rPr>
              <a:t>ATP</a:t>
            </a:r>
            <a:r>
              <a:rPr lang="en" dirty="0"/>
              <a:t> from ADP + P</a:t>
            </a:r>
            <a:endParaRPr dirty="0"/>
          </a:p>
          <a:p>
            <a:pPr marL="914400" lvl="1" indent="-406400" algn="l" rtl="0">
              <a:spcBef>
                <a:spcPts val="0"/>
              </a:spcBef>
              <a:spcAft>
                <a:spcPts val="0"/>
              </a:spcAft>
              <a:buSzPts val="2800"/>
              <a:buChar char="○"/>
            </a:pPr>
            <a:r>
              <a:rPr lang="en" dirty="0"/>
              <a:t>Uses energy from the H</a:t>
            </a:r>
            <a:r>
              <a:rPr lang="en" baseline="30000" dirty="0"/>
              <a:t>+</a:t>
            </a:r>
            <a:r>
              <a:rPr lang="en" dirty="0"/>
              <a:t> gradient across the membrane</a:t>
            </a:r>
            <a:endParaRPr dirty="0"/>
          </a:p>
        </p:txBody>
      </p:sp>
      <p:sp>
        <p:nvSpPr>
          <p:cNvPr id="381" name="Google Shape;381;p40"/>
          <p:cNvSpPr/>
          <p:nvPr/>
        </p:nvSpPr>
        <p:spPr>
          <a:xfrm>
            <a:off x="5856375" y="3154225"/>
            <a:ext cx="1431000" cy="2530500"/>
          </a:xfrm>
          <a:prstGeom prst="rect">
            <a:avLst/>
          </a:prstGeom>
          <a:noFill/>
          <a:ln w="762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5"/>
        <p:cNvGrpSpPr/>
        <p:nvPr/>
      </p:nvGrpSpPr>
      <p:grpSpPr>
        <a:xfrm>
          <a:off x="0" y="0"/>
          <a:ext cx="0" cy="0"/>
          <a:chOff x="0" y="0"/>
          <a:chExt cx="0" cy="0"/>
        </a:xfrm>
      </p:grpSpPr>
      <p:sp>
        <p:nvSpPr>
          <p:cNvPr id="386" name="Google Shape;386;p41"/>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Chemiosmosis</a:t>
            </a:r>
            <a:endParaRPr>
              <a:solidFill>
                <a:srgbClr val="9900FF"/>
              </a:solidFill>
            </a:endParaRPr>
          </a:p>
        </p:txBody>
      </p:sp>
      <p:sp>
        <p:nvSpPr>
          <p:cNvPr id="387" name="Google Shape;387;p41"/>
          <p:cNvSpPr txBox="1">
            <a:spLocks noGrp="1"/>
          </p:cNvSpPr>
          <p:nvPr>
            <p:ph type="body" idx="1"/>
          </p:nvPr>
        </p:nvSpPr>
        <p:spPr>
          <a:xfrm>
            <a:off x="101974" y="1013291"/>
            <a:ext cx="8857467" cy="2493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H</a:t>
            </a:r>
            <a:r>
              <a:rPr lang="en" baseline="30000" dirty="0"/>
              <a:t>+</a:t>
            </a:r>
            <a:r>
              <a:rPr lang="en" dirty="0"/>
              <a:t> ions flow </a:t>
            </a:r>
            <a:r>
              <a:rPr lang="en" u="sng" dirty="0"/>
              <a:t>down</a:t>
            </a:r>
            <a:r>
              <a:rPr lang="en" dirty="0"/>
              <a:t> their gradient through ATP synthase</a:t>
            </a:r>
            <a:endParaRPr dirty="0"/>
          </a:p>
          <a:p>
            <a:pPr marL="914400" lvl="1" indent="-406400" algn="l" rtl="0">
              <a:spcBef>
                <a:spcPts val="0"/>
              </a:spcBef>
              <a:spcAft>
                <a:spcPts val="0"/>
              </a:spcAft>
              <a:buSzPts val="2800"/>
              <a:buChar char="○"/>
            </a:pPr>
            <a:r>
              <a:rPr lang="en" dirty="0">
                <a:solidFill>
                  <a:srgbClr val="9900FF"/>
                </a:solidFill>
              </a:rPr>
              <a:t>ATP synthase</a:t>
            </a:r>
            <a:r>
              <a:rPr lang="en" dirty="0"/>
              <a:t> acts like a rotor</a:t>
            </a:r>
            <a:endParaRPr dirty="0"/>
          </a:p>
          <a:p>
            <a:pPr marL="1371600" lvl="2" indent="-393700" algn="l" rtl="0">
              <a:spcBef>
                <a:spcPts val="0"/>
              </a:spcBef>
              <a:spcAft>
                <a:spcPts val="0"/>
              </a:spcAft>
              <a:buSzPts val="2600"/>
              <a:buChar char="■"/>
            </a:pPr>
            <a:r>
              <a:rPr lang="en" dirty="0"/>
              <a:t>When H+ binds the rotor spins</a:t>
            </a:r>
            <a:endParaRPr dirty="0"/>
          </a:p>
          <a:p>
            <a:pPr marL="1828800" lvl="3" indent="-393700" algn="l" rtl="0">
              <a:spcBef>
                <a:spcPts val="0"/>
              </a:spcBef>
              <a:spcAft>
                <a:spcPts val="0"/>
              </a:spcAft>
              <a:buClr>
                <a:srgbClr val="000000"/>
              </a:buClr>
              <a:buSzPts val="2600"/>
              <a:buChar char="●"/>
            </a:pPr>
            <a:r>
              <a:rPr lang="en" sz="2600" dirty="0">
                <a:solidFill>
                  <a:srgbClr val="000000"/>
                </a:solidFill>
              </a:rPr>
              <a:t>Activates catalytic sites to turn ADP + P into ATP</a:t>
            </a:r>
          </a:p>
        </p:txBody>
      </p:sp>
      <p:sp>
        <p:nvSpPr>
          <p:cNvPr id="389" name="Google Shape;389;p41"/>
          <p:cNvSpPr/>
          <p:nvPr/>
        </p:nvSpPr>
        <p:spPr>
          <a:xfrm>
            <a:off x="6739647" y="5430005"/>
            <a:ext cx="2064000" cy="1130400"/>
          </a:xfrm>
          <a:prstGeom prst="rect">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Cellular Respiration</a:t>
            </a:r>
            <a:endParaRPr/>
          </a:p>
        </p:txBody>
      </p:sp>
      <p:sp>
        <p:nvSpPr>
          <p:cNvPr id="66" name="Google Shape;66;p15"/>
          <p:cNvSpPr txBox="1">
            <a:spLocks noGrp="1"/>
          </p:cNvSpPr>
          <p:nvPr>
            <p:ph type="body" idx="1"/>
          </p:nvPr>
        </p:nvSpPr>
        <p:spPr>
          <a:xfrm>
            <a:off x="311700" y="1003231"/>
            <a:ext cx="8520600" cy="110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Cells harvest </a:t>
            </a:r>
            <a:r>
              <a:rPr lang="en" u="sng" dirty="0"/>
              <a:t>chemical</a:t>
            </a:r>
            <a:r>
              <a:rPr lang="en" dirty="0"/>
              <a:t> energy stored in organic molecules and use it to generate </a:t>
            </a:r>
            <a:r>
              <a:rPr lang="en" u="sng" dirty="0"/>
              <a:t>ATP</a:t>
            </a:r>
            <a:endParaRPr u="sng" dirty="0"/>
          </a:p>
        </p:txBody>
      </p:sp>
      <p:grpSp>
        <p:nvGrpSpPr>
          <p:cNvPr id="67" name="Google Shape;67;p15"/>
          <p:cNvGrpSpPr/>
          <p:nvPr/>
        </p:nvGrpSpPr>
        <p:grpSpPr>
          <a:xfrm>
            <a:off x="491638" y="2215225"/>
            <a:ext cx="8160725" cy="598575"/>
            <a:chOff x="81775" y="3204800"/>
            <a:chExt cx="8160725" cy="598575"/>
          </a:xfrm>
        </p:grpSpPr>
        <p:sp>
          <p:nvSpPr>
            <p:cNvPr id="68" name="Google Shape;68;p15"/>
            <p:cNvSpPr txBox="1"/>
            <p:nvPr/>
          </p:nvSpPr>
          <p:spPr>
            <a:xfrm>
              <a:off x="81775" y="3204800"/>
              <a:ext cx="4404900" cy="5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990000"/>
                  </a:solidFill>
                </a:rPr>
                <a:t>Organic molecules + </a:t>
              </a:r>
              <a:r>
                <a:rPr lang="en" sz="2600">
                  <a:solidFill>
                    <a:srgbClr val="1155CC"/>
                  </a:solidFill>
                </a:rPr>
                <a:t>oxygen</a:t>
              </a:r>
              <a:endParaRPr sz="2600">
                <a:solidFill>
                  <a:srgbClr val="1155CC"/>
                </a:solidFill>
              </a:endParaRPr>
            </a:p>
          </p:txBody>
        </p:sp>
        <p:cxnSp>
          <p:nvCxnSpPr>
            <p:cNvPr id="69" name="Google Shape;69;p15"/>
            <p:cNvCxnSpPr>
              <a:stCxn id="68" idx="3"/>
            </p:cNvCxnSpPr>
            <p:nvPr/>
          </p:nvCxnSpPr>
          <p:spPr>
            <a:xfrm>
              <a:off x="4486675" y="3503750"/>
              <a:ext cx="450000" cy="2700"/>
            </a:xfrm>
            <a:prstGeom prst="straightConnector1">
              <a:avLst/>
            </a:prstGeom>
            <a:noFill/>
            <a:ln w="28575" cap="flat" cmpd="sng">
              <a:solidFill>
                <a:srgbClr val="000000"/>
              </a:solidFill>
              <a:prstDash val="solid"/>
              <a:round/>
              <a:headEnd type="none" w="med" len="med"/>
              <a:tailEnd type="triangle" w="med" len="med"/>
            </a:ln>
          </p:spPr>
        </p:cxnSp>
        <p:sp>
          <p:nvSpPr>
            <p:cNvPr id="70" name="Google Shape;70;p15"/>
            <p:cNvSpPr txBox="1"/>
            <p:nvPr/>
          </p:nvSpPr>
          <p:spPr>
            <a:xfrm>
              <a:off x="4931100" y="3205475"/>
              <a:ext cx="3311400" cy="5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990000"/>
                  </a:solidFill>
                </a:rPr>
                <a:t>CO</a:t>
              </a:r>
              <a:r>
                <a:rPr lang="en" sz="2600" baseline="-25000">
                  <a:solidFill>
                    <a:srgbClr val="990000"/>
                  </a:solidFill>
                </a:rPr>
                <a:t>2</a:t>
              </a:r>
              <a:r>
                <a:rPr lang="en" sz="2600">
                  <a:solidFill>
                    <a:srgbClr val="990000"/>
                  </a:solidFill>
                </a:rPr>
                <a:t> + </a:t>
              </a:r>
              <a:r>
                <a:rPr lang="en" sz="2600">
                  <a:solidFill>
                    <a:srgbClr val="0000FF"/>
                  </a:solidFill>
                </a:rPr>
                <a:t>H</a:t>
              </a:r>
              <a:r>
                <a:rPr lang="en" sz="2600" baseline="-25000">
                  <a:solidFill>
                    <a:srgbClr val="0000FF"/>
                  </a:solidFill>
                </a:rPr>
                <a:t>2</a:t>
              </a:r>
              <a:r>
                <a:rPr lang="en" sz="2600">
                  <a:solidFill>
                    <a:srgbClr val="0000FF"/>
                  </a:solidFill>
                </a:rPr>
                <a:t>O</a:t>
              </a:r>
              <a:r>
                <a:rPr lang="en" sz="2600">
                  <a:solidFill>
                    <a:srgbClr val="990000"/>
                  </a:solidFill>
                </a:rPr>
                <a:t> + </a:t>
              </a:r>
              <a:r>
                <a:rPr lang="en" sz="2600">
                  <a:solidFill>
                    <a:srgbClr val="B45F06"/>
                  </a:solidFill>
                </a:rPr>
                <a:t>energy</a:t>
              </a:r>
              <a:endParaRPr sz="2600">
                <a:solidFill>
                  <a:srgbClr val="B45F06"/>
                </a:solidFill>
              </a:endParaRPr>
            </a:p>
          </p:txBody>
        </p:sp>
      </p:grpSp>
      <p:sp>
        <p:nvSpPr>
          <p:cNvPr id="71" name="Google Shape;71;p15"/>
          <p:cNvSpPr txBox="1">
            <a:spLocks noGrp="1"/>
          </p:cNvSpPr>
          <p:nvPr>
            <p:ph type="body" idx="1"/>
          </p:nvPr>
        </p:nvSpPr>
        <p:spPr>
          <a:xfrm>
            <a:off x="307375" y="3112425"/>
            <a:ext cx="4264500" cy="241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990000"/>
                </a:solidFill>
              </a:rPr>
              <a:t>Starch</a:t>
            </a:r>
            <a:r>
              <a:rPr lang="en" dirty="0"/>
              <a:t> is the major source of fuel for animals</a:t>
            </a:r>
            <a:endParaRPr dirty="0"/>
          </a:p>
          <a:p>
            <a:pPr marL="457200" lvl="0" indent="-406400" algn="l" rtl="0">
              <a:lnSpc>
                <a:spcPct val="115000"/>
              </a:lnSpc>
              <a:spcBef>
                <a:spcPts val="0"/>
              </a:spcBef>
              <a:spcAft>
                <a:spcPts val="0"/>
              </a:spcAft>
              <a:buSzPts val="2800"/>
              <a:buChar char="●"/>
            </a:pPr>
            <a:r>
              <a:rPr lang="en" dirty="0"/>
              <a:t>Breaks down into </a:t>
            </a:r>
            <a:r>
              <a:rPr lang="en" u="sng" dirty="0"/>
              <a:t>glucose</a:t>
            </a:r>
            <a:endParaRP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93"/>
        <p:cNvGrpSpPr/>
        <p:nvPr/>
      </p:nvGrpSpPr>
      <p:grpSpPr>
        <a:xfrm>
          <a:off x="0" y="0"/>
          <a:ext cx="0" cy="0"/>
          <a:chOff x="0" y="0"/>
          <a:chExt cx="0" cy="0"/>
        </a:xfrm>
      </p:grpSpPr>
      <p:sp>
        <p:nvSpPr>
          <p:cNvPr id="394" name="Google Shape;394;p42"/>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00FF"/>
                </a:solidFill>
              </a:rPr>
              <a:t>Chemiosmosis</a:t>
            </a:r>
            <a:endParaRPr>
              <a:solidFill>
                <a:srgbClr val="9900FF"/>
              </a:solidFill>
            </a:endParaRPr>
          </a:p>
        </p:txBody>
      </p:sp>
      <p:sp>
        <p:nvSpPr>
          <p:cNvPr id="395" name="Google Shape;395;p42"/>
          <p:cNvSpPr txBox="1">
            <a:spLocks noGrp="1"/>
          </p:cNvSpPr>
          <p:nvPr>
            <p:ph type="body" idx="1"/>
          </p:nvPr>
        </p:nvSpPr>
        <p:spPr>
          <a:xfrm>
            <a:off x="311700" y="1063625"/>
            <a:ext cx="8520600" cy="853200"/>
          </a:xfrm>
          <a:prstGeom prst="rect">
            <a:avLst/>
          </a:prstGeom>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rgbClr val="000000"/>
              </a:buClr>
              <a:buSzPts val="2800"/>
              <a:buFont typeface="Arial"/>
              <a:buChar char="●"/>
            </a:pPr>
            <a:r>
              <a:rPr lang="en" dirty="0"/>
              <a:t>Produces about 26-28 </a:t>
            </a:r>
            <a:r>
              <a:rPr lang="en" sz="2600" dirty="0">
                <a:solidFill>
                  <a:srgbClr val="000000"/>
                </a:solidFill>
              </a:rPr>
              <a:t>ATP per glucose</a:t>
            </a:r>
            <a:endParaRPr sz="26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
        <p:nvSpPr>
          <p:cNvPr id="397" name="Google Shape;397;p42"/>
          <p:cNvSpPr/>
          <p:nvPr/>
        </p:nvSpPr>
        <p:spPr>
          <a:xfrm>
            <a:off x="5450325" y="4586600"/>
            <a:ext cx="2796000" cy="1510800"/>
          </a:xfrm>
          <a:prstGeom prst="rect">
            <a:avLst/>
          </a:pr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3"/>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Quick Check</a:t>
            </a:r>
            <a:endParaRPr>
              <a:solidFill>
                <a:srgbClr val="0000FF"/>
              </a:solidFill>
            </a:endParaRPr>
          </a:p>
        </p:txBody>
      </p:sp>
      <p:sp>
        <p:nvSpPr>
          <p:cNvPr id="403" name="Google Shape;403;p43"/>
          <p:cNvSpPr txBox="1">
            <a:spLocks noGrp="1"/>
          </p:cNvSpPr>
          <p:nvPr>
            <p:ph type="body" idx="1"/>
          </p:nvPr>
        </p:nvSpPr>
        <p:spPr>
          <a:xfrm>
            <a:off x="311700" y="1155623"/>
            <a:ext cx="8520600" cy="5577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dirty="0"/>
              <a:t>How is a proton gradient formed across the inner mitochondrial membrane?</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the exergonic flow of electrons from NADH and FADH</a:t>
            </a:r>
            <a:r>
              <a:rPr lang="en" baseline="-25000" dirty="0">
                <a:solidFill>
                  <a:srgbClr val="FF0000"/>
                </a:solidFill>
              </a:rPr>
              <a:t>2</a:t>
            </a:r>
            <a:r>
              <a:rPr lang="en" dirty="0">
                <a:solidFill>
                  <a:srgbClr val="FF0000"/>
                </a:solidFill>
              </a:rPr>
              <a:t> powers the complexes in the ETC to pump H+ into the intermembrane space</a:t>
            </a:r>
            <a:endParaRPr dirty="0">
              <a:solidFill>
                <a:srgbClr val="FF0000"/>
              </a:solidFill>
            </a:endParaRPr>
          </a:p>
          <a:p>
            <a:pPr marL="457200" lvl="0" indent="-406400" algn="l" rtl="0">
              <a:spcBef>
                <a:spcPts val="0"/>
              </a:spcBef>
              <a:spcAft>
                <a:spcPts val="0"/>
              </a:spcAft>
              <a:buSzPts val="2800"/>
              <a:buAutoNum type="arabicPeriod"/>
            </a:pPr>
            <a:r>
              <a:rPr lang="en" dirty="0"/>
              <a:t>What is the final electron acceptor in the ETC? </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Answer: oxygen</a:t>
            </a:r>
            <a:endParaRPr dirty="0">
              <a:solidFill>
                <a:srgbClr val="FF0000"/>
              </a:solidFill>
            </a:endParaRPr>
          </a:p>
          <a:p>
            <a:pPr marL="457200" lvl="0" indent="-406400" algn="l" rtl="0">
              <a:spcBef>
                <a:spcPts val="0"/>
              </a:spcBef>
              <a:spcAft>
                <a:spcPts val="0"/>
              </a:spcAft>
              <a:buSzPts val="2800"/>
              <a:buAutoNum type="arabicPeriod"/>
            </a:pPr>
            <a:r>
              <a:rPr lang="en" dirty="0"/>
              <a:t>How does ATP synthase obtain energy to convert ADP + P to ATP?</a:t>
            </a:r>
            <a:endParaRPr dirty="0"/>
          </a:p>
          <a:p>
            <a:pPr marL="914400" lvl="1" indent="-406400" algn="l" rtl="0">
              <a:spcBef>
                <a:spcPts val="0"/>
              </a:spcBef>
              <a:spcAft>
                <a:spcPts val="0"/>
              </a:spcAft>
              <a:buClr>
                <a:srgbClr val="FF0000"/>
              </a:buClr>
              <a:buSzPts val="2800"/>
              <a:buAutoNum type="alphaLcPeriod"/>
            </a:pPr>
            <a:r>
              <a:rPr lang="en" dirty="0">
                <a:solidFill>
                  <a:srgbClr val="FF0000"/>
                </a:solidFill>
              </a:rPr>
              <a:t>Anwer: from the proton gradient.</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aphicFrame>
        <p:nvGraphicFramePr>
          <p:cNvPr id="408" name="Google Shape;408;p44"/>
          <p:cNvGraphicFramePr/>
          <p:nvPr/>
        </p:nvGraphicFramePr>
        <p:xfrm>
          <a:off x="147400" y="146275"/>
          <a:ext cx="8840550" cy="6472675"/>
        </p:xfrm>
        <a:graphic>
          <a:graphicData uri="http://schemas.openxmlformats.org/drawingml/2006/table">
            <a:tbl>
              <a:tblPr>
                <a:noFill/>
                <a:tableStyleId>{B583F5AB-8F12-4324-B1F4-C6AEE11304C4}</a:tableStyleId>
              </a:tblPr>
              <a:tblGrid>
                <a:gridCol w="4203950">
                  <a:extLst>
                    <a:ext uri="{9D8B030D-6E8A-4147-A177-3AD203B41FA5}">
                      <a16:colId xmlns:a16="http://schemas.microsoft.com/office/drawing/2014/main" val="20000"/>
                    </a:ext>
                  </a:extLst>
                </a:gridCol>
                <a:gridCol w="2159900">
                  <a:extLst>
                    <a:ext uri="{9D8B030D-6E8A-4147-A177-3AD203B41FA5}">
                      <a16:colId xmlns:a16="http://schemas.microsoft.com/office/drawing/2014/main" val="20001"/>
                    </a:ext>
                  </a:extLst>
                </a:gridCol>
                <a:gridCol w="2476700">
                  <a:extLst>
                    <a:ext uri="{9D8B030D-6E8A-4147-A177-3AD203B41FA5}">
                      <a16:colId xmlns:a16="http://schemas.microsoft.com/office/drawing/2014/main" val="20002"/>
                    </a:ext>
                  </a:extLst>
                </a:gridCol>
              </a:tblGrid>
              <a:tr h="512750">
                <a:tc>
                  <a:txBody>
                    <a:bodyPr/>
                    <a:lstStyle/>
                    <a:p>
                      <a:pPr marL="0" lvl="0" indent="0" algn="ctr" rtl="0">
                        <a:spcBef>
                          <a:spcPts val="0"/>
                        </a:spcBef>
                        <a:spcAft>
                          <a:spcPts val="0"/>
                        </a:spcAft>
                        <a:buNone/>
                      </a:pPr>
                      <a:r>
                        <a:rPr lang="en" sz="2500" b="1"/>
                        <a:t>Summary</a:t>
                      </a:r>
                      <a:endParaRPr sz="2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500" b="1"/>
                        <a:t>Inputs</a:t>
                      </a:r>
                      <a:endParaRPr sz="2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500" b="1"/>
                        <a:t>Outputs</a:t>
                      </a:r>
                      <a:endParaRPr sz="2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23650">
                <a:tc>
                  <a:txBody>
                    <a:bodyPr/>
                    <a:lstStyle/>
                    <a:p>
                      <a:pPr marL="0" lvl="0" indent="0" algn="l" rtl="0">
                        <a:spcBef>
                          <a:spcPts val="0"/>
                        </a:spcBef>
                        <a:spcAft>
                          <a:spcPts val="0"/>
                        </a:spcAft>
                        <a:buClr>
                          <a:schemeClr val="dk1"/>
                        </a:buClr>
                        <a:buSzPts val="1100"/>
                        <a:buFont typeface="Arial"/>
                        <a:buNone/>
                      </a:pPr>
                      <a:r>
                        <a:rPr lang="en" sz="2500" b="1">
                          <a:solidFill>
                            <a:srgbClr val="38761D"/>
                          </a:solidFill>
                        </a:rPr>
                        <a:t>Glycolysis</a:t>
                      </a:r>
                      <a:endParaRPr sz="2500" b="1">
                        <a:solidFill>
                          <a:srgbClr val="38761D"/>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rgbClr val="38761D"/>
                          </a:solidFill>
                        </a:rPr>
                        <a:t>1 glucose</a:t>
                      </a:r>
                      <a:endParaRPr sz="2500">
                        <a:solidFill>
                          <a:srgbClr val="38761D"/>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38761D"/>
                          </a:solidFill>
                        </a:rPr>
                        <a:t>2 pyruvate</a:t>
                      </a:r>
                      <a:endParaRPr sz="2500">
                        <a:solidFill>
                          <a:srgbClr val="38761D"/>
                        </a:solidFill>
                      </a:endParaRPr>
                    </a:p>
                    <a:p>
                      <a:pPr marL="0" lvl="0" indent="0" algn="l" rtl="0">
                        <a:spcBef>
                          <a:spcPts val="0"/>
                        </a:spcBef>
                        <a:spcAft>
                          <a:spcPts val="0"/>
                        </a:spcAft>
                        <a:buNone/>
                      </a:pPr>
                      <a:r>
                        <a:rPr lang="en" sz="2500">
                          <a:solidFill>
                            <a:srgbClr val="38761D"/>
                          </a:solidFill>
                        </a:rPr>
                        <a:t>2 ATP</a:t>
                      </a:r>
                      <a:endParaRPr sz="2500">
                        <a:solidFill>
                          <a:srgbClr val="38761D"/>
                        </a:solidFill>
                      </a:endParaRPr>
                    </a:p>
                    <a:p>
                      <a:pPr marL="0" lvl="0" indent="0" algn="l" rtl="0">
                        <a:spcBef>
                          <a:spcPts val="0"/>
                        </a:spcBef>
                        <a:spcAft>
                          <a:spcPts val="0"/>
                        </a:spcAft>
                        <a:buNone/>
                      </a:pPr>
                      <a:r>
                        <a:rPr lang="en" sz="2500">
                          <a:solidFill>
                            <a:srgbClr val="38761D"/>
                          </a:solidFill>
                        </a:rPr>
                        <a:t>2 NADH</a:t>
                      </a:r>
                      <a:endParaRPr sz="2500">
                        <a:solidFill>
                          <a:srgbClr val="38761D"/>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46075">
                <a:tc>
                  <a:txBody>
                    <a:bodyPr/>
                    <a:lstStyle/>
                    <a:p>
                      <a:pPr marL="0" lvl="0" indent="0" algn="l" rtl="0">
                        <a:spcBef>
                          <a:spcPts val="0"/>
                        </a:spcBef>
                        <a:spcAft>
                          <a:spcPts val="0"/>
                        </a:spcAft>
                        <a:buClr>
                          <a:schemeClr val="dk1"/>
                        </a:buClr>
                        <a:buSzPts val="1100"/>
                        <a:buFont typeface="Arial"/>
                        <a:buNone/>
                      </a:pPr>
                      <a:r>
                        <a:rPr lang="en" sz="2500" b="1">
                          <a:solidFill>
                            <a:srgbClr val="990000"/>
                          </a:solidFill>
                        </a:rPr>
                        <a:t>Pyruvate oxidation</a:t>
                      </a:r>
                      <a:endParaRPr sz="2500" b="1">
                        <a:solidFill>
                          <a:srgbClr val="99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rgbClr val="990000"/>
                          </a:solidFill>
                        </a:rPr>
                        <a:t>2 pyruvate</a:t>
                      </a:r>
                      <a:endParaRPr sz="2500">
                        <a:solidFill>
                          <a:srgbClr val="99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990000"/>
                          </a:solidFill>
                        </a:rPr>
                        <a:t>2 acetyl CoA</a:t>
                      </a:r>
                      <a:endParaRPr sz="2500">
                        <a:solidFill>
                          <a:srgbClr val="990000"/>
                        </a:solidFill>
                      </a:endParaRPr>
                    </a:p>
                    <a:p>
                      <a:pPr marL="0" lvl="0" indent="0" algn="l" rtl="0">
                        <a:spcBef>
                          <a:spcPts val="0"/>
                        </a:spcBef>
                        <a:spcAft>
                          <a:spcPts val="0"/>
                        </a:spcAft>
                        <a:buNone/>
                      </a:pPr>
                      <a:r>
                        <a:rPr lang="en" sz="2500">
                          <a:solidFill>
                            <a:srgbClr val="990000"/>
                          </a:solidFill>
                        </a:rPr>
                        <a:t>2 CO</a:t>
                      </a:r>
                      <a:r>
                        <a:rPr lang="en" sz="2500" baseline="-25000">
                          <a:solidFill>
                            <a:srgbClr val="990000"/>
                          </a:solidFill>
                        </a:rPr>
                        <a:t>2</a:t>
                      </a:r>
                      <a:endParaRPr sz="2500">
                        <a:solidFill>
                          <a:srgbClr val="990000"/>
                        </a:solidFill>
                      </a:endParaRPr>
                    </a:p>
                    <a:p>
                      <a:pPr marL="0" lvl="0" indent="0" algn="l" rtl="0">
                        <a:spcBef>
                          <a:spcPts val="0"/>
                        </a:spcBef>
                        <a:spcAft>
                          <a:spcPts val="0"/>
                        </a:spcAft>
                        <a:buNone/>
                      </a:pPr>
                      <a:r>
                        <a:rPr lang="en" sz="2500">
                          <a:solidFill>
                            <a:srgbClr val="990000"/>
                          </a:solidFill>
                        </a:rPr>
                        <a:t>2 NADH</a:t>
                      </a:r>
                      <a:endParaRPr sz="2500">
                        <a:solidFill>
                          <a:srgbClr val="99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09275">
                <a:tc>
                  <a:txBody>
                    <a:bodyPr/>
                    <a:lstStyle/>
                    <a:p>
                      <a:pPr marL="0" lvl="0" indent="0" algn="l" rtl="0">
                        <a:spcBef>
                          <a:spcPts val="0"/>
                        </a:spcBef>
                        <a:spcAft>
                          <a:spcPts val="0"/>
                        </a:spcAft>
                        <a:buClr>
                          <a:schemeClr val="dk1"/>
                        </a:buClr>
                        <a:buSzPts val="1100"/>
                        <a:buFont typeface="Arial"/>
                        <a:buNone/>
                      </a:pPr>
                      <a:r>
                        <a:rPr lang="en" sz="2500" b="1">
                          <a:solidFill>
                            <a:srgbClr val="990000"/>
                          </a:solidFill>
                        </a:rPr>
                        <a:t>Citric acid cycle</a:t>
                      </a:r>
                      <a:endParaRPr sz="2500" b="1">
                        <a:solidFill>
                          <a:srgbClr val="990000"/>
                        </a:solidFill>
                      </a:endParaRPr>
                    </a:p>
                    <a:p>
                      <a:pPr marL="0" lvl="0" indent="0" algn="l" rtl="0">
                        <a:spcBef>
                          <a:spcPts val="0"/>
                        </a:spcBef>
                        <a:spcAft>
                          <a:spcPts val="0"/>
                        </a:spcAft>
                        <a:buNone/>
                      </a:pPr>
                      <a:endParaRPr sz="2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rgbClr val="990000"/>
                          </a:solidFill>
                        </a:rPr>
                        <a:t>2 acetyl CoA</a:t>
                      </a:r>
                      <a:endParaRPr sz="2500">
                        <a:solidFill>
                          <a:srgbClr val="99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990000"/>
                          </a:solidFill>
                        </a:rPr>
                        <a:t>4 CO</a:t>
                      </a:r>
                      <a:r>
                        <a:rPr lang="en" sz="2500" baseline="-25000">
                          <a:solidFill>
                            <a:srgbClr val="990000"/>
                          </a:solidFill>
                        </a:rPr>
                        <a:t>2</a:t>
                      </a:r>
                      <a:endParaRPr sz="2500" baseline="-25000">
                        <a:solidFill>
                          <a:srgbClr val="990000"/>
                        </a:solidFill>
                      </a:endParaRPr>
                    </a:p>
                    <a:p>
                      <a:pPr marL="0" lvl="0" indent="0" algn="l" rtl="0">
                        <a:spcBef>
                          <a:spcPts val="0"/>
                        </a:spcBef>
                        <a:spcAft>
                          <a:spcPts val="0"/>
                        </a:spcAft>
                        <a:buNone/>
                      </a:pPr>
                      <a:r>
                        <a:rPr lang="en" sz="2500">
                          <a:solidFill>
                            <a:srgbClr val="990000"/>
                          </a:solidFill>
                        </a:rPr>
                        <a:t>2 ATP</a:t>
                      </a:r>
                      <a:endParaRPr sz="2500">
                        <a:solidFill>
                          <a:srgbClr val="990000"/>
                        </a:solidFill>
                      </a:endParaRPr>
                    </a:p>
                    <a:p>
                      <a:pPr marL="0" lvl="0" indent="0" algn="l" rtl="0">
                        <a:spcBef>
                          <a:spcPts val="0"/>
                        </a:spcBef>
                        <a:spcAft>
                          <a:spcPts val="0"/>
                        </a:spcAft>
                        <a:buNone/>
                      </a:pPr>
                      <a:r>
                        <a:rPr lang="en" sz="2500">
                          <a:solidFill>
                            <a:srgbClr val="990000"/>
                          </a:solidFill>
                        </a:rPr>
                        <a:t>6 NADH</a:t>
                      </a:r>
                      <a:endParaRPr sz="2500">
                        <a:solidFill>
                          <a:srgbClr val="990000"/>
                        </a:solidFill>
                      </a:endParaRPr>
                    </a:p>
                    <a:p>
                      <a:pPr marL="0" lvl="0" indent="0" algn="l" rtl="0">
                        <a:spcBef>
                          <a:spcPts val="0"/>
                        </a:spcBef>
                        <a:spcAft>
                          <a:spcPts val="0"/>
                        </a:spcAft>
                        <a:buNone/>
                      </a:pPr>
                      <a:r>
                        <a:rPr lang="en" sz="2500">
                          <a:solidFill>
                            <a:srgbClr val="990000"/>
                          </a:solidFill>
                        </a:rPr>
                        <a:t>2 FADH</a:t>
                      </a:r>
                      <a:r>
                        <a:rPr lang="en" sz="2500" baseline="-25000">
                          <a:solidFill>
                            <a:srgbClr val="990000"/>
                          </a:solidFill>
                        </a:rPr>
                        <a:t>2</a:t>
                      </a:r>
                      <a:endParaRPr sz="2500" baseline="-25000">
                        <a:solidFill>
                          <a:srgbClr val="99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66200">
                <a:tc>
                  <a:txBody>
                    <a:bodyPr/>
                    <a:lstStyle/>
                    <a:p>
                      <a:pPr marL="0" lvl="0" indent="0" algn="l" rtl="0">
                        <a:spcBef>
                          <a:spcPts val="0"/>
                        </a:spcBef>
                        <a:spcAft>
                          <a:spcPts val="0"/>
                        </a:spcAft>
                        <a:buClr>
                          <a:schemeClr val="dk1"/>
                        </a:buClr>
                        <a:buSzPts val="1100"/>
                        <a:buFont typeface="Arial"/>
                        <a:buNone/>
                      </a:pPr>
                      <a:r>
                        <a:rPr lang="en" sz="2500" b="1">
                          <a:solidFill>
                            <a:srgbClr val="9900FF"/>
                          </a:solidFill>
                        </a:rPr>
                        <a:t>Oxidative phosphorylation</a:t>
                      </a:r>
                      <a:endParaRPr sz="2500" b="1">
                        <a:solidFill>
                          <a:srgbClr val="99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rgbClr val="9900FF"/>
                          </a:solidFill>
                        </a:rPr>
                        <a:t>10 NADH</a:t>
                      </a:r>
                      <a:endParaRPr sz="2500">
                        <a:solidFill>
                          <a:srgbClr val="9900FF"/>
                        </a:solidFill>
                      </a:endParaRPr>
                    </a:p>
                    <a:p>
                      <a:pPr marL="0" lvl="0" indent="0" algn="ctr" rtl="0">
                        <a:spcBef>
                          <a:spcPts val="0"/>
                        </a:spcBef>
                        <a:spcAft>
                          <a:spcPts val="0"/>
                        </a:spcAft>
                        <a:buNone/>
                      </a:pPr>
                      <a:r>
                        <a:rPr lang="en" sz="2500">
                          <a:solidFill>
                            <a:srgbClr val="9900FF"/>
                          </a:solidFill>
                        </a:rPr>
                        <a:t>2 FADH</a:t>
                      </a:r>
                      <a:r>
                        <a:rPr lang="en" sz="2500" baseline="-25000">
                          <a:solidFill>
                            <a:srgbClr val="9900FF"/>
                          </a:solidFill>
                        </a:rPr>
                        <a:t>2</a:t>
                      </a:r>
                      <a:endParaRPr sz="2500" baseline="-25000">
                        <a:solidFill>
                          <a:srgbClr val="99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2500">
                          <a:solidFill>
                            <a:srgbClr val="9900FF"/>
                          </a:solidFill>
                        </a:rPr>
                        <a:t>26-28 ATP</a:t>
                      </a:r>
                      <a:endParaRPr sz="2500">
                        <a:solidFill>
                          <a:srgbClr val="99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6500">
                <a:tc gridSpan="2">
                  <a:txBody>
                    <a:bodyPr/>
                    <a:lstStyle/>
                    <a:p>
                      <a:pPr marL="0" lvl="0" indent="0" algn="l" rtl="0">
                        <a:spcBef>
                          <a:spcPts val="0"/>
                        </a:spcBef>
                        <a:spcAft>
                          <a:spcPts val="0"/>
                        </a:spcAft>
                        <a:buNone/>
                      </a:pPr>
                      <a:r>
                        <a:rPr lang="en" sz="2500" b="1"/>
                        <a:t>Total ATP</a:t>
                      </a:r>
                      <a:endParaRPr sz="2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r>
                        <a:rPr lang="en" sz="2500" b="1"/>
                        <a:t>30-32 </a:t>
                      </a:r>
                      <a:r>
                        <a:rPr lang="en" sz="2500" b="1">
                          <a:solidFill>
                            <a:srgbClr val="B45F06"/>
                          </a:solidFill>
                        </a:rPr>
                        <a:t>ATP</a:t>
                      </a:r>
                      <a:endParaRPr sz="2500" b="1">
                        <a:solidFill>
                          <a:srgbClr val="B45F06"/>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B45F06"/>
                </a:solidFill>
              </a:rPr>
              <a:t>Respiration without Oxygen</a:t>
            </a:r>
            <a:endParaRPr>
              <a:solidFill>
                <a:srgbClr val="B45F0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6"/>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Respiration</a:t>
            </a:r>
            <a:endParaRPr/>
          </a:p>
        </p:txBody>
      </p:sp>
      <p:sp>
        <p:nvSpPr>
          <p:cNvPr id="419" name="Google Shape;419;p46"/>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t>Remember</a:t>
            </a:r>
            <a:r>
              <a:rPr lang="en" dirty="0"/>
              <a:t>: in cellular respiration, </a:t>
            </a:r>
            <a:r>
              <a:rPr lang="en" dirty="0">
                <a:solidFill>
                  <a:srgbClr val="0000FF"/>
                </a:solidFill>
              </a:rPr>
              <a:t>oxygen</a:t>
            </a:r>
            <a:r>
              <a:rPr lang="en" dirty="0"/>
              <a:t> is the </a:t>
            </a:r>
            <a:r>
              <a:rPr lang="en" dirty="0">
                <a:solidFill>
                  <a:srgbClr val="0000FF"/>
                </a:solidFill>
              </a:rPr>
              <a:t>final</a:t>
            </a:r>
            <a:r>
              <a:rPr lang="en" dirty="0"/>
              <a:t> electron acceptor- it drives electrons down the ETC. So how do organisms produce ATP in the absence of oxygen?</a:t>
            </a:r>
            <a:endParaRPr dirty="0"/>
          </a:p>
          <a:p>
            <a:pPr marL="457200" lvl="0" indent="-406400" algn="l" rtl="0">
              <a:spcBef>
                <a:spcPts val="1600"/>
              </a:spcBef>
              <a:spcAft>
                <a:spcPts val="0"/>
              </a:spcAft>
              <a:buSzPts val="2800"/>
              <a:buChar char="●"/>
            </a:pPr>
            <a:r>
              <a:rPr lang="en" dirty="0"/>
              <a:t>Anaerobic respiration</a:t>
            </a:r>
            <a:endParaRPr dirty="0"/>
          </a:p>
          <a:p>
            <a:pPr marL="457200" lvl="0" indent="-406400" algn="l" rtl="0">
              <a:spcBef>
                <a:spcPts val="0"/>
              </a:spcBef>
              <a:spcAft>
                <a:spcPts val="0"/>
              </a:spcAft>
              <a:buSzPts val="2800"/>
              <a:buChar char="●"/>
            </a:pPr>
            <a:r>
              <a:rPr lang="en" dirty="0"/>
              <a:t>Fermentation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7"/>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Anaerobic Respiration</a:t>
            </a:r>
            <a:endParaRPr/>
          </a:p>
        </p:txBody>
      </p:sp>
      <p:sp>
        <p:nvSpPr>
          <p:cNvPr id="425" name="Google Shape;425;p47"/>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rgbClr val="CC0000"/>
                </a:solidFill>
              </a:rPr>
              <a:t>Anaerobic respiration</a:t>
            </a:r>
            <a:r>
              <a:rPr lang="en" dirty="0">
                <a:solidFill>
                  <a:schemeClr val="dk1"/>
                </a:solidFill>
              </a:rPr>
              <a:t>: generates ATP using an ETC in the absence of oxygen</a:t>
            </a:r>
            <a:endParaRPr dirty="0">
              <a:solidFill>
                <a:schemeClr val="dk1"/>
              </a:solidFill>
            </a:endParaRPr>
          </a:p>
          <a:p>
            <a:pPr marL="457200" lvl="0" indent="-406400" algn="l" rtl="0">
              <a:spcBef>
                <a:spcPts val="0"/>
              </a:spcBef>
              <a:spcAft>
                <a:spcPts val="0"/>
              </a:spcAft>
              <a:buClr>
                <a:schemeClr val="dk1"/>
              </a:buClr>
              <a:buSzPts val="2800"/>
              <a:buChar char="●"/>
            </a:pPr>
            <a:r>
              <a:rPr lang="en" dirty="0">
                <a:solidFill>
                  <a:schemeClr val="dk1"/>
                </a:solidFill>
              </a:rPr>
              <a:t>Takes place in prokaryotic organisms that live in environments with no oxygen</a:t>
            </a:r>
            <a:endParaRPr dirty="0">
              <a:solidFill>
                <a:schemeClr val="dk1"/>
              </a:solidFill>
            </a:endParaRPr>
          </a:p>
          <a:p>
            <a:pPr marL="457200" lvl="0" indent="-406400" algn="l" rtl="0">
              <a:spcBef>
                <a:spcPts val="0"/>
              </a:spcBef>
              <a:spcAft>
                <a:spcPts val="0"/>
              </a:spcAft>
              <a:buClr>
                <a:schemeClr val="dk1"/>
              </a:buClr>
              <a:buSzPts val="2800"/>
              <a:buChar char="●"/>
            </a:pPr>
            <a:r>
              <a:rPr lang="en" dirty="0">
                <a:solidFill>
                  <a:schemeClr val="dk1"/>
                </a:solidFill>
              </a:rPr>
              <a:t>The final electron acceptors: sulfates or nitrates</a:t>
            </a:r>
            <a:endParaRPr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Fermentation</a:t>
            </a:r>
            <a:endParaRPr/>
          </a:p>
        </p:txBody>
      </p:sp>
      <p:sp>
        <p:nvSpPr>
          <p:cNvPr id="431" name="Google Shape;431;p48"/>
          <p:cNvSpPr txBox="1">
            <a:spLocks noGrp="1"/>
          </p:cNvSpPr>
          <p:nvPr>
            <p:ph type="body" idx="1"/>
          </p:nvPr>
        </p:nvSpPr>
        <p:spPr>
          <a:xfrm>
            <a:off x="311700" y="13080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rgbClr val="741B47"/>
                </a:solidFill>
              </a:rPr>
              <a:t>Fermentation</a:t>
            </a:r>
            <a:r>
              <a:rPr lang="en" dirty="0"/>
              <a:t>: generates ATP </a:t>
            </a:r>
            <a:r>
              <a:rPr lang="en" u="sng" dirty="0"/>
              <a:t>without</a:t>
            </a:r>
            <a:r>
              <a:rPr lang="en" dirty="0"/>
              <a:t> an ETC</a:t>
            </a:r>
            <a:endParaRPr dirty="0"/>
          </a:p>
          <a:p>
            <a:pPr marL="457200" lvl="0" indent="-406400" algn="l" rtl="0">
              <a:spcBef>
                <a:spcPts val="0"/>
              </a:spcBef>
              <a:spcAft>
                <a:spcPts val="0"/>
              </a:spcAft>
              <a:buSzPts val="2800"/>
              <a:buChar char="●"/>
            </a:pPr>
            <a:r>
              <a:rPr lang="en" dirty="0"/>
              <a:t>Extension of glycolysis</a:t>
            </a:r>
            <a:endParaRPr dirty="0"/>
          </a:p>
          <a:p>
            <a:pPr marL="914400" lvl="1" indent="-406400" algn="l" rtl="0">
              <a:spcBef>
                <a:spcPts val="0"/>
              </a:spcBef>
              <a:spcAft>
                <a:spcPts val="0"/>
              </a:spcAft>
              <a:buSzPts val="2800"/>
              <a:buChar char="○"/>
            </a:pPr>
            <a:r>
              <a:rPr lang="en" dirty="0"/>
              <a:t>Recycles NAD+</a:t>
            </a:r>
            <a:endParaRPr dirty="0"/>
          </a:p>
          <a:p>
            <a:pPr marL="914400" lvl="1" indent="-406400" algn="l" rtl="0">
              <a:spcBef>
                <a:spcPts val="0"/>
              </a:spcBef>
              <a:spcAft>
                <a:spcPts val="0"/>
              </a:spcAft>
              <a:buSzPts val="2800"/>
              <a:buChar char="○"/>
            </a:pPr>
            <a:r>
              <a:rPr lang="en" dirty="0"/>
              <a:t>Occurs in the cytosol</a:t>
            </a:r>
            <a:endParaRPr dirty="0"/>
          </a:p>
          <a:p>
            <a:pPr marL="914400" lvl="1" indent="-406400" algn="l" rtl="0">
              <a:spcBef>
                <a:spcPts val="0"/>
              </a:spcBef>
              <a:spcAft>
                <a:spcPts val="0"/>
              </a:spcAft>
              <a:buSzPts val="2800"/>
              <a:buChar char="○"/>
            </a:pPr>
            <a:r>
              <a:rPr lang="en" dirty="0"/>
              <a:t>NO oxygen</a:t>
            </a:r>
            <a:endParaRPr dirty="0"/>
          </a:p>
          <a:p>
            <a:pPr marL="914400" lvl="1" indent="-406400" algn="l" rtl="0">
              <a:spcBef>
                <a:spcPts val="0"/>
              </a:spcBef>
              <a:spcAft>
                <a:spcPts val="0"/>
              </a:spcAft>
              <a:buSzPts val="2800"/>
              <a:buChar char="○"/>
            </a:pPr>
            <a:r>
              <a:rPr lang="en" dirty="0"/>
              <a:t>Two types:</a:t>
            </a:r>
            <a:endParaRPr dirty="0"/>
          </a:p>
          <a:p>
            <a:pPr marL="1371600" lvl="2" indent="-393700" algn="l" rtl="0">
              <a:spcBef>
                <a:spcPts val="0"/>
              </a:spcBef>
              <a:spcAft>
                <a:spcPts val="0"/>
              </a:spcAft>
              <a:buSzPts val="2600"/>
              <a:buChar char="■"/>
            </a:pPr>
            <a:r>
              <a:rPr lang="en" dirty="0"/>
              <a:t>Alcohol fermentation</a:t>
            </a:r>
            <a:endParaRPr dirty="0"/>
          </a:p>
          <a:p>
            <a:pPr marL="1371600" lvl="2" indent="-393700" algn="l" rtl="0">
              <a:spcBef>
                <a:spcPts val="0"/>
              </a:spcBef>
              <a:spcAft>
                <a:spcPts val="0"/>
              </a:spcAft>
              <a:buSzPts val="2600"/>
              <a:buChar char="■"/>
            </a:pPr>
            <a:r>
              <a:rPr lang="en" dirty="0"/>
              <a:t>Lactic acid fermentation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Alcohol Fermentation</a:t>
            </a:r>
            <a:endParaRPr/>
          </a:p>
        </p:txBody>
      </p:sp>
      <p:sp>
        <p:nvSpPr>
          <p:cNvPr id="437" name="Google Shape;437;p49"/>
          <p:cNvSpPr txBox="1">
            <a:spLocks noGrp="1"/>
          </p:cNvSpPr>
          <p:nvPr>
            <p:ph type="body" idx="1"/>
          </p:nvPr>
        </p:nvSpPr>
        <p:spPr>
          <a:xfrm>
            <a:off x="224275" y="987247"/>
            <a:ext cx="8520600" cy="18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Alcohol fermentation</a:t>
            </a:r>
            <a:r>
              <a:rPr lang="en"/>
              <a:t>: pyruvate is converted into ethanol</a:t>
            </a:r>
            <a:endParaRPr/>
          </a:p>
          <a:p>
            <a:pPr marL="457200" lvl="0" indent="-406400" algn="l" rtl="0">
              <a:spcBef>
                <a:spcPts val="0"/>
              </a:spcBef>
              <a:spcAft>
                <a:spcPts val="0"/>
              </a:spcAft>
              <a:buSzPts val="2800"/>
              <a:buChar char="●"/>
            </a:pPr>
            <a:r>
              <a:rPr lang="en"/>
              <a:t>Examples: bacteria, yeast</a:t>
            </a:r>
            <a:endParaRPr/>
          </a:p>
        </p:txBody>
      </p:sp>
      <p:sp>
        <p:nvSpPr>
          <p:cNvPr id="438" name="Google Shape;438;p49"/>
          <p:cNvSpPr txBox="1"/>
          <p:nvPr/>
        </p:nvSpPr>
        <p:spPr>
          <a:xfrm>
            <a:off x="1293675" y="4115750"/>
            <a:ext cx="15048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Glucose</a:t>
            </a:r>
            <a:endParaRPr sz="2800"/>
          </a:p>
        </p:txBody>
      </p:sp>
      <p:sp>
        <p:nvSpPr>
          <p:cNvPr id="439" name="Google Shape;439;p49"/>
          <p:cNvSpPr/>
          <p:nvPr/>
        </p:nvSpPr>
        <p:spPr>
          <a:xfrm>
            <a:off x="2951850" y="3938450"/>
            <a:ext cx="2670900" cy="948900"/>
          </a:xfrm>
          <a:prstGeom prst="rightArrow">
            <a:avLst>
              <a:gd name="adj1" fmla="val 50000"/>
              <a:gd name="adj2" fmla="val 50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9"/>
          <p:cNvSpPr txBox="1"/>
          <p:nvPr/>
        </p:nvSpPr>
        <p:spPr>
          <a:xfrm>
            <a:off x="2951850" y="4115750"/>
            <a:ext cx="19842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Glycolysis</a:t>
            </a:r>
            <a:endParaRPr sz="2800"/>
          </a:p>
        </p:txBody>
      </p:sp>
      <p:sp>
        <p:nvSpPr>
          <p:cNvPr id="441" name="Google Shape;441;p49"/>
          <p:cNvSpPr txBox="1"/>
          <p:nvPr/>
        </p:nvSpPr>
        <p:spPr>
          <a:xfrm>
            <a:off x="5631750" y="4115750"/>
            <a:ext cx="19842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Pyruvate</a:t>
            </a:r>
            <a:endParaRPr sz="2800"/>
          </a:p>
        </p:txBody>
      </p:sp>
      <p:cxnSp>
        <p:nvCxnSpPr>
          <p:cNvPr id="442" name="Google Shape;442;p49"/>
          <p:cNvCxnSpPr>
            <a:stCxn id="441" idx="2"/>
          </p:cNvCxnSpPr>
          <p:nvPr/>
        </p:nvCxnSpPr>
        <p:spPr>
          <a:xfrm flipH="1">
            <a:off x="6615750" y="4710050"/>
            <a:ext cx="8100" cy="1514400"/>
          </a:xfrm>
          <a:prstGeom prst="straightConnector1">
            <a:avLst/>
          </a:prstGeom>
          <a:noFill/>
          <a:ln w="38100" cap="flat" cmpd="sng">
            <a:solidFill>
              <a:srgbClr val="000000"/>
            </a:solidFill>
            <a:prstDash val="solid"/>
            <a:round/>
            <a:headEnd type="none" w="med" len="med"/>
            <a:tailEnd type="triangle" w="med" len="med"/>
          </a:ln>
        </p:spPr>
      </p:cxnSp>
      <p:sp>
        <p:nvSpPr>
          <p:cNvPr id="443" name="Google Shape;443;p49"/>
          <p:cNvSpPr txBox="1"/>
          <p:nvPr/>
        </p:nvSpPr>
        <p:spPr>
          <a:xfrm>
            <a:off x="5288400" y="6224450"/>
            <a:ext cx="26709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Acetaldehyde</a:t>
            </a:r>
            <a:endParaRPr sz="2800"/>
          </a:p>
        </p:txBody>
      </p:sp>
      <p:cxnSp>
        <p:nvCxnSpPr>
          <p:cNvPr id="444" name="Google Shape;444;p49"/>
          <p:cNvCxnSpPr>
            <a:stCxn id="443" idx="1"/>
          </p:cNvCxnSpPr>
          <p:nvPr/>
        </p:nvCxnSpPr>
        <p:spPr>
          <a:xfrm rot="10800000">
            <a:off x="2977200" y="6521600"/>
            <a:ext cx="2311200" cy="0"/>
          </a:xfrm>
          <a:prstGeom prst="straightConnector1">
            <a:avLst/>
          </a:prstGeom>
          <a:noFill/>
          <a:ln w="38100" cap="flat" cmpd="sng">
            <a:solidFill>
              <a:srgbClr val="000000"/>
            </a:solidFill>
            <a:prstDash val="solid"/>
            <a:round/>
            <a:headEnd type="none" w="med" len="med"/>
            <a:tailEnd type="triangle" w="med" len="med"/>
          </a:ln>
        </p:spPr>
      </p:cxnSp>
      <p:sp>
        <p:nvSpPr>
          <p:cNvPr id="445" name="Google Shape;445;p49"/>
          <p:cNvSpPr txBox="1"/>
          <p:nvPr/>
        </p:nvSpPr>
        <p:spPr>
          <a:xfrm>
            <a:off x="1184700" y="6224450"/>
            <a:ext cx="1792500" cy="5943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t>2 Ethanol</a:t>
            </a:r>
            <a:endParaRPr sz="2800"/>
          </a:p>
        </p:txBody>
      </p:sp>
      <p:sp>
        <p:nvSpPr>
          <p:cNvPr id="446" name="Google Shape;446;p49"/>
          <p:cNvSpPr/>
          <p:nvPr/>
        </p:nvSpPr>
        <p:spPr>
          <a:xfrm>
            <a:off x="3399000" y="3559825"/>
            <a:ext cx="1456800" cy="555900"/>
          </a:xfrm>
          <a:prstGeom prst="curvedUpArrow">
            <a:avLst>
              <a:gd name="adj1" fmla="val 25000"/>
              <a:gd name="adj2" fmla="val 50000"/>
              <a:gd name="adj3" fmla="val 25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9"/>
          <p:cNvSpPr txBox="1"/>
          <p:nvPr/>
        </p:nvSpPr>
        <p:spPr>
          <a:xfrm>
            <a:off x="2325475" y="2965500"/>
            <a:ext cx="19362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ADP + P</a:t>
            </a:r>
            <a:endParaRPr sz="2600"/>
          </a:p>
        </p:txBody>
      </p:sp>
      <p:sp>
        <p:nvSpPr>
          <p:cNvPr id="448" name="Google Shape;448;p49"/>
          <p:cNvSpPr txBox="1"/>
          <p:nvPr/>
        </p:nvSpPr>
        <p:spPr>
          <a:xfrm>
            <a:off x="4385275" y="2965500"/>
            <a:ext cx="11511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a:t>
            </a:r>
            <a:r>
              <a:rPr lang="en" sz="2600">
                <a:solidFill>
                  <a:srgbClr val="B45F06"/>
                </a:solidFill>
              </a:rPr>
              <a:t>ATP</a:t>
            </a:r>
            <a:endParaRPr sz="2600">
              <a:solidFill>
                <a:srgbClr val="B45F06"/>
              </a:solidFill>
            </a:endParaRPr>
          </a:p>
        </p:txBody>
      </p:sp>
      <p:sp>
        <p:nvSpPr>
          <p:cNvPr id="449" name="Google Shape;449;p49"/>
          <p:cNvSpPr/>
          <p:nvPr/>
        </p:nvSpPr>
        <p:spPr>
          <a:xfrm>
            <a:off x="3034765" y="4700500"/>
            <a:ext cx="2233800" cy="680400"/>
          </a:xfrm>
          <a:prstGeom prst="curvedDownArrow">
            <a:avLst>
              <a:gd name="adj1" fmla="val 25000"/>
              <a:gd name="adj2" fmla="val 50000"/>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9"/>
          <p:cNvSpPr/>
          <p:nvPr/>
        </p:nvSpPr>
        <p:spPr>
          <a:xfrm rot="10800000">
            <a:off x="2977322" y="5782400"/>
            <a:ext cx="2233800" cy="680400"/>
          </a:xfrm>
          <a:prstGeom prst="curvedDownArrow">
            <a:avLst>
              <a:gd name="adj1" fmla="val 25000"/>
              <a:gd name="adj2" fmla="val 50000"/>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9"/>
          <p:cNvSpPr txBox="1"/>
          <p:nvPr/>
        </p:nvSpPr>
        <p:spPr>
          <a:xfrm>
            <a:off x="2254175" y="5318675"/>
            <a:ext cx="15048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2 NAD</a:t>
            </a:r>
            <a:r>
              <a:rPr lang="en" sz="2600" baseline="30000" dirty="0"/>
              <a:t>+</a:t>
            </a:r>
            <a:endParaRPr sz="2600" baseline="30000" dirty="0"/>
          </a:p>
        </p:txBody>
      </p:sp>
      <p:sp>
        <p:nvSpPr>
          <p:cNvPr id="452" name="Google Shape;452;p49"/>
          <p:cNvSpPr txBox="1"/>
          <p:nvPr/>
        </p:nvSpPr>
        <p:spPr>
          <a:xfrm>
            <a:off x="3888575" y="5318675"/>
            <a:ext cx="2439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a:t>
            </a:r>
            <a:r>
              <a:rPr lang="en" sz="2600">
                <a:solidFill>
                  <a:srgbClr val="B45F06"/>
                </a:solidFill>
              </a:rPr>
              <a:t>NADH</a:t>
            </a:r>
            <a:r>
              <a:rPr lang="en" sz="2600"/>
              <a:t> + 2H</a:t>
            </a:r>
            <a:r>
              <a:rPr lang="en" sz="2600" baseline="30000"/>
              <a:t>+</a:t>
            </a:r>
            <a:endParaRPr sz="2600" baseline="30000"/>
          </a:p>
        </p:txBody>
      </p:sp>
      <p:sp>
        <p:nvSpPr>
          <p:cNvPr id="453" name="Google Shape;453;p49"/>
          <p:cNvSpPr/>
          <p:nvPr/>
        </p:nvSpPr>
        <p:spPr>
          <a:xfrm rot="5400000">
            <a:off x="6450900" y="5052200"/>
            <a:ext cx="828000" cy="498300"/>
          </a:xfrm>
          <a:prstGeom prst="bentUpArrow">
            <a:avLst>
              <a:gd name="adj1" fmla="val 25000"/>
              <a:gd name="adj2" fmla="val 25000"/>
              <a:gd name="adj3" fmla="val 25000"/>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9"/>
          <p:cNvSpPr txBox="1"/>
          <p:nvPr/>
        </p:nvSpPr>
        <p:spPr>
          <a:xfrm>
            <a:off x="7159800" y="5236225"/>
            <a:ext cx="12174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a:t>
            </a:r>
            <a:r>
              <a:rPr lang="en" sz="2800">
                <a:solidFill>
                  <a:srgbClr val="980000"/>
                </a:solidFill>
              </a:rPr>
              <a:t>CO</a:t>
            </a:r>
            <a:r>
              <a:rPr lang="en" sz="2800" baseline="-25000">
                <a:solidFill>
                  <a:srgbClr val="980000"/>
                </a:solidFill>
              </a:rPr>
              <a:t>2</a:t>
            </a:r>
            <a:endParaRPr sz="2800" baseline="-25000">
              <a:solidFill>
                <a:srgbClr val="98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0"/>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Lactic Acid Fermentation</a:t>
            </a:r>
            <a:endParaRPr/>
          </a:p>
        </p:txBody>
      </p:sp>
      <p:sp>
        <p:nvSpPr>
          <p:cNvPr id="460" name="Google Shape;460;p50"/>
          <p:cNvSpPr txBox="1">
            <a:spLocks noGrp="1"/>
          </p:cNvSpPr>
          <p:nvPr>
            <p:ph type="body" idx="1"/>
          </p:nvPr>
        </p:nvSpPr>
        <p:spPr>
          <a:xfrm>
            <a:off x="224275" y="1035697"/>
            <a:ext cx="8520600" cy="185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Lactic acid fermentation</a:t>
            </a:r>
            <a:r>
              <a:rPr lang="en"/>
              <a:t>: pyruvate is reduced directly by NADH to form lactate</a:t>
            </a:r>
            <a:endParaRPr/>
          </a:p>
        </p:txBody>
      </p:sp>
      <p:sp>
        <p:nvSpPr>
          <p:cNvPr id="461" name="Google Shape;461;p50"/>
          <p:cNvSpPr txBox="1"/>
          <p:nvPr/>
        </p:nvSpPr>
        <p:spPr>
          <a:xfrm>
            <a:off x="1465350" y="4096575"/>
            <a:ext cx="15048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Glucose</a:t>
            </a:r>
            <a:endParaRPr sz="2800"/>
          </a:p>
        </p:txBody>
      </p:sp>
      <p:sp>
        <p:nvSpPr>
          <p:cNvPr id="462" name="Google Shape;462;p50"/>
          <p:cNvSpPr/>
          <p:nvPr/>
        </p:nvSpPr>
        <p:spPr>
          <a:xfrm>
            <a:off x="3123525" y="3919275"/>
            <a:ext cx="2670900" cy="948900"/>
          </a:xfrm>
          <a:prstGeom prst="rightArrow">
            <a:avLst>
              <a:gd name="adj1" fmla="val 50000"/>
              <a:gd name="adj2" fmla="val 50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0"/>
          <p:cNvSpPr txBox="1"/>
          <p:nvPr/>
        </p:nvSpPr>
        <p:spPr>
          <a:xfrm>
            <a:off x="3123525" y="4096575"/>
            <a:ext cx="19842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Glycolysis</a:t>
            </a:r>
            <a:endParaRPr sz="2800"/>
          </a:p>
        </p:txBody>
      </p:sp>
      <p:sp>
        <p:nvSpPr>
          <p:cNvPr id="464" name="Google Shape;464;p50"/>
          <p:cNvSpPr txBox="1"/>
          <p:nvPr/>
        </p:nvSpPr>
        <p:spPr>
          <a:xfrm>
            <a:off x="5803425" y="4096575"/>
            <a:ext cx="19842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2 Pyruvate</a:t>
            </a:r>
            <a:endParaRPr sz="2800"/>
          </a:p>
        </p:txBody>
      </p:sp>
      <p:cxnSp>
        <p:nvCxnSpPr>
          <p:cNvPr id="465" name="Google Shape;465;p50"/>
          <p:cNvCxnSpPr>
            <a:stCxn id="464" idx="2"/>
          </p:cNvCxnSpPr>
          <p:nvPr/>
        </p:nvCxnSpPr>
        <p:spPr>
          <a:xfrm flipH="1">
            <a:off x="6794925" y="4690875"/>
            <a:ext cx="600" cy="1852200"/>
          </a:xfrm>
          <a:prstGeom prst="straightConnector1">
            <a:avLst/>
          </a:prstGeom>
          <a:noFill/>
          <a:ln w="38100" cap="flat" cmpd="sng">
            <a:solidFill>
              <a:srgbClr val="000000"/>
            </a:solidFill>
            <a:prstDash val="solid"/>
            <a:round/>
            <a:headEnd type="none" w="med" len="med"/>
            <a:tailEnd type="none" w="med" len="med"/>
          </a:ln>
        </p:spPr>
      </p:cxnSp>
      <p:cxnSp>
        <p:nvCxnSpPr>
          <p:cNvPr id="466" name="Google Shape;466;p50"/>
          <p:cNvCxnSpPr/>
          <p:nvPr/>
        </p:nvCxnSpPr>
        <p:spPr>
          <a:xfrm rot="10800000">
            <a:off x="3148950" y="6502350"/>
            <a:ext cx="3636300" cy="31200"/>
          </a:xfrm>
          <a:prstGeom prst="straightConnector1">
            <a:avLst/>
          </a:prstGeom>
          <a:noFill/>
          <a:ln w="38100" cap="flat" cmpd="sng">
            <a:solidFill>
              <a:srgbClr val="000000"/>
            </a:solidFill>
            <a:prstDash val="solid"/>
            <a:round/>
            <a:headEnd type="none" w="med" len="med"/>
            <a:tailEnd type="triangle" w="med" len="med"/>
          </a:ln>
        </p:spPr>
      </p:cxnSp>
      <p:sp>
        <p:nvSpPr>
          <p:cNvPr id="467" name="Google Shape;467;p50"/>
          <p:cNvSpPr txBox="1"/>
          <p:nvPr/>
        </p:nvSpPr>
        <p:spPr>
          <a:xfrm>
            <a:off x="1356375" y="6205275"/>
            <a:ext cx="1792500" cy="5943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a:t>2 Lactate</a:t>
            </a:r>
            <a:endParaRPr sz="2800"/>
          </a:p>
        </p:txBody>
      </p:sp>
      <p:sp>
        <p:nvSpPr>
          <p:cNvPr id="468" name="Google Shape;468;p50"/>
          <p:cNvSpPr/>
          <p:nvPr/>
        </p:nvSpPr>
        <p:spPr>
          <a:xfrm>
            <a:off x="3570675" y="3540650"/>
            <a:ext cx="1456800" cy="555900"/>
          </a:xfrm>
          <a:prstGeom prst="curvedUpArrow">
            <a:avLst>
              <a:gd name="adj1" fmla="val 25000"/>
              <a:gd name="adj2" fmla="val 50000"/>
              <a:gd name="adj3" fmla="val 250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0"/>
          <p:cNvSpPr txBox="1"/>
          <p:nvPr/>
        </p:nvSpPr>
        <p:spPr>
          <a:xfrm>
            <a:off x="2497150" y="2946325"/>
            <a:ext cx="19362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ADP + P</a:t>
            </a:r>
            <a:endParaRPr sz="2600"/>
          </a:p>
        </p:txBody>
      </p:sp>
      <p:sp>
        <p:nvSpPr>
          <p:cNvPr id="470" name="Google Shape;470;p50"/>
          <p:cNvSpPr txBox="1"/>
          <p:nvPr/>
        </p:nvSpPr>
        <p:spPr>
          <a:xfrm>
            <a:off x="4556950" y="2946325"/>
            <a:ext cx="11511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2 </a:t>
            </a:r>
            <a:r>
              <a:rPr lang="en" sz="2600">
                <a:solidFill>
                  <a:srgbClr val="B45F06"/>
                </a:solidFill>
              </a:rPr>
              <a:t>ATP</a:t>
            </a:r>
            <a:endParaRPr sz="2600">
              <a:solidFill>
                <a:srgbClr val="B45F06"/>
              </a:solidFill>
            </a:endParaRPr>
          </a:p>
        </p:txBody>
      </p:sp>
      <p:sp>
        <p:nvSpPr>
          <p:cNvPr id="471" name="Google Shape;471;p50"/>
          <p:cNvSpPr/>
          <p:nvPr/>
        </p:nvSpPr>
        <p:spPr>
          <a:xfrm>
            <a:off x="3206440" y="4681325"/>
            <a:ext cx="2233800" cy="680400"/>
          </a:xfrm>
          <a:prstGeom prst="curvedDownArrow">
            <a:avLst>
              <a:gd name="adj1" fmla="val 25000"/>
              <a:gd name="adj2" fmla="val 50000"/>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0"/>
          <p:cNvSpPr/>
          <p:nvPr/>
        </p:nvSpPr>
        <p:spPr>
          <a:xfrm rot="10800000">
            <a:off x="3148997" y="5763225"/>
            <a:ext cx="2233800" cy="680400"/>
          </a:xfrm>
          <a:prstGeom prst="curvedDownArrow">
            <a:avLst>
              <a:gd name="adj1" fmla="val 25000"/>
              <a:gd name="adj2" fmla="val 50000"/>
              <a:gd name="adj3" fmla="val 25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0"/>
          <p:cNvSpPr txBox="1"/>
          <p:nvPr/>
        </p:nvSpPr>
        <p:spPr>
          <a:xfrm>
            <a:off x="2214340" y="5299500"/>
            <a:ext cx="171631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2 NAD</a:t>
            </a:r>
            <a:r>
              <a:rPr lang="en" sz="2600" baseline="30000" dirty="0"/>
              <a:t>+</a:t>
            </a:r>
            <a:endParaRPr sz="2600" baseline="30000" dirty="0"/>
          </a:p>
        </p:txBody>
      </p:sp>
      <p:sp>
        <p:nvSpPr>
          <p:cNvPr id="474" name="Google Shape;474;p50"/>
          <p:cNvSpPr txBox="1"/>
          <p:nvPr/>
        </p:nvSpPr>
        <p:spPr>
          <a:xfrm>
            <a:off x="4060250" y="5299500"/>
            <a:ext cx="24396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2 </a:t>
            </a:r>
            <a:r>
              <a:rPr lang="en" sz="2600" dirty="0">
                <a:solidFill>
                  <a:srgbClr val="B45F06"/>
                </a:solidFill>
              </a:rPr>
              <a:t>NADH</a:t>
            </a:r>
            <a:r>
              <a:rPr lang="en" sz="2600" dirty="0"/>
              <a:t> + 2H</a:t>
            </a:r>
            <a:r>
              <a:rPr lang="en" sz="2600" baseline="30000" dirty="0"/>
              <a:t>+</a:t>
            </a:r>
            <a:endParaRPr sz="2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Lactic Acid Fermentation</a:t>
            </a:r>
            <a:endParaRPr/>
          </a:p>
        </p:txBody>
      </p:sp>
      <p:sp>
        <p:nvSpPr>
          <p:cNvPr id="480" name="Google Shape;480;p51"/>
          <p:cNvSpPr txBox="1">
            <a:spLocks noGrp="1"/>
          </p:cNvSpPr>
          <p:nvPr>
            <p:ph type="body" idx="1"/>
          </p:nvPr>
        </p:nvSpPr>
        <p:spPr>
          <a:xfrm>
            <a:off x="224275" y="1035700"/>
            <a:ext cx="8793900" cy="56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t>Example</a:t>
            </a:r>
            <a:r>
              <a:rPr lang="en" dirty="0"/>
              <a:t>: muscle cells</a:t>
            </a:r>
            <a:endParaRPr dirty="0">
              <a:solidFill>
                <a:schemeClr val="dk1"/>
              </a:solidFill>
            </a:endParaRPr>
          </a:p>
          <a:p>
            <a:pPr marL="457200" lvl="0" indent="-406400" algn="l" rtl="0">
              <a:spcBef>
                <a:spcPts val="0"/>
              </a:spcBef>
              <a:spcAft>
                <a:spcPts val="0"/>
              </a:spcAft>
              <a:buClr>
                <a:schemeClr val="dk1"/>
              </a:buClr>
              <a:buSzPts val="2800"/>
              <a:buChar char="●"/>
            </a:pPr>
            <a:r>
              <a:rPr lang="en" dirty="0">
                <a:solidFill>
                  <a:schemeClr val="dk1"/>
                </a:solidFill>
              </a:rPr>
              <a:t>When muscles run out of </a:t>
            </a:r>
            <a:r>
              <a:rPr lang="en" dirty="0">
                <a:solidFill>
                  <a:srgbClr val="0000FF"/>
                </a:solidFill>
              </a:rPr>
              <a:t>oxygen</a:t>
            </a:r>
            <a:r>
              <a:rPr lang="en" dirty="0">
                <a:solidFill>
                  <a:schemeClr val="dk1"/>
                </a:solidFill>
              </a:rPr>
              <a:t>, they can go through </a:t>
            </a:r>
            <a:r>
              <a:rPr lang="en" u="sng" dirty="0">
                <a:solidFill>
                  <a:schemeClr val="dk1"/>
                </a:solidFill>
              </a:rPr>
              <a:t>lactic acid fermentation</a:t>
            </a:r>
            <a:r>
              <a:rPr lang="en" dirty="0">
                <a:solidFill>
                  <a:schemeClr val="dk1"/>
                </a:solidFill>
              </a:rPr>
              <a:t> to produce </a:t>
            </a:r>
            <a:r>
              <a:rPr lang="en" dirty="0">
                <a:solidFill>
                  <a:srgbClr val="B45F06"/>
                </a:solidFill>
              </a:rPr>
              <a:t>ATP</a:t>
            </a:r>
            <a:endParaRPr dirty="0">
              <a:solidFill>
                <a:srgbClr val="B45F06"/>
              </a:solidFill>
            </a:endParaRPr>
          </a:p>
          <a:p>
            <a:pPr marL="914400" lvl="1" indent="-406400" algn="l" rtl="0">
              <a:spcBef>
                <a:spcPts val="0"/>
              </a:spcBef>
              <a:spcAft>
                <a:spcPts val="0"/>
              </a:spcAft>
              <a:buClr>
                <a:schemeClr val="dk1"/>
              </a:buClr>
              <a:buSzPts val="2800"/>
              <a:buChar char="○"/>
            </a:pPr>
            <a:r>
              <a:rPr lang="en" dirty="0">
                <a:solidFill>
                  <a:schemeClr val="dk1"/>
                </a:solidFill>
              </a:rPr>
              <a:t>Causes the burning sensation you may feel when performing strenuous exercise</a:t>
            </a:r>
            <a:endParaRPr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Cellular Respiration</a:t>
            </a:r>
            <a:endParaRPr/>
          </a:p>
        </p:txBody>
      </p:sp>
      <p:sp>
        <p:nvSpPr>
          <p:cNvPr id="78" name="Google Shape;78;p16"/>
          <p:cNvSpPr txBox="1">
            <a:spLocks noGrp="1"/>
          </p:cNvSpPr>
          <p:nvPr>
            <p:ph type="body" idx="1"/>
          </p:nvPr>
        </p:nvSpPr>
        <p:spPr>
          <a:xfrm>
            <a:off x="274575" y="3120925"/>
            <a:ext cx="2403000" cy="67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dirty="0"/>
              <a:t>C</a:t>
            </a:r>
            <a:r>
              <a:rPr lang="en" sz="2600" baseline="-25000" dirty="0"/>
              <a:t>6</a:t>
            </a:r>
            <a:r>
              <a:rPr lang="en" sz="2600" dirty="0"/>
              <a:t>H</a:t>
            </a:r>
            <a:r>
              <a:rPr lang="en" sz="2600" baseline="-25000" dirty="0"/>
              <a:t>12</a:t>
            </a:r>
            <a:r>
              <a:rPr lang="en" sz="2600" dirty="0"/>
              <a:t>O</a:t>
            </a:r>
            <a:r>
              <a:rPr lang="en" sz="2600" baseline="-25000" dirty="0"/>
              <a:t>6</a:t>
            </a:r>
            <a:r>
              <a:rPr lang="en" sz="2600" dirty="0"/>
              <a:t> + 6O</a:t>
            </a:r>
            <a:r>
              <a:rPr lang="en" sz="2600" baseline="-25000" dirty="0"/>
              <a:t>2</a:t>
            </a:r>
            <a:endParaRPr sz="2600" dirty="0"/>
          </a:p>
        </p:txBody>
      </p:sp>
      <p:sp>
        <p:nvSpPr>
          <p:cNvPr id="79" name="Google Shape;79;p16"/>
          <p:cNvSpPr txBox="1">
            <a:spLocks noGrp="1"/>
          </p:cNvSpPr>
          <p:nvPr>
            <p:ph type="body" idx="1"/>
          </p:nvPr>
        </p:nvSpPr>
        <p:spPr>
          <a:xfrm>
            <a:off x="3090800" y="3126175"/>
            <a:ext cx="5934000" cy="67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dirty="0"/>
              <a:t>6CO</a:t>
            </a:r>
            <a:r>
              <a:rPr lang="en" sz="2600" baseline="-25000" dirty="0"/>
              <a:t>2</a:t>
            </a:r>
            <a:r>
              <a:rPr lang="en" sz="2600" dirty="0"/>
              <a:t> + 6H</a:t>
            </a:r>
            <a:r>
              <a:rPr lang="en" sz="2600" baseline="-25000" dirty="0"/>
              <a:t>2</a:t>
            </a:r>
            <a:r>
              <a:rPr lang="en" sz="2600" dirty="0"/>
              <a:t>O + energy (ATP and heat)</a:t>
            </a:r>
            <a:endParaRPr sz="2600" dirty="0"/>
          </a:p>
        </p:txBody>
      </p:sp>
      <p:cxnSp>
        <p:nvCxnSpPr>
          <p:cNvPr id="80" name="Google Shape;80;p16"/>
          <p:cNvCxnSpPr/>
          <p:nvPr/>
        </p:nvCxnSpPr>
        <p:spPr>
          <a:xfrm>
            <a:off x="2616250" y="3386750"/>
            <a:ext cx="408900" cy="10500"/>
          </a:xfrm>
          <a:prstGeom prst="straightConnector1">
            <a:avLst/>
          </a:prstGeom>
          <a:noFill/>
          <a:ln w="28575" cap="flat" cmpd="sng">
            <a:solidFill>
              <a:srgbClr val="000000"/>
            </a:solidFill>
            <a:prstDash val="solid"/>
            <a:round/>
            <a:headEnd type="none" w="med" len="med"/>
            <a:tailEnd type="triangle" w="med" len="med"/>
          </a:ln>
        </p:spPr>
      </p:cxnSp>
      <p:sp>
        <p:nvSpPr>
          <p:cNvPr id="81" name="Google Shape;81;p16"/>
          <p:cNvSpPr txBox="1"/>
          <p:nvPr/>
        </p:nvSpPr>
        <p:spPr>
          <a:xfrm>
            <a:off x="296400" y="1430875"/>
            <a:ext cx="69807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Catabolic breakdown of glucose:</a:t>
            </a:r>
            <a:endParaRPr sz="2800"/>
          </a:p>
        </p:txBody>
      </p:sp>
      <p:grpSp>
        <p:nvGrpSpPr>
          <p:cNvPr id="82" name="Google Shape;82;p16"/>
          <p:cNvGrpSpPr/>
          <p:nvPr/>
        </p:nvGrpSpPr>
        <p:grpSpPr>
          <a:xfrm>
            <a:off x="1088025" y="2101075"/>
            <a:ext cx="2480100" cy="1134925"/>
            <a:chOff x="1088025" y="2101075"/>
            <a:chExt cx="2480100" cy="1134925"/>
          </a:xfrm>
        </p:grpSpPr>
        <p:cxnSp>
          <p:nvCxnSpPr>
            <p:cNvPr id="83" name="Google Shape;83;p16"/>
            <p:cNvCxnSpPr/>
            <p:nvPr/>
          </p:nvCxnSpPr>
          <p:spPr>
            <a:xfrm rot="10800000">
              <a:off x="1088025" y="2658800"/>
              <a:ext cx="10200" cy="510900"/>
            </a:xfrm>
            <a:prstGeom prst="straightConnector1">
              <a:avLst/>
            </a:prstGeom>
            <a:noFill/>
            <a:ln w="28575" cap="flat" cmpd="sng">
              <a:solidFill>
                <a:srgbClr val="0000FF"/>
              </a:solidFill>
              <a:prstDash val="solid"/>
              <a:round/>
              <a:headEnd type="none" w="med" len="med"/>
              <a:tailEnd type="none" w="med" len="med"/>
            </a:ln>
          </p:spPr>
        </p:cxnSp>
        <p:cxnSp>
          <p:nvCxnSpPr>
            <p:cNvPr id="84" name="Google Shape;84;p16"/>
            <p:cNvCxnSpPr/>
            <p:nvPr/>
          </p:nvCxnSpPr>
          <p:spPr>
            <a:xfrm>
              <a:off x="1088025" y="2658788"/>
              <a:ext cx="2478000" cy="2400"/>
            </a:xfrm>
            <a:prstGeom prst="straightConnector1">
              <a:avLst/>
            </a:prstGeom>
            <a:noFill/>
            <a:ln w="28575" cap="flat" cmpd="sng">
              <a:solidFill>
                <a:srgbClr val="0000FF"/>
              </a:solidFill>
              <a:prstDash val="solid"/>
              <a:round/>
              <a:headEnd type="none" w="med" len="med"/>
              <a:tailEnd type="none" w="med" len="med"/>
            </a:ln>
          </p:spPr>
        </p:cxnSp>
        <p:cxnSp>
          <p:nvCxnSpPr>
            <p:cNvPr id="85" name="Google Shape;85;p16"/>
            <p:cNvCxnSpPr/>
            <p:nvPr/>
          </p:nvCxnSpPr>
          <p:spPr>
            <a:xfrm>
              <a:off x="3566025" y="2658800"/>
              <a:ext cx="2100" cy="577200"/>
            </a:xfrm>
            <a:prstGeom prst="straightConnector1">
              <a:avLst/>
            </a:prstGeom>
            <a:noFill/>
            <a:ln w="28575" cap="flat" cmpd="sng">
              <a:solidFill>
                <a:srgbClr val="0000FF"/>
              </a:solidFill>
              <a:prstDash val="solid"/>
              <a:round/>
              <a:headEnd type="none" w="med" len="med"/>
              <a:tailEnd type="triangle" w="med" len="med"/>
            </a:ln>
          </p:spPr>
        </p:cxnSp>
        <p:sp>
          <p:nvSpPr>
            <p:cNvPr id="86" name="Google Shape;86;p16"/>
            <p:cNvSpPr txBox="1"/>
            <p:nvPr/>
          </p:nvSpPr>
          <p:spPr>
            <a:xfrm>
              <a:off x="1516700" y="2101075"/>
              <a:ext cx="1574100" cy="5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FF"/>
                  </a:solidFill>
                </a:rPr>
                <a:t>Oxidized</a:t>
              </a:r>
              <a:endParaRPr sz="2800">
                <a:solidFill>
                  <a:srgbClr val="0000FF"/>
                </a:solidFill>
              </a:endParaRPr>
            </a:p>
          </p:txBody>
        </p:sp>
      </p:grpSp>
      <p:grpSp>
        <p:nvGrpSpPr>
          <p:cNvPr id="87" name="Google Shape;87;p16"/>
          <p:cNvGrpSpPr/>
          <p:nvPr/>
        </p:nvGrpSpPr>
        <p:grpSpPr>
          <a:xfrm>
            <a:off x="2190950" y="3642175"/>
            <a:ext cx="2478000" cy="1040750"/>
            <a:chOff x="2190950" y="3642175"/>
            <a:chExt cx="2478000" cy="1040750"/>
          </a:xfrm>
        </p:grpSpPr>
        <p:cxnSp>
          <p:nvCxnSpPr>
            <p:cNvPr id="88" name="Google Shape;88;p16"/>
            <p:cNvCxnSpPr/>
            <p:nvPr/>
          </p:nvCxnSpPr>
          <p:spPr>
            <a:xfrm rot="10800000">
              <a:off x="2190950" y="3657600"/>
              <a:ext cx="10200" cy="510900"/>
            </a:xfrm>
            <a:prstGeom prst="straightConnector1">
              <a:avLst/>
            </a:prstGeom>
            <a:noFill/>
            <a:ln w="28575" cap="flat" cmpd="sng">
              <a:solidFill>
                <a:srgbClr val="CC0000"/>
              </a:solidFill>
              <a:prstDash val="solid"/>
              <a:round/>
              <a:headEnd type="none" w="med" len="med"/>
              <a:tailEnd type="none" w="med" len="med"/>
            </a:ln>
          </p:spPr>
        </p:cxnSp>
        <p:cxnSp>
          <p:nvCxnSpPr>
            <p:cNvPr id="89" name="Google Shape;89;p16"/>
            <p:cNvCxnSpPr/>
            <p:nvPr/>
          </p:nvCxnSpPr>
          <p:spPr>
            <a:xfrm>
              <a:off x="2190950" y="4174063"/>
              <a:ext cx="2478000" cy="2400"/>
            </a:xfrm>
            <a:prstGeom prst="straightConnector1">
              <a:avLst/>
            </a:prstGeom>
            <a:noFill/>
            <a:ln w="28575" cap="flat" cmpd="sng">
              <a:solidFill>
                <a:srgbClr val="CC0000"/>
              </a:solidFill>
              <a:prstDash val="solid"/>
              <a:round/>
              <a:headEnd type="none" w="med" len="med"/>
              <a:tailEnd type="none" w="med" len="med"/>
            </a:ln>
          </p:spPr>
        </p:cxnSp>
        <p:cxnSp>
          <p:nvCxnSpPr>
            <p:cNvPr id="90" name="Google Shape;90;p16"/>
            <p:cNvCxnSpPr/>
            <p:nvPr/>
          </p:nvCxnSpPr>
          <p:spPr>
            <a:xfrm rot="10800000">
              <a:off x="4660550" y="3642175"/>
              <a:ext cx="8400" cy="531900"/>
            </a:xfrm>
            <a:prstGeom prst="straightConnector1">
              <a:avLst/>
            </a:prstGeom>
            <a:noFill/>
            <a:ln w="28575" cap="flat" cmpd="sng">
              <a:solidFill>
                <a:srgbClr val="CC0000"/>
              </a:solidFill>
              <a:prstDash val="solid"/>
              <a:round/>
              <a:headEnd type="none" w="med" len="med"/>
              <a:tailEnd type="triangle" w="med" len="med"/>
            </a:ln>
          </p:spPr>
        </p:cxnSp>
        <p:sp>
          <p:nvSpPr>
            <p:cNvPr id="91" name="Google Shape;91;p16"/>
            <p:cNvSpPr txBox="1"/>
            <p:nvPr/>
          </p:nvSpPr>
          <p:spPr>
            <a:xfrm>
              <a:off x="2726925" y="4172025"/>
              <a:ext cx="1680300" cy="5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CC0000"/>
                  </a:solidFill>
                </a:rPr>
                <a:t>Reduced</a:t>
              </a:r>
              <a:endParaRPr sz="2800">
                <a:solidFill>
                  <a:srgbClr val="CC0000"/>
                </a:solidFill>
              </a:endParaRPr>
            </a:p>
          </p:txBody>
        </p:sp>
      </p:grpSp>
      <p:sp>
        <p:nvSpPr>
          <p:cNvPr id="92" name="Google Shape;92;p16"/>
          <p:cNvSpPr txBox="1"/>
          <p:nvPr/>
        </p:nvSpPr>
        <p:spPr>
          <a:xfrm>
            <a:off x="224275" y="4872775"/>
            <a:ext cx="8586000" cy="18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The </a:t>
            </a:r>
            <a:r>
              <a:rPr lang="en" sz="2800" u="sng" dirty="0"/>
              <a:t>oxidation</a:t>
            </a:r>
            <a:r>
              <a:rPr lang="en" sz="2800" dirty="0"/>
              <a:t> of glucose transfers e- to a </a:t>
            </a:r>
            <a:r>
              <a:rPr lang="en" sz="2800" u="sng" dirty="0"/>
              <a:t>lower</a:t>
            </a:r>
            <a:r>
              <a:rPr lang="en" sz="2800" dirty="0"/>
              <a:t> energy state, releasing energy to be used in </a:t>
            </a:r>
            <a:r>
              <a:rPr lang="en" sz="2800" dirty="0">
                <a:solidFill>
                  <a:srgbClr val="B45F06"/>
                </a:solidFill>
              </a:rPr>
              <a:t>ATP </a:t>
            </a:r>
            <a:r>
              <a:rPr lang="en" sz="2800" dirty="0">
                <a:solidFill>
                  <a:schemeClr val="tx1"/>
                </a:solidFill>
              </a:rPr>
              <a:t>synthesis</a:t>
            </a:r>
            <a:endParaRPr sz="2800" dirty="0">
              <a:solidFill>
                <a:schemeClr val="tx1"/>
              </a:solidFill>
            </a:endParaRPr>
          </a:p>
        </p:txBody>
      </p:sp>
      <p:sp>
        <p:nvSpPr>
          <p:cNvPr id="93" name="Google Shape;93;p16"/>
          <p:cNvSpPr txBox="1"/>
          <p:nvPr/>
        </p:nvSpPr>
        <p:spPr>
          <a:xfrm>
            <a:off x="6332275" y="1498000"/>
            <a:ext cx="2478000" cy="15126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u="sng"/>
              <a:t>Remember</a:t>
            </a:r>
            <a:r>
              <a:rPr lang="en" sz="2600"/>
              <a:t>:</a:t>
            </a:r>
            <a:endParaRPr sz="2600"/>
          </a:p>
          <a:p>
            <a:pPr marL="0" lvl="0" indent="0" algn="l" rtl="0">
              <a:spcBef>
                <a:spcPts val="0"/>
              </a:spcBef>
              <a:spcAft>
                <a:spcPts val="0"/>
              </a:spcAft>
              <a:buNone/>
            </a:pPr>
            <a:r>
              <a:rPr lang="en" sz="2600"/>
              <a:t>OIL RIG or</a:t>
            </a:r>
            <a:endParaRPr sz="2600"/>
          </a:p>
          <a:p>
            <a:pPr marL="0" lvl="0" indent="0" algn="l" rtl="0">
              <a:spcBef>
                <a:spcPts val="0"/>
              </a:spcBef>
              <a:spcAft>
                <a:spcPts val="0"/>
              </a:spcAft>
              <a:buNone/>
            </a:pPr>
            <a:r>
              <a:rPr lang="en" sz="2600"/>
              <a:t>LEO goes GER</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2"/>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Lactic Acid Fermentation</a:t>
            </a:r>
            <a:endParaRPr/>
          </a:p>
        </p:txBody>
      </p:sp>
      <p:sp>
        <p:nvSpPr>
          <p:cNvPr id="486" name="Google Shape;486;p52"/>
          <p:cNvSpPr txBox="1">
            <a:spLocks noGrp="1"/>
          </p:cNvSpPr>
          <p:nvPr>
            <p:ph type="body" idx="1"/>
          </p:nvPr>
        </p:nvSpPr>
        <p:spPr>
          <a:xfrm>
            <a:off x="224275" y="1035700"/>
            <a:ext cx="8793900" cy="56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Breakdown of lactate:</a:t>
            </a:r>
            <a:endParaRPr dirty="0">
              <a:solidFill>
                <a:schemeClr val="dk1"/>
              </a:solidFill>
            </a:endParaRPr>
          </a:p>
          <a:p>
            <a:pPr marL="457200" lvl="0" indent="-406400" algn="l" rtl="0">
              <a:spcBef>
                <a:spcPts val="0"/>
              </a:spcBef>
              <a:spcAft>
                <a:spcPts val="0"/>
              </a:spcAft>
              <a:buClr>
                <a:schemeClr val="dk1"/>
              </a:buClr>
              <a:buSzPts val="2800"/>
              <a:buChar char="●"/>
            </a:pPr>
            <a:r>
              <a:rPr lang="en" dirty="0">
                <a:solidFill>
                  <a:schemeClr val="dk1"/>
                </a:solidFill>
              </a:rPr>
              <a:t>Muscles produce</a:t>
            </a:r>
            <a:r>
              <a:rPr lang="en" b="1" dirty="0">
                <a:solidFill>
                  <a:schemeClr val="dk1"/>
                </a:solidFill>
              </a:rPr>
              <a:t> lactate</a:t>
            </a:r>
            <a:r>
              <a:rPr lang="en" dirty="0">
                <a:solidFill>
                  <a:schemeClr val="dk1"/>
                </a:solidFill>
              </a:rPr>
              <a:t>, which goes into the </a:t>
            </a:r>
            <a:r>
              <a:rPr lang="en" dirty="0">
                <a:solidFill>
                  <a:srgbClr val="990000"/>
                </a:solidFill>
              </a:rPr>
              <a:t>blood</a:t>
            </a:r>
            <a:r>
              <a:rPr lang="en" dirty="0">
                <a:solidFill>
                  <a:schemeClr val="dk1"/>
                </a:solidFill>
              </a:rPr>
              <a:t>, and is broken down back to glucose in the </a:t>
            </a:r>
            <a:r>
              <a:rPr lang="en" dirty="0">
                <a:solidFill>
                  <a:srgbClr val="674EA7"/>
                </a:solidFill>
              </a:rPr>
              <a:t>liver</a:t>
            </a:r>
            <a:endParaRPr dirty="0">
              <a:solidFill>
                <a:srgbClr val="674EA7"/>
              </a:solidFill>
            </a:endParaRPr>
          </a:p>
          <a:p>
            <a:pPr marL="914400" lvl="1" indent="-406400" algn="l" rtl="0">
              <a:spcBef>
                <a:spcPts val="0"/>
              </a:spcBef>
              <a:spcAft>
                <a:spcPts val="0"/>
              </a:spcAft>
              <a:buClr>
                <a:schemeClr val="dk1"/>
              </a:buClr>
              <a:buSzPts val="2800"/>
              <a:buChar char="○"/>
            </a:pPr>
            <a:r>
              <a:rPr lang="en" sz="2800" dirty="0">
                <a:solidFill>
                  <a:schemeClr val="dk1"/>
                </a:solidFill>
              </a:rPr>
              <a:t>When lactate is in the blood, it </a:t>
            </a:r>
            <a:r>
              <a:rPr lang="en" dirty="0">
                <a:solidFill>
                  <a:schemeClr val="dk1"/>
                </a:solidFill>
              </a:rPr>
              <a:t>lowers </a:t>
            </a:r>
            <a:r>
              <a:rPr lang="en" sz="2800" dirty="0">
                <a:solidFill>
                  <a:schemeClr val="dk1"/>
                </a:solidFill>
              </a:rPr>
              <a:t>the pH</a:t>
            </a:r>
            <a:endParaRPr sz="2800" dirty="0">
              <a:solidFill>
                <a:schemeClr val="dk1"/>
              </a:solidFill>
            </a:endParaRPr>
          </a:p>
          <a:p>
            <a:pPr marL="914400" lvl="1" indent="-406400" algn="l" rtl="0">
              <a:spcBef>
                <a:spcPts val="0"/>
              </a:spcBef>
              <a:spcAft>
                <a:spcPts val="0"/>
              </a:spcAft>
              <a:buClr>
                <a:schemeClr val="dk1"/>
              </a:buClr>
              <a:buSzPts val="2800"/>
              <a:buChar char="○"/>
            </a:pPr>
            <a:r>
              <a:rPr lang="en" sz="2800" dirty="0">
                <a:solidFill>
                  <a:schemeClr val="dk1"/>
                </a:solidFill>
              </a:rPr>
              <a:t>If lactate builds up and is unable to be broken down it can lead to </a:t>
            </a:r>
            <a:r>
              <a:rPr lang="en" sz="2800" b="1" dirty="0">
                <a:solidFill>
                  <a:srgbClr val="990000"/>
                </a:solidFill>
              </a:rPr>
              <a:t>lactic acidosis</a:t>
            </a:r>
            <a:endParaRPr sz="2800" b="1" dirty="0">
              <a:solidFill>
                <a:srgbClr val="990000"/>
              </a:solidFill>
            </a:endParaRPr>
          </a:p>
          <a:p>
            <a:pPr marL="1371600" lvl="2" indent="-393700" algn="l" rtl="0">
              <a:spcBef>
                <a:spcPts val="0"/>
              </a:spcBef>
              <a:spcAft>
                <a:spcPts val="0"/>
              </a:spcAft>
              <a:buSzPts val="2600"/>
              <a:buChar char="■"/>
            </a:pPr>
            <a:r>
              <a:rPr lang="en" dirty="0"/>
              <a:t>Excessively low blood pH</a:t>
            </a:r>
            <a:endParaRPr dirty="0"/>
          </a:p>
          <a:p>
            <a:pPr marL="1371600" lvl="0" indent="0" algn="l" rtl="0">
              <a:spcBef>
                <a:spcPts val="0"/>
              </a:spcBef>
              <a:spcAft>
                <a:spcPts val="0"/>
              </a:spcAft>
              <a:buNone/>
            </a:pPr>
            <a:endParaRPr dirty="0"/>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3"/>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Respiration: Putting it all Together</a:t>
            </a:r>
            <a:endParaRPr sz="4400"/>
          </a:p>
        </p:txBody>
      </p:sp>
      <p:sp>
        <p:nvSpPr>
          <p:cNvPr id="492" name="Google Shape;492;p53"/>
          <p:cNvSpPr/>
          <p:nvPr/>
        </p:nvSpPr>
        <p:spPr>
          <a:xfrm>
            <a:off x="3325950" y="969525"/>
            <a:ext cx="2492100" cy="834000"/>
          </a:xfrm>
          <a:prstGeom prst="rect">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3"/>
          <p:cNvSpPr txBox="1"/>
          <p:nvPr/>
        </p:nvSpPr>
        <p:spPr>
          <a:xfrm>
            <a:off x="3335550" y="902900"/>
            <a:ext cx="2482500" cy="8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Glycolysis</a:t>
            </a:r>
            <a:endParaRPr sz="2800"/>
          </a:p>
          <a:p>
            <a:pPr marL="0" lvl="0" indent="0" algn="ctr" rtl="0">
              <a:spcBef>
                <a:spcPts val="0"/>
              </a:spcBef>
              <a:spcAft>
                <a:spcPts val="0"/>
              </a:spcAft>
              <a:buNone/>
            </a:pPr>
            <a:r>
              <a:rPr lang="en" sz="2400"/>
              <a:t>(cytosol)</a:t>
            </a:r>
            <a:endParaRPr sz="2400"/>
          </a:p>
        </p:txBody>
      </p:sp>
      <p:sp>
        <p:nvSpPr>
          <p:cNvPr id="494" name="Google Shape;494;p53"/>
          <p:cNvSpPr/>
          <p:nvPr/>
        </p:nvSpPr>
        <p:spPr>
          <a:xfrm rot="10800000">
            <a:off x="1140450" y="1162725"/>
            <a:ext cx="2185500" cy="1102200"/>
          </a:xfrm>
          <a:prstGeom prst="bentUpArrow">
            <a:avLst>
              <a:gd name="adj1" fmla="val 39133"/>
              <a:gd name="adj2" fmla="val 25000"/>
              <a:gd name="adj3" fmla="val 24342"/>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3"/>
          <p:cNvSpPr/>
          <p:nvPr/>
        </p:nvSpPr>
        <p:spPr>
          <a:xfrm>
            <a:off x="201750" y="2264925"/>
            <a:ext cx="2492100" cy="8340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3"/>
          <p:cNvSpPr txBox="1"/>
          <p:nvPr/>
        </p:nvSpPr>
        <p:spPr>
          <a:xfrm>
            <a:off x="211350" y="2198300"/>
            <a:ext cx="2482500" cy="8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Pyruvate</a:t>
            </a:r>
            <a:endParaRPr sz="2800"/>
          </a:p>
          <a:p>
            <a:pPr marL="0" lvl="0" indent="0" algn="ctr" rtl="0">
              <a:spcBef>
                <a:spcPts val="0"/>
              </a:spcBef>
              <a:spcAft>
                <a:spcPts val="0"/>
              </a:spcAft>
              <a:buNone/>
            </a:pPr>
            <a:r>
              <a:rPr lang="en" sz="2800"/>
              <a:t>oxidation</a:t>
            </a:r>
            <a:endParaRPr sz="2800"/>
          </a:p>
        </p:txBody>
      </p:sp>
      <p:sp>
        <p:nvSpPr>
          <p:cNvPr id="497" name="Google Shape;497;p53"/>
          <p:cNvSpPr/>
          <p:nvPr/>
        </p:nvSpPr>
        <p:spPr>
          <a:xfrm>
            <a:off x="206550" y="3641800"/>
            <a:ext cx="2492100" cy="8340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3"/>
          <p:cNvSpPr txBox="1"/>
          <p:nvPr/>
        </p:nvSpPr>
        <p:spPr>
          <a:xfrm>
            <a:off x="216150" y="3575175"/>
            <a:ext cx="2482500" cy="8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Citric acid cycle</a:t>
            </a:r>
            <a:endParaRPr sz="2400"/>
          </a:p>
        </p:txBody>
      </p:sp>
      <p:sp>
        <p:nvSpPr>
          <p:cNvPr id="499" name="Google Shape;499;p53"/>
          <p:cNvSpPr/>
          <p:nvPr/>
        </p:nvSpPr>
        <p:spPr>
          <a:xfrm rot="10800000" flipH="1">
            <a:off x="5818050" y="1162725"/>
            <a:ext cx="2185500" cy="1102200"/>
          </a:xfrm>
          <a:prstGeom prst="bentUpArrow">
            <a:avLst>
              <a:gd name="adj1" fmla="val 39133"/>
              <a:gd name="adj2" fmla="val 25000"/>
              <a:gd name="adj3" fmla="val 24342"/>
            </a:avLst>
          </a:prstGeom>
          <a:gradFill>
            <a:gsLst>
              <a:gs pos="0">
                <a:srgbClr val="FFFFFF"/>
              </a:gs>
              <a:gs pos="100000">
                <a:srgbClr val="B3B3B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3"/>
          <p:cNvSpPr txBox="1"/>
          <p:nvPr/>
        </p:nvSpPr>
        <p:spPr>
          <a:xfrm>
            <a:off x="1118850" y="1096200"/>
            <a:ext cx="2228700"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With oxygen</a:t>
            </a:r>
            <a:endParaRPr sz="2400"/>
          </a:p>
        </p:txBody>
      </p:sp>
      <p:sp>
        <p:nvSpPr>
          <p:cNvPr id="501" name="Google Shape;501;p53"/>
          <p:cNvSpPr txBox="1"/>
          <p:nvPr/>
        </p:nvSpPr>
        <p:spPr>
          <a:xfrm>
            <a:off x="5818050" y="1096200"/>
            <a:ext cx="2130300"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NO oxygen</a:t>
            </a:r>
            <a:endParaRPr sz="2400"/>
          </a:p>
        </p:txBody>
      </p:sp>
      <p:sp>
        <p:nvSpPr>
          <p:cNvPr id="502" name="Google Shape;502;p53"/>
          <p:cNvSpPr/>
          <p:nvPr/>
        </p:nvSpPr>
        <p:spPr>
          <a:xfrm>
            <a:off x="76200" y="4991350"/>
            <a:ext cx="2905800" cy="17376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3"/>
          <p:cNvSpPr txBox="1"/>
          <p:nvPr/>
        </p:nvSpPr>
        <p:spPr>
          <a:xfrm>
            <a:off x="71100" y="4932900"/>
            <a:ext cx="2905800" cy="173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a:t>Oxidative phosphorylation</a:t>
            </a:r>
            <a:endParaRPr sz="2700"/>
          </a:p>
          <a:p>
            <a:pPr marL="0" lvl="0" indent="0" algn="ctr" rtl="0">
              <a:spcBef>
                <a:spcPts val="0"/>
              </a:spcBef>
              <a:spcAft>
                <a:spcPts val="0"/>
              </a:spcAft>
              <a:buNone/>
            </a:pPr>
            <a:r>
              <a:rPr lang="en" sz="2700"/>
              <a:t>(ETC and chemiosmosis)</a:t>
            </a:r>
            <a:endParaRPr sz="2700"/>
          </a:p>
        </p:txBody>
      </p:sp>
      <p:sp>
        <p:nvSpPr>
          <p:cNvPr id="504" name="Google Shape;504;p53"/>
          <p:cNvSpPr/>
          <p:nvPr/>
        </p:nvSpPr>
        <p:spPr>
          <a:xfrm>
            <a:off x="1222500" y="3128863"/>
            <a:ext cx="450600" cy="4830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3"/>
          <p:cNvSpPr/>
          <p:nvPr/>
        </p:nvSpPr>
        <p:spPr>
          <a:xfrm>
            <a:off x="1222500" y="4500938"/>
            <a:ext cx="450600" cy="4830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3"/>
          <p:cNvSpPr/>
          <p:nvPr/>
        </p:nvSpPr>
        <p:spPr>
          <a:xfrm rot="-3860186">
            <a:off x="5685215" y="3310641"/>
            <a:ext cx="1236475" cy="482917"/>
          </a:xfrm>
          <a:prstGeom prst="left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3"/>
          <p:cNvSpPr/>
          <p:nvPr/>
        </p:nvSpPr>
        <p:spPr>
          <a:xfrm rot="-7280713">
            <a:off x="7454161" y="3310638"/>
            <a:ext cx="1236464" cy="482916"/>
          </a:xfrm>
          <a:prstGeom prst="left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3"/>
          <p:cNvSpPr/>
          <p:nvPr/>
        </p:nvSpPr>
        <p:spPr>
          <a:xfrm>
            <a:off x="5098175" y="4171600"/>
            <a:ext cx="1805700" cy="834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3"/>
          <p:cNvSpPr/>
          <p:nvPr/>
        </p:nvSpPr>
        <p:spPr>
          <a:xfrm>
            <a:off x="7338300" y="4171600"/>
            <a:ext cx="1805700" cy="834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3"/>
          <p:cNvSpPr/>
          <p:nvPr/>
        </p:nvSpPr>
        <p:spPr>
          <a:xfrm>
            <a:off x="5632800" y="2267575"/>
            <a:ext cx="3390300" cy="834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3"/>
          <p:cNvSpPr txBox="1"/>
          <p:nvPr/>
        </p:nvSpPr>
        <p:spPr>
          <a:xfrm>
            <a:off x="5639410" y="2334463"/>
            <a:ext cx="3377100" cy="7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Fermentation</a:t>
            </a:r>
            <a:endParaRPr sz="2400"/>
          </a:p>
        </p:txBody>
      </p:sp>
      <p:sp>
        <p:nvSpPr>
          <p:cNvPr id="512" name="Google Shape;512;p53"/>
          <p:cNvSpPr txBox="1"/>
          <p:nvPr/>
        </p:nvSpPr>
        <p:spPr>
          <a:xfrm>
            <a:off x="5098180" y="4086100"/>
            <a:ext cx="1745400" cy="7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Lactic acid</a:t>
            </a:r>
            <a:endParaRPr sz="2400"/>
          </a:p>
        </p:txBody>
      </p:sp>
      <p:sp>
        <p:nvSpPr>
          <p:cNvPr id="513" name="Google Shape;513;p53"/>
          <p:cNvSpPr txBox="1"/>
          <p:nvPr/>
        </p:nvSpPr>
        <p:spPr>
          <a:xfrm>
            <a:off x="7368455" y="4238500"/>
            <a:ext cx="1745400" cy="7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Alcohol</a:t>
            </a:r>
            <a:endParaRPr sz="2400"/>
          </a:p>
        </p:txBody>
      </p:sp>
      <p:sp>
        <p:nvSpPr>
          <p:cNvPr id="514" name="Google Shape;514;p53"/>
          <p:cNvSpPr/>
          <p:nvPr/>
        </p:nvSpPr>
        <p:spPr>
          <a:xfrm>
            <a:off x="7198800" y="5525000"/>
            <a:ext cx="1932300" cy="980700"/>
          </a:xfrm>
          <a:prstGeom prst="star16">
            <a:avLst>
              <a:gd name="adj" fmla="val 375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2 ATP</a:t>
            </a:r>
            <a:endParaRPr sz="2400"/>
          </a:p>
        </p:txBody>
      </p:sp>
      <p:sp>
        <p:nvSpPr>
          <p:cNvPr id="515" name="Google Shape;515;p53"/>
          <p:cNvSpPr/>
          <p:nvPr/>
        </p:nvSpPr>
        <p:spPr>
          <a:xfrm>
            <a:off x="5775725" y="5091088"/>
            <a:ext cx="450600" cy="4830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3"/>
          <p:cNvSpPr/>
          <p:nvPr/>
        </p:nvSpPr>
        <p:spPr>
          <a:xfrm>
            <a:off x="7939650" y="5091088"/>
            <a:ext cx="450600" cy="483000"/>
          </a:xfrm>
          <a:prstGeom prst="downArrow">
            <a:avLst>
              <a:gd name="adj1" fmla="val 50000"/>
              <a:gd name="adj2" fmla="val 50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3"/>
          <p:cNvSpPr/>
          <p:nvPr/>
        </p:nvSpPr>
        <p:spPr>
          <a:xfrm>
            <a:off x="5034875" y="5525000"/>
            <a:ext cx="1932300" cy="980700"/>
          </a:xfrm>
          <a:prstGeom prst="star16">
            <a:avLst>
              <a:gd name="adj" fmla="val 375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2 ATP</a:t>
            </a:r>
            <a:endParaRPr sz="2400"/>
          </a:p>
        </p:txBody>
      </p:sp>
      <p:grpSp>
        <p:nvGrpSpPr>
          <p:cNvPr id="518" name="Google Shape;518;p53"/>
          <p:cNvGrpSpPr/>
          <p:nvPr/>
        </p:nvGrpSpPr>
        <p:grpSpPr>
          <a:xfrm>
            <a:off x="3321000" y="3101763"/>
            <a:ext cx="2033100" cy="1125000"/>
            <a:chOff x="3321000" y="3101763"/>
            <a:chExt cx="2033100" cy="1125000"/>
          </a:xfrm>
        </p:grpSpPr>
        <p:sp>
          <p:nvSpPr>
            <p:cNvPr id="519" name="Google Shape;519;p53"/>
            <p:cNvSpPr/>
            <p:nvPr/>
          </p:nvSpPr>
          <p:spPr>
            <a:xfrm>
              <a:off x="3321000" y="3101763"/>
              <a:ext cx="2033100" cy="1125000"/>
            </a:xfrm>
            <a:prstGeom prst="star16">
              <a:avLst>
                <a:gd name="adj" fmla="val 3750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t> </a:t>
              </a:r>
              <a:endParaRPr sz="2600"/>
            </a:p>
          </p:txBody>
        </p:sp>
        <p:sp>
          <p:nvSpPr>
            <p:cNvPr id="520" name="Google Shape;520;p53"/>
            <p:cNvSpPr txBox="1"/>
            <p:nvPr/>
          </p:nvSpPr>
          <p:spPr>
            <a:xfrm>
              <a:off x="3469355" y="3201988"/>
              <a:ext cx="1745400" cy="7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t>30-32 ATP</a:t>
              </a:r>
              <a:endParaRPr sz="2400"/>
            </a:p>
          </p:txBody>
        </p:sp>
      </p:grpSp>
      <p:cxnSp>
        <p:nvCxnSpPr>
          <p:cNvPr id="521" name="Google Shape;521;p53"/>
          <p:cNvCxnSpPr>
            <a:stCxn id="520" idx="1"/>
          </p:cNvCxnSpPr>
          <p:nvPr/>
        </p:nvCxnSpPr>
        <p:spPr>
          <a:xfrm rot="10800000" flipH="1">
            <a:off x="3469355" y="1893688"/>
            <a:ext cx="871500" cy="1658400"/>
          </a:xfrm>
          <a:prstGeom prst="straightConnector1">
            <a:avLst/>
          </a:prstGeom>
          <a:noFill/>
          <a:ln w="9525" cap="flat" cmpd="sng">
            <a:solidFill>
              <a:srgbClr val="000000"/>
            </a:solidFill>
            <a:prstDash val="solid"/>
            <a:round/>
            <a:headEnd type="none" w="med" len="med"/>
            <a:tailEnd type="triangle" w="med" len="med"/>
          </a:ln>
        </p:spPr>
      </p:cxnSp>
      <p:cxnSp>
        <p:nvCxnSpPr>
          <p:cNvPr id="522" name="Google Shape;522;p53"/>
          <p:cNvCxnSpPr>
            <a:stCxn id="520" idx="1"/>
            <a:endCxn id="496" idx="3"/>
          </p:cNvCxnSpPr>
          <p:nvPr/>
        </p:nvCxnSpPr>
        <p:spPr>
          <a:xfrm rot="10800000">
            <a:off x="2693855" y="2610388"/>
            <a:ext cx="775500" cy="941700"/>
          </a:xfrm>
          <a:prstGeom prst="straightConnector1">
            <a:avLst/>
          </a:prstGeom>
          <a:noFill/>
          <a:ln w="9525" cap="flat" cmpd="sng">
            <a:solidFill>
              <a:srgbClr val="000000"/>
            </a:solidFill>
            <a:prstDash val="solid"/>
            <a:round/>
            <a:headEnd type="none" w="med" len="med"/>
            <a:tailEnd type="triangle" w="med" len="med"/>
          </a:ln>
        </p:spPr>
      </p:cxnSp>
      <p:cxnSp>
        <p:nvCxnSpPr>
          <p:cNvPr id="523" name="Google Shape;523;p53"/>
          <p:cNvCxnSpPr>
            <a:stCxn id="520" idx="1"/>
            <a:endCxn id="498" idx="3"/>
          </p:cNvCxnSpPr>
          <p:nvPr/>
        </p:nvCxnSpPr>
        <p:spPr>
          <a:xfrm flipH="1">
            <a:off x="2698655" y="3552088"/>
            <a:ext cx="770700" cy="435300"/>
          </a:xfrm>
          <a:prstGeom prst="straightConnector1">
            <a:avLst/>
          </a:prstGeom>
          <a:noFill/>
          <a:ln w="9525" cap="flat" cmpd="sng">
            <a:solidFill>
              <a:srgbClr val="000000"/>
            </a:solidFill>
            <a:prstDash val="solid"/>
            <a:round/>
            <a:headEnd type="none" w="med" len="med"/>
            <a:tailEnd type="triangle" w="med" len="med"/>
          </a:ln>
        </p:spPr>
      </p:cxnSp>
      <p:cxnSp>
        <p:nvCxnSpPr>
          <p:cNvPr id="524" name="Google Shape;524;p53"/>
          <p:cNvCxnSpPr>
            <a:stCxn id="520" idx="1"/>
            <a:endCxn id="503" idx="3"/>
          </p:cNvCxnSpPr>
          <p:nvPr/>
        </p:nvCxnSpPr>
        <p:spPr>
          <a:xfrm flipH="1">
            <a:off x="2976755" y="3552088"/>
            <a:ext cx="492600" cy="22497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4"/>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00FF"/>
                </a:solidFill>
              </a:rPr>
              <a:t>Practice FRQ</a:t>
            </a:r>
            <a:endParaRPr b="1" dirty="0">
              <a:solidFill>
                <a:srgbClr val="0000FF"/>
              </a:solidFill>
            </a:endParaRPr>
          </a:p>
        </p:txBody>
      </p:sp>
      <p:sp>
        <p:nvSpPr>
          <p:cNvPr id="530" name="Google Shape;530;p54"/>
          <p:cNvSpPr txBox="1">
            <a:spLocks noGrp="1"/>
          </p:cNvSpPr>
          <p:nvPr>
            <p:ph type="body" idx="1"/>
          </p:nvPr>
        </p:nvSpPr>
        <p:spPr>
          <a:xfrm>
            <a:off x="276498" y="923635"/>
            <a:ext cx="8686801" cy="577582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400" dirty="0"/>
              <a:t>The catch and release method of fishing was once thought to be a beneficial way to conserve fish populations in a body of water. However, it is now known to be potentially deadly for up to 72 hours after a fish has been caught. When a fish is caught and pulled out of the water, it cannot take in oxygen. The fish experiences extreme stress during this time, which triggers “shimmying,” a condition where the fish uses its muscles to vigorously shake back and forth. (a) </a:t>
            </a:r>
            <a:r>
              <a:rPr lang="en-US" sz="2400" dirty="0">
                <a:solidFill>
                  <a:srgbClr val="FF0000"/>
                </a:solidFill>
              </a:rPr>
              <a:t>Identify</a:t>
            </a:r>
            <a:r>
              <a:rPr lang="en-US" sz="2400" dirty="0"/>
              <a:t> the stage of cellular respiration that is directly affected by the lack of oxygen. (b) </a:t>
            </a:r>
            <a:r>
              <a:rPr lang="en-US" sz="2400" dirty="0">
                <a:solidFill>
                  <a:srgbClr val="FF0000"/>
                </a:solidFill>
              </a:rPr>
              <a:t>Explain</a:t>
            </a:r>
            <a:r>
              <a:rPr lang="en-US" sz="2400" dirty="0"/>
              <a:t> the role of oxygen in cellular respiration. (c) </a:t>
            </a:r>
            <a:r>
              <a:rPr lang="en-US" sz="2400" dirty="0">
                <a:solidFill>
                  <a:srgbClr val="FF0000"/>
                </a:solidFill>
              </a:rPr>
              <a:t>Describe</a:t>
            </a:r>
            <a:r>
              <a:rPr lang="en-US" sz="2400" dirty="0"/>
              <a:t> how the fish is most likely able to generate energy to “shimmy” in the absence of oxygen.</a:t>
            </a:r>
            <a:r>
              <a:rPr lang="en" sz="2400" dirty="0"/>
              <a:t> </a:t>
            </a: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5"/>
          <p:cNvSpPr txBox="1">
            <a:spLocks noGrp="1"/>
          </p:cNvSpPr>
          <p:nvPr>
            <p:ph type="title"/>
          </p:nvPr>
        </p:nvSpPr>
        <p:spPr>
          <a:xfrm>
            <a:off x="224275" y="-133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000FF"/>
                </a:solidFill>
              </a:rPr>
              <a:t>Practice FRQ</a:t>
            </a:r>
            <a:endParaRPr b="1" dirty="0">
              <a:solidFill>
                <a:srgbClr val="0000FF"/>
              </a:solidFill>
            </a:endParaRPr>
          </a:p>
        </p:txBody>
      </p:sp>
      <p:sp>
        <p:nvSpPr>
          <p:cNvPr id="536" name="Google Shape;536;p55"/>
          <p:cNvSpPr txBox="1">
            <a:spLocks noGrp="1"/>
          </p:cNvSpPr>
          <p:nvPr>
            <p:ph type="body" idx="1"/>
          </p:nvPr>
        </p:nvSpPr>
        <p:spPr>
          <a:xfrm>
            <a:off x="224275" y="981650"/>
            <a:ext cx="8686800" cy="5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600" dirty="0"/>
              <a:t>Examining the permeability of mitochondria revealed that the outer membrane was permeable to H⁺ ions. After discovering this, a researcher wanted to study the effects of pH on the activity of mitochondria. Mitochondria from liver cells were isolated and exposed to solutions at pH 9, 8, 7, 6, and 5. The results indicated that mitochondria were most active at pH 5. (a) </a:t>
            </a:r>
            <a:r>
              <a:rPr lang="en-US" sz="2600" dirty="0">
                <a:solidFill>
                  <a:srgbClr val="FF0000"/>
                </a:solidFill>
              </a:rPr>
              <a:t>Explain</a:t>
            </a:r>
            <a:r>
              <a:rPr lang="en-US" sz="2600" dirty="0"/>
              <a:t> how pH may affect the relative concentration of ions in the mitochondria. (b) </a:t>
            </a:r>
            <a:r>
              <a:rPr lang="en-US" sz="2600" dirty="0">
                <a:solidFill>
                  <a:srgbClr val="FF0000"/>
                </a:solidFill>
              </a:rPr>
              <a:t>Propose a model </a:t>
            </a:r>
            <a:r>
              <a:rPr lang="en-US" sz="2600" dirty="0"/>
              <a:t>to explain how a low pH could increase the productivity of mitochondria.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200"/>
              <a:t>Path of Electrons in Energy Harvest</a:t>
            </a:r>
            <a:endParaRPr sz="4200"/>
          </a:p>
        </p:txBody>
      </p:sp>
      <p:sp>
        <p:nvSpPr>
          <p:cNvPr id="99" name="Google Shape;99;p17"/>
          <p:cNvSpPr txBox="1">
            <a:spLocks noGrp="1"/>
          </p:cNvSpPr>
          <p:nvPr>
            <p:ph type="body" idx="1"/>
          </p:nvPr>
        </p:nvSpPr>
        <p:spPr>
          <a:xfrm>
            <a:off x="311700" y="1308031"/>
            <a:ext cx="8520600" cy="13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During cellular respiration, most electrons will follow this “downhill” exergonic path:</a:t>
            </a:r>
            <a:endParaRPr dirty="0"/>
          </a:p>
        </p:txBody>
      </p:sp>
      <p:sp>
        <p:nvSpPr>
          <p:cNvPr id="100" name="Google Shape;100;p17"/>
          <p:cNvSpPr txBox="1"/>
          <p:nvPr/>
        </p:nvSpPr>
        <p:spPr>
          <a:xfrm>
            <a:off x="983438" y="3158163"/>
            <a:ext cx="14514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2800" dirty="0">
                <a:solidFill>
                  <a:schemeClr val="dk1"/>
                </a:solidFill>
              </a:rPr>
              <a:t>glucose</a:t>
            </a:r>
            <a:endParaRPr dirty="0"/>
          </a:p>
        </p:txBody>
      </p:sp>
      <p:sp>
        <p:nvSpPr>
          <p:cNvPr id="101" name="Google Shape;101;p17"/>
          <p:cNvSpPr txBox="1"/>
          <p:nvPr/>
        </p:nvSpPr>
        <p:spPr>
          <a:xfrm>
            <a:off x="3111588" y="3158163"/>
            <a:ext cx="12375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800">
                <a:solidFill>
                  <a:schemeClr val="dk1"/>
                </a:solidFill>
              </a:rPr>
              <a:t>NADH</a:t>
            </a:r>
            <a:endParaRPr/>
          </a:p>
        </p:txBody>
      </p:sp>
      <p:sp>
        <p:nvSpPr>
          <p:cNvPr id="102" name="Google Shape;102;p17"/>
          <p:cNvSpPr txBox="1"/>
          <p:nvPr/>
        </p:nvSpPr>
        <p:spPr>
          <a:xfrm>
            <a:off x="4961675" y="3158163"/>
            <a:ext cx="9063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800">
                <a:solidFill>
                  <a:schemeClr val="dk1"/>
                </a:solidFill>
              </a:rPr>
              <a:t>ETC</a:t>
            </a:r>
            <a:endParaRPr/>
          </a:p>
        </p:txBody>
      </p:sp>
      <p:sp>
        <p:nvSpPr>
          <p:cNvPr id="103" name="Google Shape;103;p17"/>
          <p:cNvSpPr txBox="1"/>
          <p:nvPr/>
        </p:nvSpPr>
        <p:spPr>
          <a:xfrm>
            <a:off x="6632963" y="3096838"/>
            <a:ext cx="14514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800">
                <a:solidFill>
                  <a:schemeClr val="dk1"/>
                </a:solidFill>
              </a:rPr>
              <a:t>oxygen</a:t>
            </a:r>
            <a:endParaRPr/>
          </a:p>
        </p:txBody>
      </p:sp>
      <p:cxnSp>
        <p:nvCxnSpPr>
          <p:cNvPr id="104" name="Google Shape;104;p17"/>
          <p:cNvCxnSpPr>
            <a:stCxn id="100" idx="3"/>
            <a:endCxn id="101" idx="1"/>
          </p:cNvCxnSpPr>
          <p:nvPr/>
        </p:nvCxnSpPr>
        <p:spPr>
          <a:xfrm>
            <a:off x="2434838" y="3459663"/>
            <a:ext cx="676800" cy="0"/>
          </a:xfrm>
          <a:prstGeom prst="straightConnector1">
            <a:avLst/>
          </a:prstGeom>
          <a:noFill/>
          <a:ln w="28575" cap="flat" cmpd="sng">
            <a:solidFill>
              <a:srgbClr val="000000"/>
            </a:solidFill>
            <a:prstDash val="solid"/>
            <a:round/>
            <a:headEnd type="none" w="med" len="med"/>
            <a:tailEnd type="triangle" w="med" len="med"/>
          </a:ln>
        </p:spPr>
      </p:cxnSp>
      <p:cxnSp>
        <p:nvCxnSpPr>
          <p:cNvPr id="105" name="Google Shape;105;p17"/>
          <p:cNvCxnSpPr>
            <a:endCxn id="102" idx="1"/>
          </p:cNvCxnSpPr>
          <p:nvPr/>
        </p:nvCxnSpPr>
        <p:spPr>
          <a:xfrm>
            <a:off x="4268075" y="3459663"/>
            <a:ext cx="693600" cy="0"/>
          </a:xfrm>
          <a:prstGeom prst="straightConnector1">
            <a:avLst/>
          </a:prstGeom>
          <a:noFill/>
          <a:ln w="28575" cap="flat" cmpd="sng">
            <a:solidFill>
              <a:srgbClr val="000000"/>
            </a:solidFill>
            <a:prstDash val="solid"/>
            <a:round/>
            <a:headEnd type="none" w="med" len="med"/>
            <a:tailEnd type="triangle" w="med" len="med"/>
          </a:ln>
        </p:spPr>
      </p:cxnSp>
      <p:cxnSp>
        <p:nvCxnSpPr>
          <p:cNvPr id="106" name="Google Shape;106;p17"/>
          <p:cNvCxnSpPr/>
          <p:nvPr/>
        </p:nvCxnSpPr>
        <p:spPr>
          <a:xfrm>
            <a:off x="5903675" y="3459663"/>
            <a:ext cx="693600" cy="0"/>
          </a:xfrm>
          <a:prstGeom prst="straightConnector1">
            <a:avLst/>
          </a:prstGeom>
          <a:noFill/>
          <a:ln w="28575" cap="flat" cmpd="sng">
            <a:solidFill>
              <a:srgbClr val="00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24275" y="1390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Energy Harvest</a:t>
            </a:r>
            <a:endParaRPr/>
          </a:p>
        </p:txBody>
      </p:sp>
      <p:sp>
        <p:nvSpPr>
          <p:cNvPr id="112" name="Google Shape;112;p18"/>
          <p:cNvSpPr txBox="1">
            <a:spLocks noGrp="1"/>
          </p:cNvSpPr>
          <p:nvPr>
            <p:ph type="body" idx="1"/>
          </p:nvPr>
        </p:nvSpPr>
        <p:spPr>
          <a:xfrm>
            <a:off x="153300" y="1088750"/>
            <a:ext cx="8861100" cy="58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Glucose is broken down in </a:t>
            </a:r>
            <a:r>
              <a:rPr lang="en" u="sng" dirty="0"/>
              <a:t>steps</a:t>
            </a:r>
            <a:r>
              <a:rPr lang="en" dirty="0"/>
              <a:t> to harvest energy</a:t>
            </a:r>
            <a:endParaRPr dirty="0"/>
          </a:p>
          <a:p>
            <a:pPr marL="457200" lvl="0" indent="-406400" algn="l" rtl="0">
              <a:spcBef>
                <a:spcPts val="0"/>
              </a:spcBef>
              <a:spcAft>
                <a:spcPts val="0"/>
              </a:spcAft>
              <a:buSzPts val="2800"/>
              <a:buChar char="●"/>
            </a:pPr>
            <a:r>
              <a:rPr lang="en" dirty="0"/>
              <a:t>Electrons are taken from glucose at different steps</a:t>
            </a:r>
            <a:endParaRPr dirty="0"/>
          </a:p>
          <a:p>
            <a:pPr marL="457200" lvl="0" indent="-406400" algn="l" rtl="0">
              <a:spcBef>
                <a:spcPts val="0"/>
              </a:spcBef>
              <a:spcAft>
                <a:spcPts val="0"/>
              </a:spcAft>
              <a:buSzPts val="2800"/>
              <a:buChar char="●"/>
            </a:pPr>
            <a:r>
              <a:rPr lang="en" dirty="0"/>
              <a:t>Each e</a:t>
            </a:r>
            <a:r>
              <a:rPr lang="en" baseline="30000" dirty="0"/>
              <a:t>-</a:t>
            </a:r>
            <a:r>
              <a:rPr lang="en" dirty="0"/>
              <a:t> taken travels with a proton (H</a:t>
            </a:r>
            <a:r>
              <a:rPr lang="en" baseline="30000" dirty="0"/>
              <a:t>+</a:t>
            </a:r>
            <a:r>
              <a:rPr lang="en" dirty="0"/>
              <a:t>)</a:t>
            </a:r>
            <a:endParaRPr dirty="0"/>
          </a:p>
          <a:p>
            <a:pPr marL="914400" lvl="1" indent="-406400" algn="l" rtl="0">
              <a:spcBef>
                <a:spcPts val="0"/>
              </a:spcBef>
              <a:spcAft>
                <a:spcPts val="0"/>
              </a:spcAft>
              <a:buSzPts val="2800"/>
              <a:buChar char="○"/>
            </a:pPr>
            <a:r>
              <a:rPr lang="en" dirty="0">
                <a:solidFill>
                  <a:srgbClr val="0000FF"/>
                </a:solidFill>
              </a:rPr>
              <a:t>Dehydrogenases</a:t>
            </a:r>
            <a:r>
              <a:rPr lang="en" dirty="0"/>
              <a:t> take 2 e</a:t>
            </a:r>
            <a:r>
              <a:rPr lang="en" baseline="30000" dirty="0"/>
              <a:t>-</a:t>
            </a:r>
            <a:r>
              <a:rPr lang="en" dirty="0"/>
              <a:t> and 2 protons from glucose</a:t>
            </a:r>
            <a:endParaRPr dirty="0"/>
          </a:p>
          <a:p>
            <a:pPr marL="1371600" lvl="2" indent="-393700" algn="l" rtl="0">
              <a:spcBef>
                <a:spcPts val="0"/>
              </a:spcBef>
              <a:spcAft>
                <a:spcPts val="0"/>
              </a:spcAft>
              <a:buSzPts val="2600"/>
              <a:buChar char="■"/>
            </a:pPr>
            <a:r>
              <a:rPr lang="en" sz="2600" dirty="0">
                <a:solidFill>
                  <a:srgbClr val="0000FF"/>
                </a:solidFill>
              </a:rPr>
              <a:t>Oxidizing</a:t>
            </a:r>
            <a:r>
              <a:rPr lang="en" sz="2600" dirty="0">
                <a:solidFill>
                  <a:srgbClr val="000000"/>
                </a:solidFill>
              </a:rPr>
              <a:t> agent for glucose</a:t>
            </a:r>
            <a:endParaRPr sz="2600" dirty="0">
              <a:solidFill>
                <a:srgbClr val="000000"/>
              </a:solidFill>
            </a:endParaRPr>
          </a:p>
          <a:p>
            <a:pPr marL="914400" lvl="1" indent="-393700" algn="l" rtl="0">
              <a:spcBef>
                <a:spcPts val="0"/>
              </a:spcBef>
              <a:spcAft>
                <a:spcPts val="0"/>
              </a:spcAft>
              <a:buClr>
                <a:srgbClr val="000000"/>
              </a:buClr>
              <a:buSzPts val="2600"/>
              <a:buChar char="○"/>
            </a:pPr>
            <a:r>
              <a:rPr lang="en" dirty="0"/>
              <a:t>Transfers 2e- and 1 proton to the</a:t>
            </a:r>
            <a:r>
              <a:rPr lang="en" sz="2600" dirty="0">
                <a:solidFill>
                  <a:srgbClr val="000000"/>
                </a:solidFill>
              </a:rPr>
              <a:t> </a:t>
            </a:r>
            <a:r>
              <a:rPr lang="en" dirty="0">
                <a:solidFill>
                  <a:schemeClr val="dk1"/>
                </a:solidFill>
              </a:rPr>
              <a:t>coenzyme </a:t>
            </a:r>
            <a:r>
              <a:rPr lang="en" dirty="0">
                <a:solidFill>
                  <a:srgbClr val="B45F06"/>
                </a:solidFill>
              </a:rPr>
              <a:t>NAD</a:t>
            </a:r>
            <a:r>
              <a:rPr lang="en" baseline="30000" dirty="0">
                <a:solidFill>
                  <a:srgbClr val="B45F06"/>
                </a:solidFill>
              </a:rPr>
              <a:t>+</a:t>
            </a:r>
            <a:r>
              <a:rPr lang="en" dirty="0"/>
              <a:t>. Reduces to </a:t>
            </a:r>
            <a:r>
              <a:rPr lang="en" dirty="0">
                <a:solidFill>
                  <a:srgbClr val="B45F06"/>
                </a:solidFill>
              </a:rPr>
              <a:t>NADH </a:t>
            </a:r>
            <a:r>
              <a:rPr lang="en" dirty="0"/>
              <a:t>(stores the energy)</a:t>
            </a:r>
            <a:endParaRPr dirty="0"/>
          </a:p>
          <a:p>
            <a:pPr marL="1371600" lvl="2" indent="-393700" algn="l" rtl="0">
              <a:spcBef>
                <a:spcPts val="0"/>
              </a:spcBef>
              <a:spcAft>
                <a:spcPts val="0"/>
              </a:spcAft>
              <a:buSzPts val="2600"/>
              <a:buChar char="■"/>
            </a:pPr>
            <a:r>
              <a:rPr lang="en" dirty="0"/>
              <a:t>Other proton is released into surrounding solution as H</a:t>
            </a:r>
            <a:r>
              <a:rPr lang="en" baseline="30000" dirty="0"/>
              <a:t>+</a:t>
            </a:r>
            <a:endParaRPr baseline="30000" dirty="0"/>
          </a:p>
          <a:p>
            <a:pPr marL="914400" lvl="1" indent="-406400" algn="l" rtl="0">
              <a:spcBef>
                <a:spcPts val="0"/>
              </a:spcBef>
              <a:spcAft>
                <a:spcPts val="0"/>
              </a:spcAft>
              <a:buSzPts val="2800"/>
              <a:buChar char="○"/>
            </a:pPr>
            <a:r>
              <a:rPr lang="en" dirty="0"/>
              <a:t>NADH carries e</a:t>
            </a:r>
            <a:r>
              <a:rPr lang="en" baseline="30000" dirty="0"/>
              <a:t>-</a:t>
            </a:r>
            <a:r>
              <a:rPr lang="en" dirty="0"/>
              <a:t> to the </a:t>
            </a:r>
            <a:r>
              <a:rPr lang="en" dirty="0">
                <a:solidFill>
                  <a:srgbClr val="FF0000"/>
                </a:solidFill>
              </a:rPr>
              <a:t>electron transport chain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Energy Harvest</a:t>
            </a:r>
            <a:endParaRPr/>
          </a:p>
        </p:txBody>
      </p:sp>
      <p:sp>
        <p:nvSpPr>
          <p:cNvPr id="118" name="Google Shape;118;p19"/>
          <p:cNvSpPr txBox="1">
            <a:spLocks noGrp="1"/>
          </p:cNvSpPr>
          <p:nvPr>
            <p:ph type="body" idx="1"/>
          </p:nvPr>
        </p:nvSpPr>
        <p:spPr>
          <a:xfrm>
            <a:off x="311700" y="1308023"/>
            <a:ext cx="8520600" cy="3557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u="sng" dirty="0">
                <a:solidFill>
                  <a:srgbClr val="FF0000"/>
                </a:solidFill>
              </a:rPr>
              <a:t>Electron transport chain (ETC)</a:t>
            </a:r>
            <a:r>
              <a:rPr lang="en" dirty="0"/>
              <a:t>: a sequence of membrane proteins that shuttle electrons down a series of redox reactions</a:t>
            </a:r>
            <a:endParaRPr dirty="0"/>
          </a:p>
          <a:p>
            <a:pPr marL="914400" lvl="1" indent="-406400" algn="l" rtl="0">
              <a:spcBef>
                <a:spcPts val="0"/>
              </a:spcBef>
              <a:spcAft>
                <a:spcPts val="0"/>
              </a:spcAft>
              <a:buSzPts val="2800"/>
              <a:buChar char="○"/>
            </a:pPr>
            <a:r>
              <a:rPr lang="en" dirty="0"/>
              <a:t>Releases energy used to make ATP</a:t>
            </a:r>
            <a:endParaRPr dirty="0"/>
          </a:p>
          <a:p>
            <a:pPr marL="914400" lvl="1" indent="-406400" algn="l" rtl="0">
              <a:spcBef>
                <a:spcPts val="0"/>
              </a:spcBef>
              <a:spcAft>
                <a:spcPts val="0"/>
              </a:spcAft>
              <a:buSzPts val="2800"/>
              <a:buChar char="○"/>
            </a:pPr>
            <a:r>
              <a:rPr lang="en" dirty="0"/>
              <a:t>ETC transfers e</a:t>
            </a:r>
            <a:r>
              <a:rPr lang="en" baseline="30000" dirty="0"/>
              <a:t>-</a:t>
            </a:r>
            <a:r>
              <a:rPr lang="en" dirty="0"/>
              <a:t> to O</a:t>
            </a:r>
            <a:r>
              <a:rPr lang="en" baseline="-25000" dirty="0"/>
              <a:t>2</a:t>
            </a:r>
            <a:r>
              <a:rPr lang="en" dirty="0"/>
              <a:t> (the final e</a:t>
            </a:r>
            <a:r>
              <a:rPr lang="en" baseline="30000" dirty="0"/>
              <a:t>-</a:t>
            </a:r>
            <a:r>
              <a:rPr lang="en" dirty="0"/>
              <a:t> acceptor) to make H</a:t>
            </a:r>
            <a:r>
              <a:rPr lang="en" baseline="-25000" dirty="0"/>
              <a:t>2</a:t>
            </a:r>
            <a:r>
              <a:rPr lang="en" dirty="0"/>
              <a:t>O</a:t>
            </a:r>
            <a:endParaRPr dirty="0"/>
          </a:p>
          <a:p>
            <a:pPr marL="1371600" lvl="2" indent="-393700" algn="l" rtl="0">
              <a:spcBef>
                <a:spcPts val="0"/>
              </a:spcBef>
              <a:spcAft>
                <a:spcPts val="0"/>
              </a:spcAft>
              <a:buSzPts val="2600"/>
              <a:buChar char="■"/>
            </a:pPr>
            <a:r>
              <a:rPr lang="en" dirty="0"/>
              <a:t>Releases energy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24275" y="2152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t>Stages of Cellular Respiration</a:t>
            </a:r>
            <a:endParaRPr sz="5000" dirty="0"/>
          </a:p>
        </p:txBody>
      </p:sp>
      <p:sp>
        <p:nvSpPr>
          <p:cNvPr id="124" name="Google Shape;124;p20"/>
          <p:cNvSpPr txBox="1">
            <a:spLocks noGrp="1"/>
          </p:cNvSpPr>
          <p:nvPr>
            <p:ph type="body" idx="1"/>
          </p:nvPr>
        </p:nvSpPr>
        <p:spPr>
          <a:xfrm>
            <a:off x="311700" y="1308028"/>
            <a:ext cx="8520600" cy="27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a:t>
            </a:r>
            <a:r>
              <a:rPr lang="en" u="sng" dirty="0"/>
              <a:t>three</a:t>
            </a:r>
            <a:r>
              <a:rPr lang="en" dirty="0"/>
              <a:t> stages of cellular respiration:</a:t>
            </a:r>
            <a:endParaRPr dirty="0"/>
          </a:p>
          <a:p>
            <a:pPr marL="457200" lvl="0" indent="-406400" algn="l" rtl="0">
              <a:spcBef>
                <a:spcPts val="1600"/>
              </a:spcBef>
              <a:spcAft>
                <a:spcPts val="0"/>
              </a:spcAft>
              <a:buClr>
                <a:srgbClr val="38761D"/>
              </a:buClr>
              <a:buSzPts val="2800"/>
              <a:buAutoNum type="arabicPeriod"/>
            </a:pPr>
            <a:r>
              <a:rPr lang="en" dirty="0">
                <a:solidFill>
                  <a:srgbClr val="38761D"/>
                </a:solidFill>
              </a:rPr>
              <a:t>Glycolysis</a:t>
            </a:r>
            <a:endParaRPr dirty="0">
              <a:solidFill>
                <a:srgbClr val="38761D"/>
              </a:solidFill>
            </a:endParaRPr>
          </a:p>
          <a:p>
            <a:pPr marL="457200" lvl="0" indent="-406400" algn="l" rtl="0">
              <a:spcBef>
                <a:spcPts val="0"/>
              </a:spcBef>
              <a:spcAft>
                <a:spcPts val="0"/>
              </a:spcAft>
              <a:buClr>
                <a:srgbClr val="CC0000"/>
              </a:buClr>
              <a:buSzPts val="2800"/>
              <a:buAutoNum type="arabicPeriod"/>
            </a:pPr>
            <a:r>
              <a:rPr lang="en" dirty="0">
                <a:solidFill>
                  <a:srgbClr val="CC0000"/>
                </a:solidFill>
              </a:rPr>
              <a:t>Pyruvate oxidation and the citric acid cycle</a:t>
            </a:r>
            <a:endParaRPr dirty="0">
              <a:solidFill>
                <a:srgbClr val="CC0000"/>
              </a:solidFill>
            </a:endParaRPr>
          </a:p>
          <a:p>
            <a:pPr marL="457200" lvl="0" indent="-406400" algn="l" rtl="0">
              <a:spcBef>
                <a:spcPts val="0"/>
              </a:spcBef>
              <a:spcAft>
                <a:spcPts val="0"/>
              </a:spcAft>
              <a:buClr>
                <a:srgbClr val="9900FF"/>
              </a:buClr>
              <a:buSzPts val="2800"/>
              <a:buAutoNum type="arabicPeriod"/>
            </a:pPr>
            <a:r>
              <a:rPr lang="en" dirty="0">
                <a:solidFill>
                  <a:srgbClr val="9900FF"/>
                </a:solidFill>
              </a:rPr>
              <a:t>Oxidative phosphorylation (ETC and chemiosmosis)</a:t>
            </a:r>
            <a:endParaRPr dirty="0">
              <a:solidFill>
                <a:srgbClr val="99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224275" y="62850"/>
            <a:ext cx="86868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38761D"/>
                </a:solidFill>
              </a:rPr>
              <a:t>Glycolysis</a:t>
            </a:r>
            <a:endParaRPr dirty="0">
              <a:solidFill>
                <a:srgbClr val="38761D"/>
              </a:solidFill>
            </a:endParaRPr>
          </a:p>
        </p:txBody>
      </p:sp>
      <p:sp>
        <p:nvSpPr>
          <p:cNvPr id="142" name="Google Shape;142;p21"/>
          <p:cNvSpPr txBox="1">
            <a:spLocks noGrp="1"/>
          </p:cNvSpPr>
          <p:nvPr>
            <p:ph type="body" idx="1"/>
          </p:nvPr>
        </p:nvSpPr>
        <p:spPr>
          <a:xfrm>
            <a:off x="311700" y="1018105"/>
            <a:ext cx="8520600" cy="16038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Starting point of cellular respiration</a:t>
            </a:r>
            <a:endParaRPr dirty="0"/>
          </a:p>
          <a:p>
            <a:pPr marL="457200" lvl="0" indent="-406400" algn="l" rtl="0">
              <a:spcBef>
                <a:spcPts val="0"/>
              </a:spcBef>
              <a:spcAft>
                <a:spcPts val="0"/>
              </a:spcAft>
              <a:buSzPts val="2800"/>
              <a:buChar char="●"/>
            </a:pPr>
            <a:r>
              <a:rPr lang="en" dirty="0"/>
              <a:t>Occurs in the </a:t>
            </a:r>
            <a:r>
              <a:rPr lang="en" b="1" dirty="0">
                <a:solidFill>
                  <a:srgbClr val="38761D"/>
                </a:solidFill>
              </a:rPr>
              <a:t>cytosol</a:t>
            </a:r>
            <a:endParaRPr b="1" dirty="0">
              <a:solidFill>
                <a:srgbClr val="38761D"/>
              </a:solidFill>
            </a:endParaRPr>
          </a:p>
          <a:p>
            <a:pPr marL="457200" lvl="0" indent="-406400" algn="l" rtl="0">
              <a:spcBef>
                <a:spcPts val="0"/>
              </a:spcBef>
              <a:spcAft>
                <a:spcPts val="0"/>
              </a:spcAft>
              <a:buSzPts val="2800"/>
              <a:buChar char="●"/>
            </a:pPr>
            <a:r>
              <a:rPr lang="en" dirty="0"/>
              <a:t>Splits glucose (6C) into 2 </a:t>
            </a:r>
            <a:r>
              <a:rPr lang="en" b="1" dirty="0">
                <a:solidFill>
                  <a:srgbClr val="38761D"/>
                </a:solidFill>
              </a:rPr>
              <a:t>pyruvates</a:t>
            </a:r>
            <a:r>
              <a:rPr lang="en" dirty="0"/>
              <a:t> (3C)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1690</Words>
  <Application>Microsoft Office PowerPoint</Application>
  <PresentationFormat>On-screen Show (4:3)</PresentationFormat>
  <Paragraphs>268</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Wingdings</vt:lpstr>
      <vt:lpstr>Simple Light</vt:lpstr>
      <vt:lpstr>PowerPoint Presentation</vt:lpstr>
      <vt:lpstr>Review: Mitochondria</vt:lpstr>
      <vt:lpstr>Cellular Respiration</vt:lpstr>
      <vt:lpstr>Cellular Respiration</vt:lpstr>
      <vt:lpstr>Path of Electrons in Energy Harvest</vt:lpstr>
      <vt:lpstr>Energy Harvest</vt:lpstr>
      <vt:lpstr>Energy Harvest</vt:lpstr>
      <vt:lpstr>Stages of Cellular Respiration</vt:lpstr>
      <vt:lpstr>Glycolysis</vt:lpstr>
      <vt:lpstr>Glycolysis</vt:lpstr>
      <vt:lpstr>Glycolysis</vt:lpstr>
      <vt:lpstr>Glycolysis</vt:lpstr>
      <vt:lpstr>Glycolysis Summary</vt:lpstr>
      <vt:lpstr>Quick Check</vt:lpstr>
      <vt:lpstr>Pyruvate Oxidation and Citric Acid Cycle</vt:lpstr>
      <vt:lpstr>Pyruvate Oxidation</vt:lpstr>
      <vt:lpstr>Citric Acid Cycle</vt:lpstr>
      <vt:lpstr>Citric Acid Cycle</vt:lpstr>
      <vt:lpstr>Citric Acid Cycle</vt:lpstr>
      <vt:lpstr>Quick Check</vt:lpstr>
      <vt:lpstr>Oxidative Phosphorylation</vt:lpstr>
      <vt:lpstr>Electron Transport Chain</vt:lpstr>
      <vt:lpstr>Electron Transport Chain</vt:lpstr>
      <vt:lpstr>Electron Transport Chain</vt:lpstr>
      <vt:lpstr>Electron Transport Chain</vt:lpstr>
      <vt:lpstr>Electron Transport Chain</vt:lpstr>
      <vt:lpstr>PowerPoint Presentation</vt:lpstr>
      <vt:lpstr>Chemiosmosis</vt:lpstr>
      <vt:lpstr>Chemiosmosis</vt:lpstr>
      <vt:lpstr>Chemiosmosis</vt:lpstr>
      <vt:lpstr>Quick Check</vt:lpstr>
      <vt:lpstr>PowerPoint Presentation</vt:lpstr>
      <vt:lpstr>Respiration without Oxygen</vt:lpstr>
      <vt:lpstr>Respiration</vt:lpstr>
      <vt:lpstr>Anaerobic Respiration</vt:lpstr>
      <vt:lpstr>Fermentation</vt:lpstr>
      <vt:lpstr>Alcohol Fermentation</vt:lpstr>
      <vt:lpstr>Lactic Acid Fermentation</vt:lpstr>
      <vt:lpstr>Lactic Acid Fermentation</vt:lpstr>
      <vt:lpstr>Lactic Acid Fermentation</vt:lpstr>
      <vt:lpstr>Respiration: Putting it all Together</vt:lpstr>
      <vt:lpstr>Practice FRQ</vt:lpstr>
      <vt:lpstr>Practice FRQ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Sara Moeller</cp:lastModifiedBy>
  <cp:revision>6</cp:revision>
  <dcterms:modified xsi:type="dcterms:W3CDTF">2024-08-18T20:23:40Z</dcterms:modified>
</cp:coreProperties>
</file>