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handoutMasterIdLst>
    <p:handoutMasterId r:id="rId22"/>
  </p:handoutMasterIdLst>
  <p:sldIdLst>
    <p:sldId id="269" r:id="rId2"/>
    <p:sldId id="270" r:id="rId3"/>
    <p:sldId id="300" r:id="rId4"/>
    <p:sldId id="275" r:id="rId5"/>
    <p:sldId id="276" r:id="rId6"/>
    <p:sldId id="340" r:id="rId7"/>
    <p:sldId id="322" r:id="rId8"/>
    <p:sldId id="344" r:id="rId9"/>
    <p:sldId id="341" r:id="rId10"/>
    <p:sldId id="345" r:id="rId11"/>
    <p:sldId id="342" r:id="rId12"/>
    <p:sldId id="323" r:id="rId13"/>
    <p:sldId id="277" r:id="rId14"/>
    <p:sldId id="343" r:id="rId15"/>
    <p:sldId id="324" r:id="rId16"/>
    <p:sldId id="325" r:id="rId17"/>
    <p:sldId id="335" r:id="rId18"/>
    <p:sldId id="326" r:id="rId19"/>
    <p:sldId id="299" r:id="rId20"/>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11/5/2025</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11/5/2025</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57B19-9CB5-2238-2D72-DD06E374FE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A89895-74CF-52E3-234F-7D8D6BD1E0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26D54D-F956-9196-B43A-F4108950DAB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8B4CCA0-2191-E8B6-B895-3896A754CEB4}"/>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2702303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AC8D5-9A43-8B01-92BF-7EB13364FCE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EAD10C-C99F-7C20-29B2-BAFC7834CC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75B1FF-FE0E-DC2A-6E6A-CE6C6AE933F4}"/>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6898CA3-CF68-10BD-231C-DBDB1426E0ED}"/>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22870515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E505AC-0106-282E-0B15-CC7EE2FFD37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31A8C6-265C-2966-A931-9513CB3152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275726-0A95-803A-EF57-594D139A77F6}"/>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6CCFE65-3449-AC81-C044-5EC63E6D9901}"/>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33032420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1E89C-EBAF-DEE9-DE2E-6DCE7D9F3A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9453DA-B43C-488F-3D59-41E06BFAB77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CD38EDF-4C23-7C65-60B1-BF354EF35D3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F057ED5-7A01-1F01-C8A8-CC0D82121DCA}"/>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2607399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DAC73E-02F8-9D26-5C99-F163A45E66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289201-BB11-AF68-F90F-8E489B65FE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F4DE21-8AC0-8128-0B4E-2FDAF6C1C83F}"/>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E6E24097-6D3F-5B77-16D4-B1A51A60F9DF}"/>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27237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7D3A6-4D35-D7CB-D3A8-A2D4414D3C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C8D85F-E54C-110C-FD09-ED7FADB9FC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45C6A4-C7D2-375F-81A9-097D14DF9D2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FAE325FD-3420-58B3-DD3C-A4A25268CDEF}"/>
              </a:ext>
            </a:extLst>
          </p:cNvPr>
          <p:cNvSpPr>
            <a:spLocks noGrp="1"/>
          </p:cNvSpPr>
          <p:nvPr>
            <p:ph type="sldNum" sz="quarter" idx="10"/>
          </p:nvPr>
        </p:nvSpPr>
        <p:spPr/>
        <p:txBody>
          <a:bodyPr/>
          <a:lstStyle/>
          <a:p>
            <a:fld id="{69C971FF-EF28-4195-A575-329446EFAA55}" type="slidenum">
              <a:rPr lang="en-US" smtClean="0"/>
              <a:t>18</a:t>
            </a:fld>
            <a:endParaRPr lang="en-US"/>
          </a:p>
        </p:txBody>
      </p:sp>
    </p:spTree>
    <p:extLst>
      <p:ext uri="{BB962C8B-B14F-4D97-AF65-F5344CB8AC3E}">
        <p14:creationId xmlns:p14="http://schemas.microsoft.com/office/powerpoint/2010/main" val="3920656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66A06-BD62-DDC1-FF75-E9FA90356F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470E6E-5B52-A154-C752-E54C2F3074A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F0CB535-108B-4E15-7054-632581A6170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860FF3D5-E2F0-B841-2EBB-F707D431196F}"/>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626208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486A3-24F0-D5CD-D3D6-78747601EF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8E47E8-393F-6443-F95F-0825A677BD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1C51FF-E6EA-6041-E8B0-A7E3CB3CE99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5D210114-E432-50F5-22C7-C68D541A68FF}"/>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422304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7EAEA-46A6-7398-94E7-C3B01D572B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2649D4-6C6F-6257-F2C1-E5DAA2DE9B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97BB20F-44C6-3A86-2315-7D399C3825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E946FD-B883-AC9A-2018-B283E7D33D42}"/>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3421748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11/5/2025</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11/5/2025</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11/5/2025</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11/5/2025</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11/5/2025</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11/5/2025</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wipe/>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1.6: Developments in Europe </a:t>
            </a:r>
            <a:br>
              <a:rPr lang="en-US" dirty="0">
                <a:latin typeface="Abadi" panose="020B0604020104020204" pitchFamily="34" charset="0"/>
              </a:rPr>
            </a:br>
            <a:r>
              <a:rPr lang="en-US" dirty="0">
                <a:latin typeface="Abadi" panose="020B0604020104020204" pitchFamily="34" charset="0"/>
              </a:rPr>
              <a:t>Part 2</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evelopments in Europe from 1200 to 1450 for AP World History">
            <a:extLst>
              <a:ext uri="{FF2B5EF4-FFF2-40B4-BE49-F238E27FC236}">
                <a16:creationId xmlns:a16="http://schemas.microsoft.com/office/drawing/2014/main" id="{80A329E8-4ADB-B410-CD7A-246FDC905E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931" y="457200"/>
            <a:ext cx="10532962"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2886054"/>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IV. The Holy Roman Empire and Fragmented Monarchies</a:t>
            </a:r>
          </a:p>
        </p:txBody>
      </p:sp>
      <p:sp>
        <p:nvSpPr>
          <p:cNvPr id="2" name="Content Placeholder 1">
            <a:extLst>
              <a:ext uri="{FF2B5EF4-FFF2-40B4-BE49-F238E27FC236}">
                <a16:creationId xmlns:a16="http://schemas.microsoft.com/office/drawing/2014/main" id="{4446BD5E-F81A-A2B6-762F-B65EE9CF4227}"/>
              </a:ext>
            </a:extLst>
          </p:cNvPr>
          <p:cNvSpPr>
            <a:spLocks noGrp="1"/>
          </p:cNvSpPr>
          <p:nvPr>
            <p:ph idx="1"/>
          </p:nvPr>
        </p:nvSpPr>
        <p:spPr>
          <a:xfrm>
            <a:off x="684212" y="1538276"/>
            <a:ext cx="10896599" cy="4991100"/>
          </a:xfrm>
        </p:spPr>
        <p:txBody>
          <a:bodyPr>
            <a:normAutofit fontScale="92500" lnSpcReduction="20000"/>
          </a:bodyPr>
          <a:lstStyle/>
          <a:p>
            <a:pPr marL="45720" indent="0">
              <a:lnSpc>
                <a:spcPct val="110000"/>
              </a:lnSpc>
              <a:buNone/>
            </a:pPr>
            <a:r>
              <a:rPr lang="en-US" sz="2800" dirty="0"/>
              <a:t>While kings in France and England gradually centralized power, the </a:t>
            </a:r>
            <a:r>
              <a:rPr lang="en-US" sz="2800" b="1" dirty="0"/>
              <a:t>Holy Roman Empire (Germany and Italy)</a:t>
            </a:r>
            <a:r>
              <a:rPr lang="en-US" sz="2800" dirty="0"/>
              <a:t> remained </a:t>
            </a:r>
            <a:r>
              <a:rPr lang="en-US" sz="2800" b="1" dirty="0"/>
              <a:t>decentralized</a:t>
            </a:r>
            <a:r>
              <a:rPr lang="en-US" sz="2800" dirty="0"/>
              <a:t> due to strong local princes and the influence of the </a:t>
            </a:r>
            <a:r>
              <a:rPr lang="en-US" sz="2800" b="1" dirty="0"/>
              <a:t>Catholic Church</a:t>
            </a:r>
            <a:r>
              <a:rPr lang="en-US" sz="2800" dirty="0"/>
              <a:t>.</a:t>
            </a:r>
          </a:p>
          <a:p>
            <a:pPr lvl="1">
              <a:lnSpc>
                <a:spcPct val="110000"/>
              </a:lnSpc>
            </a:pPr>
            <a:r>
              <a:rPr lang="en-US" sz="2400" dirty="0"/>
              <a:t>The emperor relied on cooperation with nobles and bishops.</a:t>
            </a:r>
          </a:p>
          <a:p>
            <a:pPr lvl="1">
              <a:lnSpc>
                <a:spcPct val="110000"/>
              </a:lnSpc>
            </a:pPr>
            <a:r>
              <a:rPr lang="en-US" sz="2400" dirty="0"/>
              <a:t>Conflicts between emperors and popes (e.g., over investiture) weakened imperial authority.</a:t>
            </a:r>
          </a:p>
          <a:p>
            <a:pPr lvl="1">
              <a:lnSpc>
                <a:spcPct val="110000"/>
              </a:lnSpc>
            </a:pPr>
            <a:r>
              <a:rPr lang="en-US" sz="2400" dirty="0"/>
              <a:t>Germany remained divided into hundreds of semi-independent principalities.</a:t>
            </a:r>
          </a:p>
          <a:p>
            <a:pPr marL="45720" indent="0">
              <a:lnSpc>
                <a:spcPct val="110000"/>
              </a:lnSpc>
              <a:buNone/>
            </a:pPr>
            <a:r>
              <a:rPr lang="en-US" sz="2800" b="1" dirty="0"/>
              <a:t>Comparative Note:</a:t>
            </a:r>
            <a:br>
              <a:rPr lang="en-US" sz="2800" dirty="0"/>
            </a:br>
            <a:r>
              <a:rPr lang="en-US" sz="2800" dirty="0"/>
              <a:t>Unlike the Abbasid Caliphate or Song Dynasty, European rulers lacked professional bureaucracies — a key reason for slower centralization.</a:t>
            </a:r>
          </a:p>
        </p:txBody>
      </p:sp>
    </p:spTree>
    <p:extLst>
      <p:ext uri="{BB962C8B-B14F-4D97-AF65-F5344CB8AC3E}">
        <p14:creationId xmlns:p14="http://schemas.microsoft.com/office/powerpoint/2010/main" val="2323693383"/>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E1B0DB0-B784-6F0B-E65E-E80D06193CA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5CB31EC-D0A5-745A-7114-2DCC99C749E4}"/>
              </a:ext>
            </a:extLst>
          </p:cNvPr>
          <p:cNvSpPr>
            <a:spLocks noGrp="1"/>
          </p:cNvSpPr>
          <p:nvPr>
            <p:ph type="title"/>
          </p:nvPr>
        </p:nvSpPr>
        <p:spPr>
          <a:xfrm>
            <a:off x="684212" y="335280"/>
            <a:ext cx="9753600" cy="1020762"/>
          </a:xfrm>
        </p:spPr>
        <p:txBody>
          <a:bodyPr>
            <a:noAutofit/>
          </a:bodyPr>
          <a:lstStyle/>
          <a:p>
            <a:r>
              <a:rPr lang="en-US" sz="3200" dirty="0">
                <a:latin typeface="Abadi" panose="020B0604020104020204" pitchFamily="34" charset="0"/>
              </a:rPr>
              <a:t>V. Consequences of Decentralization</a:t>
            </a:r>
          </a:p>
        </p:txBody>
      </p:sp>
      <p:graphicFrame>
        <p:nvGraphicFramePr>
          <p:cNvPr id="4" name="Table 3">
            <a:extLst>
              <a:ext uri="{FF2B5EF4-FFF2-40B4-BE49-F238E27FC236}">
                <a16:creationId xmlns:a16="http://schemas.microsoft.com/office/drawing/2014/main" id="{12AFC1D6-D87C-C09E-22B8-B4A604915A80}"/>
              </a:ext>
            </a:extLst>
          </p:cNvPr>
          <p:cNvGraphicFramePr>
            <a:graphicFrameLocks noGrp="1"/>
          </p:cNvGraphicFramePr>
          <p:nvPr>
            <p:extLst>
              <p:ext uri="{D42A27DB-BD31-4B8C-83A1-F6EECF244321}">
                <p14:modId xmlns:p14="http://schemas.microsoft.com/office/powerpoint/2010/main" val="3535115249"/>
              </p:ext>
            </p:extLst>
          </p:nvPr>
        </p:nvGraphicFramePr>
        <p:xfrm>
          <a:off x="417511" y="1828800"/>
          <a:ext cx="11353799" cy="4693920"/>
        </p:xfrm>
        <a:graphic>
          <a:graphicData uri="http://schemas.openxmlformats.org/drawingml/2006/table">
            <a:tbl>
              <a:tblPr firstRow="1" firstCol="1" bandRow="1"/>
              <a:tblGrid>
                <a:gridCol w="2156776">
                  <a:extLst>
                    <a:ext uri="{9D8B030D-6E8A-4147-A177-3AD203B41FA5}">
                      <a16:colId xmlns:a16="http://schemas.microsoft.com/office/drawing/2014/main" val="958436421"/>
                    </a:ext>
                  </a:extLst>
                </a:gridCol>
                <a:gridCol w="3193256">
                  <a:extLst>
                    <a:ext uri="{9D8B030D-6E8A-4147-A177-3AD203B41FA5}">
                      <a16:colId xmlns:a16="http://schemas.microsoft.com/office/drawing/2014/main" val="2789558184"/>
                    </a:ext>
                  </a:extLst>
                </a:gridCol>
                <a:gridCol w="6003767">
                  <a:extLst>
                    <a:ext uri="{9D8B030D-6E8A-4147-A177-3AD203B41FA5}">
                      <a16:colId xmlns:a16="http://schemas.microsoft.com/office/drawing/2014/main" val="1970876623"/>
                    </a:ext>
                  </a:extLst>
                </a:gridCol>
              </a:tblGrid>
              <a:tr h="0">
                <a:tc>
                  <a:txBody>
                    <a:bodyPr/>
                    <a:lstStyle/>
                    <a:p>
                      <a:pPr marL="0" marR="0">
                        <a:buNone/>
                      </a:pPr>
                      <a:r>
                        <a:rPr lang="en-US" sz="2800" b="1" kern="100">
                          <a:effectLst/>
                          <a:latin typeface="Arial" panose="020B0604020202020204" pitchFamily="34" charset="0"/>
                          <a:ea typeface="Aptos" panose="020B0004020202020204" pitchFamily="34" charset="0"/>
                        </a:rPr>
                        <a:t>Area</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Consequence</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b="1" kern="100">
                          <a:effectLst/>
                          <a:latin typeface="Arial" panose="020B0604020202020204" pitchFamily="34" charset="0"/>
                          <a:ea typeface="Aptos" panose="020B0004020202020204" pitchFamily="34" charset="0"/>
                        </a:rPr>
                        <a:t>Explanation</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481098327"/>
                  </a:ext>
                </a:extLst>
              </a:tr>
              <a:tr h="0">
                <a:tc>
                  <a:txBody>
                    <a:bodyPr/>
                    <a:lstStyle/>
                    <a:p>
                      <a:pPr marL="0" marR="0">
                        <a:buNone/>
                      </a:pPr>
                      <a:r>
                        <a:rPr lang="en-US" sz="2800" b="1" kern="100">
                          <a:effectLst/>
                          <a:latin typeface="Arial" panose="020B0604020202020204" pitchFamily="34" charset="0"/>
                          <a:ea typeface="Aptos" panose="020B0004020202020204" pitchFamily="34" charset="0"/>
                        </a:rPr>
                        <a:t>Political</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Local autonomy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Nobles held real power; monarchs had limited authority.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333787573"/>
                  </a:ext>
                </a:extLst>
              </a:tr>
              <a:tr h="0">
                <a:tc>
                  <a:txBody>
                    <a:bodyPr/>
                    <a:lstStyle/>
                    <a:p>
                      <a:pPr marL="0" marR="0">
                        <a:buNone/>
                      </a:pPr>
                      <a:r>
                        <a:rPr lang="en-US" sz="2800" b="1" kern="100">
                          <a:effectLst/>
                          <a:latin typeface="Arial" panose="020B0604020202020204" pitchFamily="34" charset="0"/>
                          <a:ea typeface="Aptos" panose="020B0004020202020204" pitchFamily="34" charset="0"/>
                        </a:rPr>
                        <a:t>Economic</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Self-sufficiency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Limited trade; dependence on agriculture and manorial labor.</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11835317"/>
                  </a:ext>
                </a:extLst>
              </a:tr>
              <a:tr h="0">
                <a:tc>
                  <a:txBody>
                    <a:bodyPr/>
                    <a:lstStyle/>
                    <a:p>
                      <a:pPr marL="0" marR="0">
                        <a:buNone/>
                      </a:pPr>
                      <a:r>
                        <a:rPr lang="en-US" sz="2800" b="1" kern="100">
                          <a:effectLst/>
                          <a:latin typeface="Arial" panose="020B0604020202020204" pitchFamily="34" charset="0"/>
                          <a:ea typeface="Aptos" panose="020B0004020202020204" pitchFamily="34" charset="0"/>
                        </a:rPr>
                        <a:t>Social</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Rigid hierarchy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Serfs bound to land; nobility dominated military and governance.</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324910556"/>
                  </a:ext>
                </a:extLst>
              </a:tr>
              <a:tr h="0">
                <a:tc>
                  <a:txBody>
                    <a:bodyPr/>
                    <a:lstStyle/>
                    <a:p>
                      <a:pPr marL="0" marR="0">
                        <a:buNone/>
                      </a:pPr>
                      <a:r>
                        <a:rPr lang="en-US" sz="2800" b="1" kern="100">
                          <a:effectLst/>
                          <a:latin typeface="Arial" panose="020B0604020202020204" pitchFamily="34" charset="0"/>
                          <a:ea typeface="Aptos" panose="020B0004020202020204" pitchFamily="34" charset="0"/>
                        </a:rPr>
                        <a:t>Military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Fragmented forces</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Lords maintained private armies; no standing national military.</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2061573093"/>
                  </a:ext>
                </a:extLst>
              </a:tr>
              <a:tr h="0">
                <a:tc>
                  <a:txBody>
                    <a:bodyPr/>
                    <a:lstStyle/>
                    <a:p>
                      <a:pPr marL="0" marR="0">
                        <a:buNone/>
                      </a:pPr>
                      <a:r>
                        <a:rPr lang="en-US" sz="2800" b="1" kern="100">
                          <a:effectLst/>
                          <a:latin typeface="Arial" panose="020B0604020202020204" pitchFamily="34" charset="0"/>
                          <a:ea typeface="Aptos" panose="020B0004020202020204" pitchFamily="34" charset="0"/>
                        </a:rPr>
                        <a:t>Cultural</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a:effectLst/>
                          <a:latin typeface="Arial" panose="020B0604020202020204" pitchFamily="34" charset="0"/>
                          <a:ea typeface="Aptos" panose="020B0004020202020204" pitchFamily="34" charset="0"/>
                        </a:rPr>
                        <a:t>Regionalism</a:t>
                      </a:r>
                      <a:endParaRPr lang="en-US" sz="3200" kern="10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tc>
                  <a:txBody>
                    <a:bodyPr/>
                    <a:lstStyle/>
                    <a:p>
                      <a:pPr marL="0" marR="0">
                        <a:buNone/>
                      </a:pPr>
                      <a:r>
                        <a:rPr lang="en-US" sz="2800" kern="100" dirty="0">
                          <a:effectLst/>
                          <a:latin typeface="Arial" panose="020B0604020202020204" pitchFamily="34" charset="0"/>
                          <a:ea typeface="Aptos" panose="020B0004020202020204" pitchFamily="34" charset="0"/>
                        </a:rPr>
                        <a:t>Local dialects, laws, and customs developed independently.</a:t>
                      </a:r>
                      <a:endParaRPr lang="en-US" sz="3200" kern="100" dirty="0">
                        <a:effectLst/>
                        <a:latin typeface="Arial" panose="020B0604020202020204" pitchFamily="34" charset="0"/>
                        <a:ea typeface="Aptos" panose="020B0004020202020204" pitchFamily="34" charset="0"/>
                      </a:endParaRPr>
                    </a:p>
                  </a:txBody>
                  <a:tcPr marL="68580" marR="68580" marT="0" marB="0">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noFill/>
                  </a:tcPr>
                </a:tc>
                <a:extLst>
                  <a:ext uri="{0D108BD9-81ED-4DB2-BD59-A6C34878D82A}">
                    <a16:rowId xmlns:a16="http://schemas.microsoft.com/office/drawing/2014/main" val="347079016"/>
                  </a:ext>
                </a:extLst>
              </a:tr>
            </a:tbl>
          </a:graphicData>
        </a:graphic>
      </p:graphicFrame>
    </p:spTree>
    <p:extLst>
      <p:ext uri="{BB962C8B-B14F-4D97-AF65-F5344CB8AC3E}">
        <p14:creationId xmlns:p14="http://schemas.microsoft.com/office/powerpoint/2010/main" val="309332731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00B720B4-047D-4D29-1994-C50D7F50249E}"/>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33F7BF6-ADAB-3B46-A9E2-B49E5CDE194D}"/>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VI. The Gradual Move Toward Centralization</a:t>
            </a:r>
          </a:p>
        </p:txBody>
      </p:sp>
      <p:sp>
        <p:nvSpPr>
          <p:cNvPr id="2" name="Content Placeholder 1">
            <a:extLst>
              <a:ext uri="{FF2B5EF4-FFF2-40B4-BE49-F238E27FC236}">
                <a16:creationId xmlns:a16="http://schemas.microsoft.com/office/drawing/2014/main" id="{09EE7E56-9228-A2FE-7F00-EE1A962632A6}"/>
              </a:ext>
            </a:extLst>
          </p:cNvPr>
          <p:cNvSpPr>
            <a:spLocks noGrp="1"/>
          </p:cNvSpPr>
          <p:nvPr>
            <p:ph idx="1"/>
          </p:nvPr>
        </p:nvSpPr>
        <p:spPr>
          <a:xfrm>
            <a:off x="1217614" y="1447800"/>
            <a:ext cx="9753600" cy="5029200"/>
          </a:xfrm>
        </p:spPr>
        <p:txBody>
          <a:bodyPr>
            <a:normAutofit/>
          </a:bodyPr>
          <a:lstStyle/>
          <a:p>
            <a:pPr marL="0" marR="0">
              <a:buNone/>
            </a:pPr>
            <a:r>
              <a:rPr lang="en-US" sz="2800" kern="100" dirty="0">
                <a:effectLst/>
                <a:latin typeface="Arial" panose="020B0604020202020204" pitchFamily="34" charset="0"/>
                <a:ea typeface="Aptos" panose="020B0004020202020204" pitchFamily="34" charset="0"/>
              </a:rPr>
              <a:t>By 1300–1450, several factors began to weaken feudal fragmentation:</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Growth of Towns and Trade:</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Urban merchants demanded charters and royal protection, linking wealth to monarchies rather than local lords.</a:t>
            </a:r>
          </a:p>
          <a:p>
            <a:pPr marL="342900" marR="0" lvl="0" indent="-342900">
              <a:buFont typeface="+mj-lt"/>
              <a:buAutoNum type="arabicPeriod"/>
              <a:tabLst>
                <a:tab pos="457200" algn="l"/>
              </a:tabLst>
            </a:pPr>
            <a:r>
              <a:rPr lang="en-US" sz="2800" b="1" kern="100" dirty="0">
                <a:effectLst/>
                <a:latin typeface="Arial" panose="020B0604020202020204" pitchFamily="34" charset="0"/>
                <a:ea typeface="Aptos" panose="020B0004020202020204" pitchFamily="34" charset="0"/>
              </a:rPr>
              <a:t>Rise of Bureaucracies:</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Kings began employing educated officials (often from the middle class) to administer taxes and justice.</a:t>
            </a:r>
          </a:p>
        </p:txBody>
      </p:sp>
    </p:spTree>
    <p:extLst>
      <p:ext uri="{BB962C8B-B14F-4D97-AF65-F5344CB8AC3E}">
        <p14:creationId xmlns:p14="http://schemas.microsoft.com/office/powerpoint/2010/main" val="3790971863"/>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D596E80-FD5F-7D7D-6B74-AFA4A74FACD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0D73D4B4-266B-59AE-866F-B7457400D4AF}"/>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VI. The Gradual Move Toward Centralization</a:t>
            </a:r>
          </a:p>
        </p:txBody>
      </p:sp>
      <p:sp>
        <p:nvSpPr>
          <p:cNvPr id="2" name="Content Placeholder 1">
            <a:extLst>
              <a:ext uri="{FF2B5EF4-FFF2-40B4-BE49-F238E27FC236}">
                <a16:creationId xmlns:a16="http://schemas.microsoft.com/office/drawing/2014/main" id="{E363E369-A6D2-187D-D4C8-DBD2E9CA46EB}"/>
              </a:ext>
            </a:extLst>
          </p:cNvPr>
          <p:cNvSpPr>
            <a:spLocks noGrp="1"/>
          </p:cNvSpPr>
          <p:nvPr>
            <p:ph idx="1"/>
          </p:nvPr>
        </p:nvSpPr>
        <p:spPr>
          <a:xfrm>
            <a:off x="1217614" y="1447800"/>
            <a:ext cx="9753600" cy="4038600"/>
          </a:xfrm>
        </p:spPr>
        <p:txBody>
          <a:bodyPr>
            <a:normAutofit/>
          </a:bodyPr>
          <a:lstStyle/>
          <a:p>
            <a:pPr marL="0" marR="0">
              <a:buNone/>
            </a:pPr>
            <a:r>
              <a:rPr lang="en-US" sz="2800" kern="100" dirty="0">
                <a:effectLst/>
                <a:latin typeface="Arial" panose="020B0604020202020204" pitchFamily="34" charset="0"/>
                <a:ea typeface="Aptos" panose="020B0004020202020204" pitchFamily="34" charset="0"/>
              </a:rPr>
              <a:t>By 1300–1450, several factors began to weaken feudal fragmentation:</a:t>
            </a:r>
          </a:p>
          <a:p>
            <a:pPr lvl="0"/>
            <a:r>
              <a:rPr lang="en-US" sz="2800" b="1" dirty="0"/>
              <a:t>Standing Armies and Taxation:</a:t>
            </a:r>
            <a:br>
              <a:rPr lang="en-US" sz="2800" dirty="0"/>
            </a:br>
            <a:r>
              <a:rPr lang="en-US" sz="2800" dirty="0"/>
              <a:t>Monarchs like </a:t>
            </a:r>
            <a:r>
              <a:rPr lang="en-US" sz="2800" b="1" dirty="0"/>
              <a:t>Philip II of France</a:t>
            </a:r>
            <a:r>
              <a:rPr lang="en-US" sz="2800" dirty="0"/>
              <a:t> and </a:t>
            </a:r>
            <a:r>
              <a:rPr lang="en-US" sz="2800" b="1" dirty="0"/>
              <a:t>Edward I of England</a:t>
            </a:r>
            <a:r>
              <a:rPr lang="en-US" sz="2800" dirty="0"/>
              <a:t> built national armies funded by new taxes.</a:t>
            </a:r>
          </a:p>
          <a:p>
            <a:pPr lvl="0"/>
            <a:r>
              <a:rPr lang="en-US" sz="2800" b="1" dirty="0"/>
              <a:t>Crises of the 14th Century:</a:t>
            </a:r>
            <a:br>
              <a:rPr lang="en-US" sz="2800" dirty="0"/>
            </a:br>
            <a:r>
              <a:rPr lang="en-US" sz="2800" dirty="0"/>
              <a:t>The </a:t>
            </a:r>
            <a:r>
              <a:rPr lang="en-US" sz="2800" b="1" dirty="0"/>
              <a:t>Black Death</a:t>
            </a:r>
            <a:r>
              <a:rPr lang="en-US" sz="2800" dirty="0"/>
              <a:t>, </a:t>
            </a:r>
            <a:r>
              <a:rPr lang="en-US" sz="2800" b="1" dirty="0"/>
              <a:t>Hundred Years’ War</a:t>
            </a:r>
            <a:r>
              <a:rPr lang="en-US" sz="2800" dirty="0"/>
              <a:t>, and </a:t>
            </a:r>
            <a:r>
              <a:rPr lang="en-US" sz="2800" b="1" dirty="0"/>
              <a:t>peasant revolts</a:t>
            </a:r>
            <a:r>
              <a:rPr lang="en-US" sz="2800" dirty="0"/>
              <a:t> weakened feudal obligations and accelerated social change.</a:t>
            </a:r>
          </a:p>
        </p:txBody>
      </p:sp>
      <p:sp>
        <p:nvSpPr>
          <p:cNvPr id="5" name="TextBox 4">
            <a:extLst>
              <a:ext uri="{FF2B5EF4-FFF2-40B4-BE49-F238E27FC236}">
                <a16:creationId xmlns:a16="http://schemas.microsoft.com/office/drawing/2014/main" id="{9503C483-6377-F62D-2A54-155BA66DA87F}"/>
              </a:ext>
            </a:extLst>
          </p:cNvPr>
          <p:cNvSpPr txBox="1"/>
          <p:nvPr/>
        </p:nvSpPr>
        <p:spPr>
          <a:xfrm>
            <a:off x="989012" y="5558118"/>
            <a:ext cx="10210800" cy="1015663"/>
          </a:xfrm>
          <a:prstGeom prst="rect">
            <a:avLst/>
          </a:prstGeom>
          <a:noFill/>
          <a:ln>
            <a:solidFill>
              <a:schemeClr val="bg2"/>
            </a:solidFill>
          </a:ln>
        </p:spPr>
        <p:txBody>
          <a:bodyPr wrap="square">
            <a:spAutoFit/>
          </a:bodyPr>
          <a:lstStyle/>
          <a:p>
            <a:pPr marL="0" marR="0">
              <a:buNone/>
            </a:pPr>
            <a:r>
              <a:rPr lang="en-US" sz="2000" b="1" kern="100" dirty="0">
                <a:effectLst/>
                <a:latin typeface="Arial" panose="020B0604020202020204" pitchFamily="34" charset="0"/>
                <a:ea typeface="Aptos" panose="020B0004020202020204" pitchFamily="34" charset="0"/>
              </a:rPr>
              <a:t>Result:</a:t>
            </a:r>
            <a:br>
              <a:rPr lang="en-US" sz="2000" kern="100" dirty="0">
                <a:effectLst/>
                <a:latin typeface="Arial" panose="020B0604020202020204" pitchFamily="34" charset="0"/>
                <a:ea typeface="Aptos" panose="020B0004020202020204" pitchFamily="34" charset="0"/>
              </a:rPr>
            </a:br>
            <a:r>
              <a:rPr lang="en-US" sz="2000" kern="100" dirty="0">
                <a:effectLst/>
                <a:latin typeface="Arial" panose="020B0604020202020204" pitchFamily="34" charset="0"/>
                <a:ea typeface="Aptos" panose="020B0004020202020204" pitchFamily="34" charset="0"/>
              </a:rPr>
              <a:t>Feudal decentralization laid the groundwork for the </a:t>
            </a:r>
            <a:r>
              <a:rPr lang="en-US" sz="2000" b="1" kern="100" dirty="0">
                <a:effectLst/>
                <a:latin typeface="Arial" panose="020B0604020202020204" pitchFamily="34" charset="0"/>
                <a:ea typeface="Aptos" panose="020B0004020202020204" pitchFamily="34" charset="0"/>
              </a:rPr>
              <a:t>emergence of modern states</a:t>
            </a:r>
            <a:r>
              <a:rPr lang="en-US" sz="2000" kern="100" dirty="0">
                <a:effectLst/>
                <a:latin typeface="Arial" panose="020B0604020202020204" pitchFamily="34" charset="0"/>
                <a:ea typeface="Aptos" panose="020B0004020202020204" pitchFamily="34" charset="0"/>
              </a:rPr>
              <a:t> — monarchies with centralized institutions.</a:t>
            </a:r>
          </a:p>
        </p:txBody>
      </p:sp>
    </p:spTree>
    <p:extLst>
      <p:ext uri="{BB962C8B-B14F-4D97-AF65-F5344CB8AC3E}">
        <p14:creationId xmlns:p14="http://schemas.microsoft.com/office/powerpoint/2010/main" val="1340084895"/>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BA31C3B-AC76-D94D-AE1E-30464E9AEE1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3FF08C8-60CB-7353-B9B7-697C1B2A1AA9}"/>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Case Studies</a:t>
            </a:r>
          </a:p>
        </p:txBody>
      </p:sp>
      <p:sp>
        <p:nvSpPr>
          <p:cNvPr id="2" name="Content Placeholder 1">
            <a:extLst>
              <a:ext uri="{FF2B5EF4-FFF2-40B4-BE49-F238E27FC236}">
                <a16:creationId xmlns:a16="http://schemas.microsoft.com/office/drawing/2014/main" id="{B0E88631-9067-57DE-D4E7-6C41AE340E4D}"/>
              </a:ext>
            </a:extLst>
          </p:cNvPr>
          <p:cNvSpPr>
            <a:spLocks noGrp="1"/>
          </p:cNvSpPr>
          <p:nvPr>
            <p:ph idx="1"/>
          </p:nvPr>
        </p:nvSpPr>
        <p:spPr>
          <a:xfrm>
            <a:off x="1217614" y="1447800"/>
            <a:ext cx="9753600" cy="762000"/>
          </a:xfrm>
        </p:spPr>
        <p:txBody>
          <a:bodyPr>
            <a:normAutofit/>
          </a:bodyPr>
          <a:lstStyle/>
          <a:p>
            <a:pPr marL="45720" indent="0">
              <a:lnSpc>
                <a:spcPct val="120000"/>
              </a:lnSpc>
              <a:buNone/>
            </a:pPr>
            <a:r>
              <a:rPr lang="en-US" sz="2800" dirty="0">
                <a:latin typeface="Abadi" panose="020B0604020104020204" pitchFamily="34" charset="0"/>
              </a:rPr>
              <a:t>Refer to the handout on the platform for the case studies.</a:t>
            </a:r>
          </a:p>
        </p:txBody>
      </p:sp>
      <p:pic>
        <p:nvPicPr>
          <p:cNvPr id="5122" name="Picture 2" descr="The Role Of Case Studies: Analyzing Real-life Scenarios As Research  Materials">
            <a:extLst>
              <a:ext uri="{FF2B5EF4-FFF2-40B4-BE49-F238E27FC236}">
                <a16:creationId xmlns:a16="http://schemas.microsoft.com/office/drawing/2014/main" id="{DCA3A5FB-38C4-A665-F616-C62C2AF15BC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0711" y="2362200"/>
            <a:ext cx="5867401" cy="3913511"/>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114589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331FF93-2A03-88C4-A447-7E3287B3AA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6EEC441-0D3D-6A94-4A3F-C95C0D832C54}"/>
              </a:ext>
            </a:extLst>
          </p:cNvPr>
          <p:cNvSpPr>
            <a:spLocks noGrp="1"/>
          </p:cNvSpPr>
          <p:nvPr>
            <p:ph type="title"/>
          </p:nvPr>
        </p:nvSpPr>
        <p:spPr>
          <a:xfrm>
            <a:off x="531812" y="304800"/>
            <a:ext cx="9982198" cy="792162"/>
          </a:xfrm>
        </p:spPr>
        <p:txBody>
          <a:bodyPr>
            <a:noAutofit/>
          </a:bodyPr>
          <a:lstStyle/>
          <a:p>
            <a:r>
              <a:rPr lang="en-US" sz="3200" dirty="0">
                <a:latin typeface="Abadi" panose="020B0604020104020204" pitchFamily="34" charset="0"/>
              </a:rPr>
              <a:t>Concept Reinforcement Table</a:t>
            </a:r>
          </a:p>
        </p:txBody>
      </p:sp>
      <p:graphicFrame>
        <p:nvGraphicFramePr>
          <p:cNvPr id="6" name="Table 5">
            <a:extLst>
              <a:ext uri="{FF2B5EF4-FFF2-40B4-BE49-F238E27FC236}">
                <a16:creationId xmlns:a16="http://schemas.microsoft.com/office/drawing/2014/main" id="{3DB86269-C59D-6C7F-11C5-5405B95E7B64}"/>
              </a:ext>
            </a:extLst>
          </p:cNvPr>
          <p:cNvGraphicFramePr>
            <a:graphicFrameLocks noGrp="1"/>
          </p:cNvGraphicFramePr>
          <p:nvPr>
            <p:extLst>
              <p:ext uri="{D42A27DB-BD31-4B8C-83A1-F6EECF244321}">
                <p14:modId xmlns:p14="http://schemas.microsoft.com/office/powerpoint/2010/main" val="1936108199"/>
              </p:ext>
            </p:extLst>
          </p:nvPr>
        </p:nvGraphicFramePr>
        <p:xfrm>
          <a:off x="379412" y="1295400"/>
          <a:ext cx="11201400" cy="5120640"/>
        </p:xfrm>
        <a:graphic>
          <a:graphicData uri="http://schemas.openxmlformats.org/drawingml/2006/table">
            <a:tbl>
              <a:tblPr firstRow="1" firstCol="1" bandRow="1">
                <a:tableStyleId>{3B4B98B0-60AC-42C2-AFA5-B58CD77FA1E5}</a:tableStyleId>
              </a:tblPr>
              <a:tblGrid>
                <a:gridCol w="3733800">
                  <a:extLst>
                    <a:ext uri="{9D8B030D-6E8A-4147-A177-3AD203B41FA5}">
                      <a16:colId xmlns:a16="http://schemas.microsoft.com/office/drawing/2014/main" val="3773330680"/>
                    </a:ext>
                  </a:extLst>
                </a:gridCol>
                <a:gridCol w="3733800">
                  <a:extLst>
                    <a:ext uri="{9D8B030D-6E8A-4147-A177-3AD203B41FA5}">
                      <a16:colId xmlns:a16="http://schemas.microsoft.com/office/drawing/2014/main" val="1778574925"/>
                    </a:ext>
                  </a:extLst>
                </a:gridCol>
                <a:gridCol w="3733800">
                  <a:extLst>
                    <a:ext uri="{9D8B030D-6E8A-4147-A177-3AD203B41FA5}">
                      <a16:colId xmlns:a16="http://schemas.microsoft.com/office/drawing/2014/main" val="612826061"/>
                    </a:ext>
                  </a:extLst>
                </a:gridCol>
              </a:tblGrid>
              <a:tr h="0">
                <a:tc>
                  <a:txBody>
                    <a:bodyPr/>
                    <a:lstStyle/>
                    <a:p>
                      <a:pPr marL="0" marR="0">
                        <a:buNone/>
                      </a:pPr>
                      <a:r>
                        <a:rPr lang="en-US" sz="2400" kern="100">
                          <a:effectLst/>
                        </a:rPr>
                        <a:t>Concept</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Example</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AP Skill Connection</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44120474"/>
                  </a:ext>
                </a:extLst>
              </a:tr>
              <a:tr h="0">
                <a:tc>
                  <a:txBody>
                    <a:bodyPr/>
                    <a:lstStyle/>
                    <a:p>
                      <a:pPr marL="0" marR="0">
                        <a:buNone/>
                      </a:pPr>
                      <a:r>
                        <a:rPr lang="en-US" sz="2400" kern="100">
                          <a:effectLst/>
                        </a:rPr>
                        <a:t>Decentralization</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Feudal relationships; weak monarchies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Causation – how geography and warfare shaped political structure</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4285798"/>
                  </a:ext>
                </a:extLst>
              </a:tr>
              <a:tr h="0">
                <a:tc>
                  <a:txBody>
                    <a:bodyPr/>
                    <a:lstStyle/>
                    <a:p>
                      <a:pPr marL="0" marR="0">
                        <a:buNone/>
                      </a:pPr>
                      <a:r>
                        <a:rPr lang="en-US" sz="2400" kern="100">
                          <a:effectLst/>
                        </a:rPr>
                        <a:t>Reciprocal Obligations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Lord–vassal bonds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Comparison – contrast with centralized Asian states</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6634745"/>
                  </a:ext>
                </a:extLst>
              </a:tr>
              <a:tr h="0">
                <a:tc>
                  <a:txBody>
                    <a:bodyPr/>
                    <a:lstStyle/>
                    <a:p>
                      <a:pPr marL="0" marR="0">
                        <a:buNone/>
                      </a:pPr>
                      <a:r>
                        <a:rPr lang="en-US" sz="2400" kern="100">
                          <a:effectLst/>
                        </a:rPr>
                        <a:t>Manorial Economy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Serf labor and self-sufficiency</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Continuity and change – evolution toward commercial economy</a:t>
                      </a:r>
                      <a:endParaRPr lang="en-US" sz="28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17198549"/>
                  </a:ext>
                </a:extLst>
              </a:tr>
              <a:tr h="0">
                <a:tc>
                  <a:txBody>
                    <a:bodyPr/>
                    <a:lstStyle/>
                    <a:p>
                      <a:pPr marL="0" marR="0">
                        <a:buNone/>
                      </a:pPr>
                      <a:r>
                        <a:rPr lang="en-US" sz="2400" kern="100">
                          <a:effectLst/>
                        </a:rPr>
                        <a:t>Religious–Political Tensions</a:t>
                      </a:r>
                      <a:endParaRPr lang="en-US" sz="28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Investiture Controversy</a:t>
                      </a:r>
                      <a:endParaRPr lang="en-US" sz="28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Contextualization – Europe’s unique path to political modernization</a:t>
                      </a:r>
                      <a:endParaRPr lang="en-US" sz="28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47709418"/>
                  </a:ext>
                </a:extLst>
              </a:tr>
            </a:tbl>
          </a:graphicData>
        </a:graphic>
      </p:graphicFrame>
    </p:spTree>
    <p:extLst>
      <p:ext uri="{BB962C8B-B14F-4D97-AF65-F5344CB8AC3E}">
        <p14:creationId xmlns:p14="http://schemas.microsoft.com/office/powerpoint/2010/main" val="1837523827"/>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2873F05-20BA-D8E9-2B9C-B5E4F118DF2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107C7E3-B214-5DEE-4A4A-2DBDDD51A65D}"/>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Summary Takeaways</a:t>
            </a:r>
          </a:p>
        </p:txBody>
      </p:sp>
      <p:sp>
        <p:nvSpPr>
          <p:cNvPr id="2" name="Content Placeholder 1">
            <a:extLst>
              <a:ext uri="{FF2B5EF4-FFF2-40B4-BE49-F238E27FC236}">
                <a16:creationId xmlns:a16="http://schemas.microsoft.com/office/drawing/2014/main" id="{A400C161-72E8-E8A6-42D0-BF81E0768EF6}"/>
              </a:ext>
            </a:extLst>
          </p:cNvPr>
          <p:cNvSpPr>
            <a:spLocks noGrp="1"/>
          </p:cNvSpPr>
          <p:nvPr>
            <p:ph idx="1"/>
          </p:nvPr>
        </p:nvSpPr>
        <p:spPr>
          <a:xfrm>
            <a:off x="1217614" y="1447800"/>
            <a:ext cx="9753600" cy="5029200"/>
          </a:xfrm>
        </p:spPr>
        <p:txBody>
          <a:bodyPr>
            <a:normAutofit/>
          </a:bodyPr>
          <a:lstStyle/>
          <a:p>
            <a:pPr marL="342900" marR="0" lvl="0" indent="-342900">
              <a:buSzPts val="1000"/>
              <a:buFont typeface="Symbol" panose="05050102010706020507" pitchFamily="18" charset="2"/>
              <a:buChar char=""/>
              <a:tabLst>
                <a:tab pos="457200" algn="l"/>
              </a:tabLst>
            </a:pPr>
            <a:r>
              <a:rPr lang="en-US" sz="2800" b="1" kern="100" dirty="0">
                <a:effectLst/>
                <a:latin typeface="Arial" panose="020B0604020202020204" pitchFamily="34" charset="0"/>
                <a:ea typeface="Aptos" panose="020B0004020202020204" pitchFamily="34" charset="0"/>
              </a:rPr>
              <a:t>Feudalism and manorialism</a:t>
            </a:r>
            <a:r>
              <a:rPr lang="en-US" sz="2800" kern="100" dirty="0">
                <a:effectLst/>
                <a:latin typeface="Arial" panose="020B0604020202020204" pitchFamily="34" charset="0"/>
                <a:ea typeface="Aptos" panose="020B0004020202020204" pitchFamily="34" charset="0"/>
              </a:rPr>
              <a:t> defined Europe’s decentralized political and economic structure.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Local lords wielded real power, while monarchs struggled to enforce authority.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Despite fragmentation, </a:t>
            </a:r>
            <a:r>
              <a:rPr lang="en-US" sz="2800" b="1" kern="100" dirty="0">
                <a:effectLst/>
                <a:latin typeface="Arial" panose="020B0604020202020204" pitchFamily="34" charset="0"/>
                <a:ea typeface="Aptos" panose="020B0004020202020204" pitchFamily="34" charset="0"/>
              </a:rPr>
              <a:t>Christianity</a:t>
            </a:r>
            <a:r>
              <a:rPr lang="en-US" sz="2800" kern="100" dirty="0">
                <a:effectLst/>
                <a:latin typeface="Arial" panose="020B0604020202020204" pitchFamily="34" charset="0"/>
                <a:ea typeface="Aptos" panose="020B0004020202020204" pitchFamily="34" charset="0"/>
              </a:rPr>
              <a:t> provided cultural cohesion.</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By the 14th century, </a:t>
            </a:r>
            <a:r>
              <a:rPr lang="en-US" sz="2800" b="1" kern="100" dirty="0">
                <a:effectLst/>
                <a:latin typeface="Arial" panose="020B0604020202020204" pitchFamily="34" charset="0"/>
                <a:ea typeface="Aptos" panose="020B0004020202020204" pitchFamily="34" charset="0"/>
              </a:rPr>
              <a:t>crisis and commerce</a:t>
            </a:r>
            <a:r>
              <a:rPr lang="en-US" sz="2800" kern="100" dirty="0">
                <a:effectLst/>
                <a:latin typeface="Arial" panose="020B0604020202020204" pitchFamily="34" charset="0"/>
                <a:ea typeface="Aptos" panose="020B0004020202020204" pitchFamily="34" charset="0"/>
              </a:rPr>
              <a:t> began to undermine feudalism, setting the stage for modern nation-states.</a:t>
            </a:r>
          </a:p>
        </p:txBody>
      </p:sp>
    </p:spTree>
    <p:extLst>
      <p:ext uri="{BB962C8B-B14F-4D97-AF65-F5344CB8AC3E}">
        <p14:creationId xmlns:p14="http://schemas.microsoft.com/office/powerpoint/2010/main" val="2846298026"/>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1193DAAB-8BE5-E6AA-5A6D-4D999547134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E544499-076B-A1DA-924F-5647E52B48ED}"/>
              </a:ext>
            </a:extLst>
          </p:cNvPr>
          <p:cNvSpPr>
            <a:spLocks noGrp="1"/>
          </p:cNvSpPr>
          <p:nvPr>
            <p:ph type="title"/>
          </p:nvPr>
        </p:nvSpPr>
        <p:spPr>
          <a:xfrm>
            <a:off x="1217614" y="274638"/>
            <a:ext cx="9982198" cy="1020762"/>
          </a:xfrm>
        </p:spPr>
        <p:txBody>
          <a:bodyPr>
            <a:noAutofit/>
          </a:bodyPr>
          <a:lstStyle/>
          <a:p>
            <a:r>
              <a:rPr lang="en-US" sz="3200" dirty="0">
                <a:latin typeface="Abadi" panose="020B0604020104020204" pitchFamily="34" charset="0"/>
              </a:rPr>
              <a:t>Reflection and Review Prompts</a:t>
            </a:r>
          </a:p>
        </p:txBody>
      </p:sp>
      <p:sp>
        <p:nvSpPr>
          <p:cNvPr id="2" name="Content Placeholder 1">
            <a:extLst>
              <a:ext uri="{FF2B5EF4-FFF2-40B4-BE49-F238E27FC236}">
                <a16:creationId xmlns:a16="http://schemas.microsoft.com/office/drawing/2014/main" id="{8EBF4CD9-8E82-FAFF-9921-89F28CA67D7F}"/>
              </a:ext>
            </a:extLst>
          </p:cNvPr>
          <p:cNvSpPr>
            <a:spLocks noGrp="1"/>
          </p:cNvSpPr>
          <p:nvPr>
            <p:ph idx="1"/>
          </p:nvPr>
        </p:nvSpPr>
        <p:spPr>
          <a:xfrm>
            <a:off x="1217614" y="1447800"/>
            <a:ext cx="9753600" cy="5029200"/>
          </a:xfrm>
        </p:spPr>
        <p:txBody>
          <a:bodyPr>
            <a:normAutofit/>
          </a:bodyPr>
          <a:lstStyle/>
          <a:p>
            <a:pPr marL="45720" indent="0">
              <a:lnSpc>
                <a:spcPct val="120000"/>
              </a:lnSpc>
              <a:buNone/>
            </a:pPr>
            <a:r>
              <a:rPr lang="en-US" sz="2800" dirty="0">
                <a:latin typeface="Abadi" panose="020B0604020104020204" pitchFamily="34" charset="0"/>
              </a:rPr>
              <a:t>Answer the following questions on the platform:</a:t>
            </a:r>
          </a:p>
          <a:p>
            <a:pPr marL="502920" lvl="0" indent="-457200">
              <a:buFont typeface="+mj-lt"/>
              <a:buAutoNum type="arabicPeriod"/>
            </a:pPr>
            <a:r>
              <a:rPr lang="en-US" dirty="0"/>
              <a:t>What factors explain Europe’s political decentralization between 1200 and 1450?</a:t>
            </a:r>
          </a:p>
          <a:p>
            <a:pPr marL="502920" lvl="0" indent="-457200">
              <a:buFont typeface="+mj-lt"/>
              <a:buAutoNum type="arabicPeriod"/>
            </a:pPr>
            <a:r>
              <a:rPr lang="en-US" dirty="0"/>
              <a:t>How did feudalism and manorialism contribute to both order and stagnation in medieval Europe?</a:t>
            </a:r>
          </a:p>
          <a:p>
            <a:pPr marL="502920" lvl="0" indent="-457200">
              <a:buFont typeface="+mj-lt"/>
              <a:buAutoNum type="arabicPeriod"/>
            </a:pPr>
            <a:r>
              <a:rPr lang="en-US" dirty="0"/>
              <a:t>Compare the European feudal system with a centralized state such as the Song Dynasty.</a:t>
            </a:r>
          </a:p>
          <a:p>
            <a:pPr marL="502920" lvl="0" indent="-457200">
              <a:buFont typeface="+mj-lt"/>
              <a:buAutoNum type="arabicPeriod"/>
            </a:pPr>
            <a:r>
              <a:rPr lang="en-US" dirty="0"/>
              <a:t>How did changes between 1300 and 1450 begin to challenge feudal decentralization?</a:t>
            </a:r>
          </a:p>
        </p:txBody>
      </p:sp>
    </p:spTree>
    <p:extLst>
      <p:ext uri="{BB962C8B-B14F-4D97-AF65-F5344CB8AC3E}">
        <p14:creationId xmlns:p14="http://schemas.microsoft.com/office/powerpoint/2010/main" val="32869194"/>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latin typeface="Abadi" panose="020B0604020104020204" pitchFamily="34" charset="0"/>
              </a:rPr>
              <a:t>Learning Objective</a:t>
            </a:r>
          </a:p>
        </p:txBody>
      </p:sp>
      <p:sp>
        <p:nvSpPr>
          <p:cNvPr id="2" name="Content Placeholder 1"/>
          <p:cNvSpPr>
            <a:spLocks noGrp="1"/>
          </p:cNvSpPr>
          <p:nvPr>
            <p:ph idx="1"/>
          </p:nvPr>
        </p:nvSpPr>
        <p:spPr>
          <a:xfrm>
            <a:off x="1217614" y="1828800"/>
            <a:ext cx="9753600" cy="3962400"/>
          </a:xfrm>
        </p:spPr>
        <p:txBody>
          <a:bodyPr>
            <a:normAutofit/>
          </a:bodyPr>
          <a:lstStyle/>
          <a:p>
            <a:pPr marL="45720" indent="0">
              <a:buNone/>
            </a:pPr>
            <a:r>
              <a:rPr lang="en-US" sz="3500" dirty="0">
                <a:latin typeface="Abadi" panose="020B0604020104020204" pitchFamily="34" charset="0"/>
              </a:rPr>
              <a:t>Explain the causes and consequences of political decentralization in Europe from c. 1200 to c. 1450.</a:t>
            </a:r>
          </a:p>
          <a:p>
            <a:pPr marL="45720" indent="0">
              <a:buNone/>
            </a:pPr>
            <a:r>
              <a:rPr lang="en-US" sz="3200" b="1" dirty="0">
                <a:latin typeface="Abadi" panose="020B0604020104020204" pitchFamily="34" charset="0"/>
              </a:rPr>
              <a:t>Key Concept (KC-3.2.I.B.ii)</a:t>
            </a:r>
          </a:p>
          <a:p>
            <a:pPr marL="45720" indent="0">
              <a:buNone/>
            </a:pPr>
            <a:r>
              <a:rPr lang="en-US" sz="3200" dirty="0">
                <a:latin typeface="Abadi" panose="020B0604020104020204" pitchFamily="34" charset="0"/>
              </a:rPr>
              <a:t>Europe was politically fragmented and characterized by decentralized monarchies, feudalism, and the manorial system.</a:t>
            </a:r>
          </a:p>
        </p:txBody>
      </p:sp>
    </p:spTree>
    <p:extLst>
      <p:ext uri="{BB962C8B-B14F-4D97-AF65-F5344CB8AC3E}">
        <p14:creationId xmlns:p14="http://schemas.microsoft.com/office/powerpoint/2010/main" val="846953034"/>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1217614" y="274638"/>
            <a:ext cx="9753600"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608012" y="1066800"/>
            <a:ext cx="11049000" cy="5516562"/>
          </a:xfrm>
          <a:prstGeom prst="rect">
            <a:avLst/>
          </a:prstGeom>
        </p:spPr>
        <p:txBody>
          <a:bodyPr vert="horz" lIns="91440" tIns="45720" rIns="91440" bIns="45720" rtlCol="0">
            <a:norm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buNone/>
            </a:pPr>
            <a:r>
              <a:rPr lang="en-US" sz="3600" dirty="0">
                <a:latin typeface="Abadi" panose="020B0604020104020204" pitchFamily="34" charset="0"/>
              </a:rPr>
              <a:t>Between 1200 and 1450, Europe remained politically fragmented despite growing cultural unity through Christianity. The continent was dominated by feudal monarchies, manorial estates, and a hierarchical system of loyalties between kings, nobles, knights, and peasants. This decentralized system both ensured local stability and limited central authority, shaping Europe’s gradual evolution toward stronger monarchies in the late medieval and early modern periods.</a:t>
            </a:r>
            <a:endParaRPr lang="en-US" dirty="0">
              <a:latin typeface="Abadi" panose="020B0604020104020204" pitchFamily="34" charset="0"/>
            </a:endParaRPr>
          </a:p>
        </p:txBody>
      </p:sp>
    </p:spTree>
    <p:extLst>
      <p:ext uri="{BB962C8B-B14F-4D97-AF65-F5344CB8AC3E}">
        <p14:creationId xmlns:p14="http://schemas.microsoft.com/office/powerpoint/2010/main" val="37633252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00891"/>
            <a:ext cx="9753600" cy="715962"/>
          </a:xfrm>
        </p:spPr>
        <p:txBody>
          <a:bodyPr>
            <a:noAutofit/>
          </a:bodyPr>
          <a:lstStyle/>
          <a:p>
            <a:r>
              <a:rPr lang="en-US" sz="2800" dirty="0">
                <a:latin typeface="Abadi" panose="020B0604020104020204" pitchFamily="34" charset="0"/>
              </a:rPr>
              <a:t>Keywords and Phrases</a:t>
            </a:r>
          </a:p>
        </p:txBody>
      </p:sp>
      <p:graphicFrame>
        <p:nvGraphicFramePr>
          <p:cNvPr id="4" name="Table 3">
            <a:extLst>
              <a:ext uri="{FF2B5EF4-FFF2-40B4-BE49-F238E27FC236}">
                <a16:creationId xmlns:a16="http://schemas.microsoft.com/office/drawing/2014/main" id="{86DFCB4F-6303-A655-11E7-268F1F93F505}"/>
              </a:ext>
            </a:extLst>
          </p:cNvPr>
          <p:cNvGraphicFramePr>
            <a:graphicFrameLocks noGrp="1"/>
          </p:cNvGraphicFramePr>
          <p:nvPr>
            <p:extLst>
              <p:ext uri="{D42A27DB-BD31-4B8C-83A1-F6EECF244321}">
                <p14:modId xmlns:p14="http://schemas.microsoft.com/office/powerpoint/2010/main" val="333692040"/>
              </p:ext>
            </p:extLst>
          </p:nvPr>
        </p:nvGraphicFramePr>
        <p:xfrm>
          <a:off x="1293812" y="1295400"/>
          <a:ext cx="9753600" cy="5212080"/>
        </p:xfrm>
        <a:graphic>
          <a:graphicData uri="http://schemas.openxmlformats.org/drawingml/2006/table">
            <a:tbl>
              <a:tblPr firstRow="1" firstCol="1" bandRow="1">
                <a:tableStyleId>{3B4B98B0-60AC-42C2-AFA5-B58CD77FA1E5}</a:tableStyleId>
              </a:tblPr>
              <a:tblGrid>
                <a:gridCol w="4876800">
                  <a:extLst>
                    <a:ext uri="{9D8B030D-6E8A-4147-A177-3AD203B41FA5}">
                      <a16:colId xmlns:a16="http://schemas.microsoft.com/office/drawing/2014/main" val="2220201723"/>
                    </a:ext>
                  </a:extLst>
                </a:gridCol>
                <a:gridCol w="4876800">
                  <a:extLst>
                    <a:ext uri="{9D8B030D-6E8A-4147-A177-3AD203B41FA5}">
                      <a16:colId xmlns:a16="http://schemas.microsoft.com/office/drawing/2014/main" val="3713795085"/>
                    </a:ext>
                  </a:extLst>
                </a:gridCol>
              </a:tblGrid>
              <a:tr h="0">
                <a:tc>
                  <a:txBody>
                    <a:bodyPr/>
                    <a:lstStyle/>
                    <a:p>
                      <a:pPr marL="0" marR="0">
                        <a:buNone/>
                      </a:pPr>
                      <a:r>
                        <a:rPr lang="en-US" sz="1800" kern="100">
                          <a:effectLst/>
                        </a:rPr>
                        <a:t>Term</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Definition</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318745693"/>
                  </a:ext>
                </a:extLst>
              </a:tr>
              <a:tr h="0">
                <a:tc>
                  <a:txBody>
                    <a:bodyPr/>
                    <a:lstStyle/>
                    <a:p>
                      <a:pPr marL="0" marR="0">
                        <a:buNone/>
                      </a:pPr>
                      <a:r>
                        <a:rPr lang="en-US" sz="1800" kern="100">
                          <a:effectLst/>
                        </a:rPr>
                        <a:t>Feudalism</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Political system based on reciprocal obligations among kings, nobles, and vassals.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4440363"/>
                  </a:ext>
                </a:extLst>
              </a:tr>
              <a:tr h="0">
                <a:tc>
                  <a:txBody>
                    <a:bodyPr/>
                    <a:lstStyle/>
                    <a:p>
                      <a:pPr marL="0" marR="0">
                        <a:buNone/>
                      </a:pPr>
                      <a:r>
                        <a:rPr lang="en-US" sz="1800" kern="100" dirty="0">
                          <a:effectLst/>
                        </a:rPr>
                        <a:t>Manorialism</a:t>
                      </a:r>
                      <a:endParaRPr lang="en-US" sz="20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Economic system based on self-sufficient agricultural estates worked by serfs.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86659708"/>
                  </a:ext>
                </a:extLst>
              </a:tr>
              <a:tr h="0">
                <a:tc>
                  <a:txBody>
                    <a:bodyPr/>
                    <a:lstStyle/>
                    <a:p>
                      <a:pPr marL="0" marR="0">
                        <a:buNone/>
                      </a:pPr>
                      <a:r>
                        <a:rPr lang="en-US" sz="1800" kern="100">
                          <a:effectLst/>
                        </a:rPr>
                        <a:t>Vassalage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The loyalty and service owed by a knight to a lord in exchange for land.</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27090468"/>
                  </a:ext>
                </a:extLst>
              </a:tr>
              <a:tr h="0">
                <a:tc>
                  <a:txBody>
                    <a:bodyPr/>
                    <a:lstStyle/>
                    <a:p>
                      <a:pPr marL="0" marR="0">
                        <a:buNone/>
                      </a:pPr>
                      <a:r>
                        <a:rPr lang="en-US" sz="1800" kern="100">
                          <a:effectLst/>
                        </a:rPr>
                        <a:t>Fief</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Land granted by a lord to a vassal as a reward for service.</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940533413"/>
                  </a:ext>
                </a:extLst>
              </a:tr>
              <a:tr h="0">
                <a:tc>
                  <a:txBody>
                    <a:bodyPr/>
                    <a:lstStyle/>
                    <a:p>
                      <a:pPr marL="0" marR="0">
                        <a:buNone/>
                      </a:pPr>
                      <a:r>
                        <a:rPr lang="en-US" sz="1800" kern="100">
                          <a:effectLst/>
                        </a:rPr>
                        <a:t>Serfdom</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Labor system in which peasants were bound to the land and subject to a lord’s authority.</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89394195"/>
                  </a:ext>
                </a:extLst>
              </a:tr>
              <a:tr h="0">
                <a:tc>
                  <a:txBody>
                    <a:bodyPr/>
                    <a:lstStyle/>
                    <a:p>
                      <a:pPr marL="0" marR="0">
                        <a:buNone/>
                      </a:pPr>
                      <a:r>
                        <a:rPr lang="en-US" sz="1800" kern="100">
                          <a:effectLst/>
                        </a:rPr>
                        <a:t>Magna Carta (1215)</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Charter limiting English royal power and protecting feudal rights.</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39436106"/>
                  </a:ext>
                </a:extLst>
              </a:tr>
              <a:tr h="0">
                <a:tc>
                  <a:txBody>
                    <a:bodyPr/>
                    <a:lstStyle/>
                    <a:p>
                      <a:pPr marL="0" marR="0">
                        <a:buNone/>
                      </a:pPr>
                      <a:r>
                        <a:rPr lang="en-US" sz="1800" kern="100">
                          <a:effectLst/>
                        </a:rPr>
                        <a:t>Capetian Dynasty</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a:effectLst/>
                        </a:rPr>
                        <a:t>French royal family that gradually centralized authority.</a:t>
                      </a:r>
                      <a:endParaRPr lang="en-US" sz="20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666694626"/>
                  </a:ext>
                </a:extLst>
              </a:tr>
              <a:tr h="0">
                <a:tc>
                  <a:txBody>
                    <a:bodyPr/>
                    <a:lstStyle/>
                    <a:p>
                      <a:pPr marL="0" marR="0">
                        <a:buNone/>
                      </a:pPr>
                      <a:r>
                        <a:rPr lang="en-US" sz="1800" kern="100">
                          <a:effectLst/>
                        </a:rPr>
                        <a:t>Holy Roman Empire</a:t>
                      </a:r>
                      <a:endParaRPr lang="en-US" sz="20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1800" kern="100" dirty="0">
                          <a:effectLst/>
                        </a:rPr>
                        <a:t>Decentralized empire in Central Europe where local princes retained power.</a:t>
                      </a:r>
                      <a:endParaRPr lang="en-US" sz="20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163961894"/>
                  </a:ext>
                </a:extLst>
              </a:tr>
            </a:tbl>
          </a:graphicData>
        </a:graphic>
      </p:graphicFrame>
    </p:spTree>
    <p:extLst>
      <p:ext uri="{BB962C8B-B14F-4D97-AF65-F5344CB8AC3E}">
        <p14:creationId xmlns:p14="http://schemas.microsoft.com/office/powerpoint/2010/main" val="100909725"/>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1217611" y="617538"/>
            <a:ext cx="9753600" cy="1020762"/>
          </a:xfrm>
        </p:spPr>
        <p:txBody>
          <a:bodyPr>
            <a:noAutofit/>
          </a:bodyPr>
          <a:lstStyle/>
          <a:p>
            <a:r>
              <a:rPr lang="en-US" sz="3200" dirty="0">
                <a:latin typeface="Abadi" panose="020B0604020104020204" pitchFamily="34" charset="0"/>
              </a:rPr>
              <a:t>I. Causes of Decentralization</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1217611" y="1905000"/>
            <a:ext cx="9753600" cy="4335462"/>
          </a:xfrm>
        </p:spPr>
        <p:txBody>
          <a:bodyPr>
            <a:normAutofit/>
          </a:bodyPr>
          <a:lstStyle/>
          <a:p>
            <a:pPr lvl="0"/>
            <a:r>
              <a:rPr lang="en-US" sz="2800" b="1" dirty="0"/>
              <a:t>Collapse of Central Authority (Post-Rome):</a:t>
            </a:r>
            <a:br>
              <a:rPr lang="en-US" sz="2800" dirty="0"/>
            </a:br>
            <a:r>
              <a:rPr lang="en-US" sz="2800" dirty="0"/>
              <a:t>After the fall of the Western Roman Empire (476 CE), Europe lacked a unified government. Local rulers filled the vacuum, creating regional kingdoms and lordships.</a:t>
            </a:r>
          </a:p>
          <a:p>
            <a:pPr lvl="0"/>
            <a:r>
              <a:rPr lang="en-US" sz="2800" b="1" dirty="0"/>
              <a:t>Invasions and Insecurity:</a:t>
            </a:r>
            <a:br>
              <a:rPr lang="en-US" sz="2800" dirty="0"/>
            </a:br>
            <a:r>
              <a:rPr lang="en-US" sz="2800" dirty="0"/>
              <a:t>Frequent invasions from </a:t>
            </a:r>
            <a:r>
              <a:rPr lang="en-US" sz="2800" b="1" dirty="0"/>
              <a:t>Vikings (north)</a:t>
            </a:r>
            <a:r>
              <a:rPr lang="en-US" sz="2800" dirty="0"/>
              <a:t>, </a:t>
            </a:r>
            <a:r>
              <a:rPr lang="en-US" sz="2800" b="1" dirty="0"/>
              <a:t>Magyars (east)</a:t>
            </a:r>
            <a:r>
              <a:rPr lang="en-US" sz="2800" dirty="0"/>
              <a:t>, and </a:t>
            </a:r>
            <a:r>
              <a:rPr lang="en-US" sz="2800" b="1" dirty="0"/>
              <a:t>Muslim raiders (south)</a:t>
            </a:r>
            <a:r>
              <a:rPr lang="en-US" sz="2800" dirty="0"/>
              <a:t> led to militarized societies that depended on local defense rather than distant monarchs.</a:t>
            </a:r>
          </a:p>
        </p:txBody>
      </p:sp>
    </p:spTree>
    <p:extLst>
      <p:ext uri="{BB962C8B-B14F-4D97-AF65-F5344CB8AC3E}">
        <p14:creationId xmlns:p14="http://schemas.microsoft.com/office/powerpoint/2010/main" val="386322248"/>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C0AC7E3-DE0D-1CEC-1909-A74F000D895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F94DE7B-DEE1-446B-8C09-BA08B822E4E8}"/>
              </a:ext>
            </a:extLst>
          </p:cNvPr>
          <p:cNvSpPr>
            <a:spLocks noGrp="1"/>
          </p:cNvSpPr>
          <p:nvPr>
            <p:ph type="title"/>
          </p:nvPr>
        </p:nvSpPr>
        <p:spPr>
          <a:xfrm>
            <a:off x="1217611" y="617538"/>
            <a:ext cx="9753600" cy="1020762"/>
          </a:xfrm>
        </p:spPr>
        <p:txBody>
          <a:bodyPr>
            <a:noAutofit/>
          </a:bodyPr>
          <a:lstStyle/>
          <a:p>
            <a:r>
              <a:rPr lang="en-US" sz="3200" dirty="0">
                <a:latin typeface="Abadi" panose="020B0604020104020204" pitchFamily="34" charset="0"/>
              </a:rPr>
              <a:t>I. Causes of Decentralization</a:t>
            </a:r>
          </a:p>
        </p:txBody>
      </p:sp>
      <p:sp>
        <p:nvSpPr>
          <p:cNvPr id="2" name="Content Placeholder 1">
            <a:extLst>
              <a:ext uri="{FF2B5EF4-FFF2-40B4-BE49-F238E27FC236}">
                <a16:creationId xmlns:a16="http://schemas.microsoft.com/office/drawing/2014/main" id="{6F588ADC-C7D3-C2E1-DF82-2EDA829A470E}"/>
              </a:ext>
            </a:extLst>
          </p:cNvPr>
          <p:cNvSpPr>
            <a:spLocks noGrp="1"/>
          </p:cNvSpPr>
          <p:nvPr>
            <p:ph idx="1"/>
          </p:nvPr>
        </p:nvSpPr>
        <p:spPr>
          <a:xfrm>
            <a:off x="1217611" y="1905000"/>
            <a:ext cx="9753600" cy="4335462"/>
          </a:xfrm>
        </p:spPr>
        <p:txBody>
          <a:bodyPr>
            <a:normAutofit/>
          </a:bodyPr>
          <a:lstStyle/>
          <a:p>
            <a:pPr lvl="0"/>
            <a:r>
              <a:rPr lang="en-US" sz="2800" b="1" dirty="0"/>
              <a:t>Weak Monarchies:</a:t>
            </a:r>
            <a:br>
              <a:rPr lang="en-US" sz="2800" dirty="0"/>
            </a:br>
            <a:r>
              <a:rPr lang="en-US" sz="2800" dirty="0"/>
              <a:t>Early medieval kings often had limited taxation power and few standing armies. They relied on </a:t>
            </a:r>
            <a:r>
              <a:rPr lang="en-US" sz="2800" b="1" dirty="0"/>
              <a:t>feudal oaths</a:t>
            </a:r>
            <a:r>
              <a:rPr lang="en-US" sz="2800" dirty="0"/>
              <a:t> from nobles for soldiers and loyalty.</a:t>
            </a:r>
          </a:p>
          <a:p>
            <a:pPr lvl="0"/>
            <a:r>
              <a:rPr lang="en-US" sz="2800" b="1" dirty="0"/>
              <a:t>Geography and Communication:</a:t>
            </a:r>
            <a:br>
              <a:rPr lang="en-US" sz="2800" dirty="0"/>
            </a:br>
            <a:r>
              <a:rPr lang="en-US" sz="2800" dirty="0"/>
              <a:t>Europe’s diverse terrain—mountains, rivers, and forests—made central control difficult and encouraged </a:t>
            </a:r>
            <a:r>
              <a:rPr lang="en-US" sz="2800" b="1" dirty="0"/>
              <a:t>regional autonomy</a:t>
            </a:r>
            <a:r>
              <a:rPr lang="en-US" sz="2800" dirty="0"/>
              <a:t>.</a:t>
            </a:r>
          </a:p>
        </p:txBody>
      </p:sp>
    </p:spTree>
    <p:extLst>
      <p:ext uri="{BB962C8B-B14F-4D97-AF65-F5344CB8AC3E}">
        <p14:creationId xmlns:p14="http://schemas.microsoft.com/office/powerpoint/2010/main" val="1084152290"/>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79412" y="212519"/>
            <a:ext cx="9753600" cy="677862"/>
          </a:xfrm>
        </p:spPr>
        <p:txBody>
          <a:bodyPr>
            <a:noAutofit/>
          </a:bodyPr>
          <a:lstStyle/>
          <a:p>
            <a:r>
              <a:rPr lang="en-US" sz="3200" dirty="0">
                <a:latin typeface="Abadi" panose="020B0604020104020204" pitchFamily="34" charset="0"/>
              </a:rPr>
              <a:t>II. The Structure of Feudalism</a:t>
            </a: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1065213" y="890381"/>
            <a:ext cx="9753600" cy="1143000"/>
          </a:xfrm>
        </p:spPr>
        <p:txBody>
          <a:bodyPr>
            <a:normAutofit/>
          </a:bodyPr>
          <a:lstStyle/>
          <a:p>
            <a:pPr marL="45720" indent="0">
              <a:lnSpc>
                <a:spcPct val="110000"/>
              </a:lnSpc>
              <a:buNone/>
            </a:pPr>
            <a:r>
              <a:rPr lang="en-US" sz="2800" dirty="0">
                <a:latin typeface="Abadi" panose="020B0604020104020204" pitchFamily="34" charset="0"/>
              </a:rPr>
              <a:t>Feudalism was a political and military system based on reciprocal obligations among social classes.</a:t>
            </a:r>
          </a:p>
        </p:txBody>
      </p:sp>
      <p:graphicFrame>
        <p:nvGraphicFramePr>
          <p:cNvPr id="6" name="Table 5">
            <a:extLst>
              <a:ext uri="{FF2B5EF4-FFF2-40B4-BE49-F238E27FC236}">
                <a16:creationId xmlns:a16="http://schemas.microsoft.com/office/drawing/2014/main" id="{41B90624-A4AC-07C1-8F44-486F5CD9C804}"/>
              </a:ext>
            </a:extLst>
          </p:cNvPr>
          <p:cNvGraphicFramePr>
            <a:graphicFrameLocks noGrp="1"/>
          </p:cNvGraphicFramePr>
          <p:nvPr>
            <p:extLst>
              <p:ext uri="{D42A27DB-BD31-4B8C-83A1-F6EECF244321}">
                <p14:modId xmlns:p14="http://schemas.microsoft.com/office/powerpoint/2010/main" val="1815242131"/>
              </p:ext>
            </p:extLst>
          </p:nvPr>
        </p:nvGraphicFramePr>
        <p:xfrm>
          <a:off x="569912" y="1997522"/>
          <a:ext cx="11049000" cy="3048000"/>
        </p:xfrm>
        <a:graphic>
          <a:graphicData uri="http://schemas.openxmlformats.org/drawingml/2006/table">
            <a:tbl>
              <a:tblPr firstRow="1" firstCol="1" bandRow="1">
                <a:tableStyleId>{3B4B98B0-60AC-42C2-AFA5-B58CD77FA1E5}</a:tableStyleId>
              </a:tblPr>
              <a:tblGrid>
                <a:gridCol w="2438400">
                  <a:extLst>
                    <a:ext uri="{9D8B030D-6E8A-4147-A177-3AD203B41FA5}">
                      <a16:colId xmlns:a16="http://schemas.microsoft.com/office/drawing/2014/main" val="2353888914"/>
                    </a:ext>
                  </a:extLst>
                </a:gridCol>
                <a:gridCol w="4927600">
                  <a:extLst>
                    <a:ext uri="{9D8B030D-6E8A-4147-A177-3AD203B41FA5}">
                      <a16:colId xmlns:a16="http://schemas.microsoft.com/office/drawing/2014/main" val="3807367827"/>
                    </a:ext>
                  </a:extLst>
                </a:gridCol>
                <a:gridCol w="3683000">
                  <a:extLst>
                    <a:ext uri="{9D8B030D-6E8A-4147-A177-3AD203B41FA5}">
                      <a16:colId xmlns:a16="http://schemas.microsoft.com/office/drawing/2014/main" val="3241072256"/>
                    </a:ext>
                  </a:extLst>
                </a:gridCol>
              </a:tblGrid>
              <a:tr h="0">
                <a:tc>
                  <a:txBody>
                    <a:bodyPr/>
                    <a:lstStyle/>
                    <a:p>
                      <a:pPr marL="0" marR="0">
                        <a:buNone/>
                      </a:pPr>
                      <a:r>
                        <a:rPr lang="en-US" sz="2000" kern="100">
                          <a:effectLst/>
                        </a:rPr>
                        <a:t>Rank</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Description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Obligation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549041115"/>
                  </a:ext>
                </a:extLst>
              </a:tr>
              <a:tr h="0">
                <a:tc>
                  <a:txBody>
                    <a:bodyPr/>
                    <a:lstStyle/>
                    <a:p>
                      <a:pPr marL="0" marR="0">
                        <a:buNone/>
                      </a:pPr>
                      <a:r>
                        <a:rPr lang="en-US" sz="2000" kern="100">
                          <a:effectLst/>
                        </a:rPr>
                        <a:t>King</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Claimed ownership of all land; granted fiefs (land) to nobles.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Provided protection and legitimacy.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212442465"/>
                  </a:ext>
                </a:extLst>
              </a:tr>
              <a:tr h="0">
                <a:tc>
                  <a:txBody>
                    <a:bodyPr/>
                    <a:lstStyle/>
                    <a:p>
                      <a:pPr marL="0" marR="0">
                        <a:buNone/>
                      </a:pPr>
                      <a:r>
                        <a:rPr lang="en-US" sz="2000" kern="100">
                          <a:effectLst/>
                        </a:rPr>
                        <a:t>Nobles/Lords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Controlled fiefs; maintained private armies of knights.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Owed loyalty, military service, and counsel to the king.</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031836695"/>
                  </a:ext>
                </a:extLst>
              </a:tr>
              <a:tr h="0">
                <a:tc>
                  <a:txBody>
                    <a:bodyPr/>
                    <a:lstStyle/>
                    <a:p>
                      <a:pPr marL="0" marR="0">
                        <a:buNone/>
                      </a:pPr>
                      <a:r>
                        <a:rPr lang="en-US" sz="2000" kern="100">
                          <a:effectLst/>
                        </a:rPr>
                        <a:t>Knights/Vassals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Granted smaller estates (manors) by lords.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Served as mounted warriors and enforced order locally.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041573460"/>
                  </a:ext>
                </a:extLst>
              </a:tr>
              <a:tr h="0">
                <a:tc>
                  <a:txBody>
                    <a:bodyPr/>
                    <a:lstStyle/>
                    <a:p>
                      <a:pPr marL="0" marR="0">
                        <a:buNone/>
                      </a:pPr>
                      <a:r>
                        <a:rPr lang="en-US" sz="2000" kern="100">
                          <a:effectLst/>
                        </a:rPr>
                        <a:t>Peasants/Serfs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a:effectLst/>
                        </a:rPr>
                        <a:t>Worked the land; bound to their manors.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000" kern="100" dirty="0">
                          <a:effectLst/>
                        </a:rPr>
                        <a:t>Paid taxes or labor (corvée) in return for protection.</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963188502"/>
                  </a:ext>
                </a:extLst>
              </a:tr>
            </a:tbl>
          </a:graphicData>
        </a:graphic>
      </p:graphicFrame>
      <p:sp>
        <p:nvSpPr>
          <p:cNvPr id="8" name="TextBox 7">
            <a:extLst>
              <a:ext uri="{FF2B5EF4-FFF2-40B4-BE49-F238E27FC236}">
                <a16:creationId xmlns:a16="http://schemas.microsoft.com/office/drawing/2014/main" id="{F5C334AE-401D-2A61-3126-B135D0448AAC}"/>
              </a:ext>
            </a:extLst>
          </p:cNvPr>
          <p:cNvSpPr txBox="1"/>
          <p:nvPr/>
        </p:nvSpPr>
        <p:spPr>
          <a:xfrm>
            <a:off x="760412" y="5181600"/>
            <a:ext cx="10058401" cy="1477328"/>
          </a:xfrm>
          <a:prstGeom prst="rect">
            <a:avLst/>
          </a:prstGeom>
          <a:noFill/>
          <a:ln>
            <a:solidFill>
              <a:schemeClr val="bg2"/>
            </a:solidFill>
          </a:ln>
        </p:spPr>
        <p:txBody>
          <a:bodyPr wrap="square">
            <a:spAutoFit/>
          </a:bodyPr>
          <a:lstStyle/>
          <a:p>
            <a:pPr marL="0" marR="0">
              <a:buNone/>
            </a:pPr>
            <a:r>
              <a:rPr lang="en-US" sz="1800" b="1" kern="100" dirty="0">
                <a:effectLst/>
                <a:latin typeface="Arial" panose="020B0604020202020204" pitchFamily="34" charset="0"/>
                <a:ea typeface="Aptos" panose="020B0004020202020204" pitchFamily="34" charset="0"/>
              </a:rPr>
              <a:t>Key Terms:</a:t>
            </a:r>
            <a:endParaRPr lang="en-US" sz="1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1800" b="1" kern="100" dirty="0">
                <a:effectLst/>
                <a:latin typeface="Arial" panose="020B0604020202020204" pitchFamily="34" charset="0"/>
                <a:ea typeface="Aptos" panose="020B0004020202020204" pitchFamily="34" charset="0"/>
              </a:rPr>
              <a:t>Fief:</a:t>
            </a:r>
            <a:r>
              <a:rPr lang="en-US" sz="1800" kern="100" dirty="0">
                <a:effectLst/>
                <a:latin typeface="Arial" panose="020B0604020202020204" pitchFamily="34" charset="0"/>
                <a:ea typeface="Aptos" panose="020B0004020202020204" pitchFamily="34" charset="0"/>
              </a:rPr>
              <a:t> A land grant exchanged for loyalty.</a:t>
            </a:r>
          </a:p>
          <a:p>
            <a:pPr marL="342900" marR="0" lvl="0" indent="-342900">
              <a:buSzPts val="1000"/>
              <a:buFont typeface="Symbol" panose="05050102010706020507" pitchFamily="18" charset="2"/>
              <a:buChar char=""/>
              <a:tabLst>
                <a:tab pos="457200" algn="l"/>
              </a:tabLst>
            </a:pPr>
            <a:r>
              <a:rPr lang="en-US" sz="1800" b="1" kern="100" dirty="0">
                <a:effectLst/>
                <a:latin typeface="Arial" panose="020B0604020202020204" pitchFamily="34" charset="0"/>
                <a:ea typeface="Aptos" panose="020B0004020202020204" pitchFamily="34" charset="0"/>
              </a:rPr>
              <a:t>Vassalage:</a:t>
            </a:r>
            <a:r>
              <a:rPr lang="en-US" sz="1800" kern="100" dirty="0">
                <a:effectLst/>
                <a:latin typeface="Arial" panose="020B0604020202020204" pitchFamily="34" charset="0"/>
                <a:ea typeface="Aptos" panose="020B0004020202020204" pitchFamily="34" charset="0"/>
              </a:rPr>
              <a:t> The mutual relationship between lord and knight.</a:t>
            </a:r>
          </a:p>
          <a:p>
            <a:pPr marL="342900" marR="0" lvl="0" indent="-342900">
              <a:buSzPts val="1000"/>
              <a:buFont typeface="Symbol" panose="05050102010706020507" pitchFamily="18" charset="2"/>
              <a:buChar char=""/>
              <a:tabLst>
                <a:tab pos="457200" algn="l"/>
              </a:tabLst>
            </a:pPr>
            <a:r>
              <a:rPr lang="en-US" sz="1800" b="1" kern="100" dirty="0">
                <a:effectLst/>
                <a:latin typeface="Arial" panose="020B0604020202020204" pitchFamily="34" charset="0"/>
                <a:ea typeface="Aptos" panose="020B0004020202020204" pitchFamily="34" charset="0"/>
              </a:rPr>
              <a:t>Serfdom:</a:t>
            </a:r>
            <a:r>
              <a:rPr lang="en-US" sz="1800" kern="100" dirty="0">
                <a:effectLst/>
                <a:latin typeface="Arial" panose="020B0604020202020204" pitchFamily="34" charset="0"/>
                <a:ea typeface="Aptos" panose="020B0004020202020204" pitchFamily="34" charset="0"/>
              </a:rPr>
              <a:t> The economic foundation of feudal society; peasants tied to land rather than free laborers.</a:t>
            </a:r>
          </a:p>
        </p:txBody>
      </p:sp>
    </p:spTree>
    <p:extLst>
      <p:ext uri="{BB962C8B-B14F-4D97-AF65-F5344CB8AC3E}">
        <p14:creationId xmlns:p14="http://schemas.microsoft.com/office/powerpoint/2010/main" val="57014963"/>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AP World History Europe 1200-1450 Flashcards | Quizlet">
            <a:extLst>
              <a:ext uri="{FF2B5EF4-FFF2-40B4-BE49-F238E27FC236}">
                <a16:creationId xmlns:a16="http://schemas.microsoft.com/office/drawing/2014/main" id="{B88AB1DB-7FBE-2EF9-2A88-FED288B2BA2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5493" y="596951"/>
            <a:ext cx="7737838" cy="56640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695318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1E95361-AC51-52AB-4954-FFD7FA8C1A4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636564C-5F9F-3EE3-B30A-AF3D4A4EBCD8}"/>
              </a:ext>
            </a:extLst>
          </p:cNvPr>
          <p:cNvSpPr>
            <a:spLocks noGrp="1"/>
          </p:cNvSpPr>
          <p:nvPr>
            <p:ph type="title"/>
          </p:nvPr>
        </p:nvSpPr>
        <p:spPr>
          <a:xfrm>
            <a:off x="1217611" y="617538"/>
            <a:ext cx="9753600" cy="1020762"/>
          </a:xfrm>
        </p:spPr>
        <p:txBody>
          <a:bodyPr>
            <a:noAutofit/>
          </a:bodyPr>
          <a:lstStyle/>
          <a:p>
            <a:r>
              <a:rPr lang="en-US" sz="3200" dirty="0">
                <a:latin typeface="Abadi" panose="020B0604020104020204" pitchFamily="34" charset="0"/>
              </a:rPr>
              <a:t>III. The Manorial System: Economic Foundation of Feudalism</a:t>
            </a:r>
          </a:p>
        </p:txBody>
      </p:sp>
      <p:sp>
        <p:nvSpPr>
          <p:cNvPr id="2" name="Content Placeholder 1">
            <a:extLst>
              <a:ext uri="{FF2B5EF4-FFF2-40B4-BE49-F238E27FC236}">
                <a16:creationId xmlns:a16="http://schemas.microsoft.com/office/drawing/2014/main" id="{8E2803A5-869B-2CED-4CF7-8E05A14E0E6A}"/>
              </a:ext>
            </a:extLst>
          </p:cNvPr>
          <p:cNvSpPr>
            <a:spLocks noGrp="1"/>
          </p:cNvSpPr>
          <p:nvPr>
            <p:ph idx="1"/>
          </p:nvPr>
        </p:nvSpPr>
        <p:spPr>
          <a:xfrm>
            <a:off x="1217611" y="1905000"/>
            <a:ext cx="9753600" cy="4335462"/>
          </a:xfrm>
        </p:spPr>
        <p:txBody>
          <a:bodyPr>
            <a:normAutofit/>
          </a:bodyPr>
          <a:lstStyle/>
          <a:p>
            <a:pPr marL="45720" indent="0">
              <a:buNone/>
            </a:pPr>
            <a:r>
              <a:rPr lang="en-US" dirty="0"/>
              <a:t>The </a:t>
            </a:r>
            <a:r>
              <a:rPr lang="en-US" b="1" dirty="0"/>
              <a:t>manor</a:t>
            </a:r>
            <a:r>
              <a:rPr lang="en-US" dirty="0"/>
              <a:t> was the basic economic unit of medieval Europe.</a:t>
            </a:r>
          </a:p>
          <a:p>
            <a:pPr marL="45720" indent="0">
              <a:buNone/>
            </a:pPr>
            <a:r>
              <a:rPr lang="en-US" dirty="0"/>
              <a:t>Features included:</a:t>
            </a:r>
          </a:p>
          <a:p>
            <a:pPr lvl="1"/>
            <a:r>
              <a:rPr lang="en-US" dirty="0"/>
              <a:t>Self-sufficient estates producing food, tools, and goods locally.</a:t>
            </a:r>
          </a:p>
          <a:p>
            <a:pPr lvl="1"/>
            <a:r>
              <a:rPr lang="en-US" dirty="0"/>
              <a:t>A manor typically included a </a:t>
            </a:r>
            <a:r>
              <a:rPr lang="en-US" b="1" dirty="0"/>
              <a:t>lord’s castle</a:t>
            </a:r>
            <a:r>
              <a:rPr lang="en-US" dirty="0"/>
              <a:t>, </a:t>
            </a:r>
            <a:r>
              <a:rPr lang="en-US" b="1" dirty="0"/>
              <a:t>village</a:t>
            </a:r>
            <a:r>
              <a:rPr lang="en-US" dirty="0"/>
              <a:t>, </a:t>
            </a:r>
            <a:r>
              <a:rPr lang="en-US" b="1" dirty="0"/>
              <a:t>fields</a:t>
            </a:r>
            <a:r>
              <a:rPr lang="en-US" dirty="0"/>
              <a:t>, </a:t>
            </a:r>
            <a:r>
              <a:rPr lang="en-US" b="1" dirty="0"/>
              <a:t>church</a:t>
            </a:r>
            <a:r>
              <a:rPr lang="en-US" dirty="0"/>
              <a:t>, and </a:t>
            </a:r>
            <a:r>
              <a:rPr lang="en-US" b="1" dirty="0"/>
              <a:t>mill</a:t>
            </a:r>
            <a:r>
              <a:rPr lang="en-US" dirty="0"/>
              <a:t>.</a:t>
            </a:r>
          </a:p>
          <a:p>
            <a:pPr lvl="1"/>
            <a:r>
              <a:rPr lang="en-US" dirty="0"/>
              <a:t>Serfs worked d and paid dues to their lord in labor or goods.</a:t>
            </a:r>
            <a:endParaRPr lang="en-US" b="1" dirty="0"/>
          </a:p>
          <a:p>
            <a:pPr marL="45720" indent="0">
              <a:buNone/>
            </a:pPr>
            <a:r>
              <a:rPr lang="en-US" b="1" dirty="0"/>
              <a:t>Consequence:</a:t>
            </a:r>
            <a:endParaRPr lang="en-US" dirty="0"/>
          </a:p>
          <a:p>
            <a:pPr lvl="1"/>
            <a:r>
              <a:rPr lang="en-US" dirty="0"/>
              <a:t>Manorialism limited long-distance trade and urban growth but provided </a:t>
            </a:r>
            <a:r>
              <a:rPr lang="en-US" b="1" dirty="0"/>
              <a:t>stability and protection</a:t>
            </a:r>
            <a:r>
              <a:rPr lang="en-US" dirty="0"/>
              <a:t> during times of political chaos.</a:t>
            </a:r>
          </a:p>
          <a:p>
            <a:pPr lvl="1"/>
            <a:r>
              <a:rPr lang="en-US" dirty="0"/>
              <a:t>As markets expanded in the 13th century, towns and guilds began to challenge the self-sufficiency of manors.</a:t>
            </a:r>
          </a:p>
        </p:txBody>
      </p:sp>
    </p:spTree>
    <p:extLst>
      <p:ext uri="{BB962C8B-B14F-4D97-AF65-F5344CB8AC3E}">
        <p14:creationId xmlns:p14="http://schemas.microsoft.com/office/powerpoint/2010/main" val="2799428992"/>
      </p:ext>
    </p:extLst>
  </p:cSld>
  <p:clrMapOvr>
    <a:masterClrMapping/>
  </p:clrMapOvr>
  <p:transition spd="slow">
    <p:wip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458</TotalTime>
  <Words>1303</Words>
  <Application>Microsoft Office PowerPoint</Application>
  <PresentationFormat>Custom</PresentationFormat>
  <Paragraphs>157</Paragraphs>
  <Slides>19</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Abadi</vt:lpstr>
      <vt:lpstr>Arial</vt:lpstr>
      <vt:lpstr>Century Gothic</vt:lpstr>
      <vt:lpstr>Symbol</vt:lpstr>
      <vt:lpstr>World country report presentation</vt:lpstr>
      <vt:lpstr>1.6: Developments in Europe  Part 2</vt:lpstr>
      <vt:lpstr>Learning Objective</vt:lpstr>
      <vt:lpstr>Overview</vt:lpstr>
      <vt:lpstr>Keywords and Phrases</vt:lpstr>
      <vt:lpstr>I. Causes of Decentralization</vt:lpstr>
      <vt:lpstr>I. Causes of Decentralization</vt:lpstr>
      <vt:lpstr>II. The Structure of Feudalism</vt:lpstr>
      <vt:lpstr>PowerPoint Presentation</vt:lpstr>
      <vt:lpstr>III. The Manorial System: Economic Foundation of Feudalism</vt:lpstr>
      <vt:lpstr>PowerPoint Presentation</vt:lpstr>
      <vt:lpstr>IV. The Holy Roman Empire and Fragmented Monarchies</vt:lpstr>
      <vt:lpstr>V. Consequences of Decentralization</vt:lpstr>
      <vt:lpstr>VI. The Gradual Move Toward Centralization</vt:lpstr>
      <vt:lpstr>VI. The Gradual Move Toward Centralization</vt:lpstr>
      <vt:lpstr>Case Studies</vt:lpstr>
      <vt:lpstr>Concept Reinforcement Table</vt:lpstr>
      <vt:lpstr>Summary Takeaways</vt:lpstr>
      <vt:lpstr>Reflection and Review Prompts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10</cp:revision>
  <dcterms:created xsi:type="dcterms:W3CDTF">2025-09-29T06:54:32Z</dcterms:created>
  <dcterms:modified xsi:type="dcterms:W3CDTF">2025-11-05T05:48:22Z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