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2"/>
  </p:notesMasterIdLst>
  <p:handoutMasterIdLst>
    <p:handoutMasterId r:id="rId23"/>
  </p:handoutMasterIdLst>
  <p:sldIdLst>
    <p:sldId id="269" r:id="rId2"/>
    <p:sldId id="270" r:id="rId3"/>
    <p:sldId id="300" r:id="rId4"/>
    <p:sldId id="379" r:id="rId5"/>
    <p:sldId id="371" r:id="rId6"/>
    <p:sldId id="275" r:id="rId7"/>
    <p:sldId id="276" r:id="rId8"/>
    <p:sldId id="359" r:id="rId9"/>
    <p:sldId id="401" r:id="rId10"/>
    <p:sldId id="322" r:id="rId11"/>
    <p:sldId id="410" r:id="rId12"/>
    <p:sldId id="347" r:id="rId13"/>
    <p:sldId id="352" r:id="rId14"/>
    <p:sldId id="408" r:id="rId15"/>
    <p:sldId id="353" r:id="rId16"/>
    <p:sldId id="396" r:id="rId17"/>
    <p:sldId id="382" r:id="rId18"/>
    <p:sldId id="350" r:id="rId19"/>
    <p:sldId id="342" r:id="rId20"/>
    <p:sldId id="299" r:id="rId21"/>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2/9/2026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2/9/2026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077EAF-60AE-AF75-5CF3-D14D827F4E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7C402D-6CEB-FFD8-34F1-5AF29306001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5852165-2280-BFD1-C2F2-83728D358A2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E0F88098-50C4-69CE-20EA-7F6B324CD7A7}"/>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18297861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411B6-2404-A5AC-7AC4-8AFBFA259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ED27A-9E9F-E1C3-CDC2-6841D2CBE02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5544BF2-4F35-FBED-3DB9-33855FEACD2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58371E-6AF8-1B08-38B1-F82ECD71E6CD}"/>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32519189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92F94-61EE-FF04-1634-8D467ECD3B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AB39D4-7FD8-DFDE-7CFE-F279DA1C34D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7466975-8AEB-FBD5-3621-72DA67C7A7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F11D89C-9C4D-D755-6E79-A1919C516C00}"/>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5586303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5DF52-2D6D-B296-2C5A-46D5D0940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53806F-9CE2-89D0-2FDF-10BEEE20CA0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8C1C9F9-47AE-6BFD-09D9-F388A5C72E6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F230488-ABF0-496C-C116-09D4C075C401}"/>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37508836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18</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EB22D-4840-706A-EA5A-0228E8FF87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205C89-A2E0-E8A0-986F-D7F09F45545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A366146-B855-3AB9-8CDF-E063FE89E85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30C9066-3299-CAFB-D98A-0DA533844BF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15259598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EBE14-11BF-EB5F-C512-B6C977B4B3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D4DE1A-1162-C148-28A4-0E7470AAB8D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B2F4C40-CEE2-3E30-A33A-333FEE8340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8249F18-15EC-9096-2D8D-5189BDB08B1C}"/>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2351707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FCEAC-709E-1224-202D-4633E22BD3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686163-9807-FE74-9D4A-C752BE9D2AB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475CF8D-AACE-58DC-0CA8-A46CA27E9E2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BAEAF83-9A83-554C-865A-0C0E5E783809}"/>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22966838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1375102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2/9/2026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2/9/2026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2/9/2026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2/9/2026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2/9/2026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2/9/2026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2/9/2026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2/9/2026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2/9/2026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2/9/2026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2/9/2026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2/9/2026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randomBar dir="vert"/>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ourcebooks.fordham.edu/source/bernal1.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ourcebooks.fordham.edu/source/bernal1.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sourcebooks.fordham.edu/mod/1588hariot-virginia.asp"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sourcebooks.fordham.edu/source/1511albuquerque-malacca.asp"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lstStyle/>
          <a:p>
            <a:r>
              <a:rPr lang="en-US" dirty="0">
                <a:latin typeface="Abadi" panose="020B0604020104020204" pitchFamily="34" charset="0"/>
              </a:rPr>
              <a:t>Topic 4.3 — The Columbian Exchange </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Bernal Díaz Del Castillo, </a:t>
            </a:r>
            <a:r>
              <a:rPr lang="en-US" sz="2000" b="1" i="1" cap="none" dirty="0">
                <a:effectLst/>
                <a:latin typeface="Arial" panose="020B0604020202020204" pitchFamily="34" charset="0"/>
                <a:ea typeface="Aptos" panose="020B0004020202020204" pitchFamily="34" charset="0"/>
              </a:rPr>
              <a:t>The Conquest Of New Spain</a:t>
            </a:r>
            <a:r>
              <a:rPr lang="en-US" sz="2000" b="1" cap="none" dirty="0">
                <a:effectLst/>
                <a:latin typeface="Arial" panose="020B0604020202020204" pitchFamily="34" charset="0"/>
                <a:ea typeface="Aptos" panose="020B0004020202020204" pitchFamily="34" charset="0"/>
              </a:rPr>
              <a:t> (C. 1560)</a:t>
            </a:r>
            <a:br>
              <a:rPr lang="en-US" sz="2000" cap="none" dirty="0">
                <a:effectLst/>
                <a:latin typeface="Arial" panose="020B0604020202020204" pitchFamily="34" charset="0"/>
                <a:ea typeface="Aptos" panose="020B0004020202020204" pitchFamily="34" charset="0"/>
              </a:rPr>
            </a:br>
            <a:r>
              <a:rPr lang="en-US" sz="2000" cap="none" dirty="0">
                <a:effectLst/>
                <a:latin typeface="Arial" panose="020B0604020202020204" pitchFamily="34" charset="0"/>
                <a:ea typeface="Aptos" panose="020B0004020202020204" pitchFamily="34" charset="0"/>
              </a:rPr>
              <a:t>Link: </a:t>
            </a: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Https://Sourcebooks.Fordham.Edu/Source/Bernal1.Asp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600200"/>
            <a:ext cx="106680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In the towns and provinces through which we passed, the people were dying in great numbers, as their bodies were covered with the sores of a disease. There was no cure for it, and the mortality was very great. The natives said it had come upon them from the time the Christians arrived. They had not known such sickness before, and their distress was beyond telling. Whole communities were left desolate, and the fields lay untilled for want of hands to work them.</a:t>
            </a:r>
          </a:p>
        </p:txBody>
      </p:sp>
    </p:spTree>
    <p:extLst>
      <p:ext uri="{BB962C8B-B14F-4D97-AF65-F5344CB8AC3E}">
        <p14:creationId xmlns:p14="http://schemas.microsoft.com/office/powerpoint/2010/main" val="57014963"/>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4C267C6-F158-925D-047C-865344DA696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A3F8EB4-C9CC-265A-CF58-73DD731F6416}"/>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Bernal Díaz Del Castillo, </a:t>
            </a:r>
            <a:r>
              <a:rPr lang="en-US" sz="2000" b="1" i="1" cap="none" dirty="0">
                <a:effectLst/>
                <a:latin typeface="Arial" panose="020B0604020202020204" pitchFamily="34" charset="0"/>
                <a:ea typeface="Aptos" panose="020B0004020202020204" pitchFamily="34" charset="0"/>
              </a:rPr>
              <a:t>The Conquest Of New Spain</a:t>
            </a:r>
            <a:r>
              <a:rPr lang="en-US" sz="2000" b="1" cap="none" dirty="0">
                <a:effectLst/>
                <a:latin typeface="Arial" panose="020B0604020202020204" pitchFamily="34" charset="0"/>
                <a:ea typeface="Aptos" panose="020B0004020202020204" pitchFamily="34" charset="0"/>
              </a:rPr>
              <a:t> (C. 1560)</a:t>
            </a:r>
            <a:br>
              <a:rPr lang="en-US" sz="2000" cap="none" dirty="0">
                <a:effectLst/>
                <a:latin typeface="Arial" panose="020B0604020202020204" pitchFamily="34" charset="0"/>
                <a:ea typeface="Aptos" panose="020B0004020202020204" pitchFamily="34" charset="0"/>
              </a:rPr>
            </a:br>
            <a:r>
              <a:rPr lang="en-US" sz="2000" cap="none" dirty="0">
                <a:effectLst/>
                <a:latin typeface="Arial" panose="020B0604020202020204" pitchFamily="34" charset="0"/>
                <a:ea typeface="Aptos" panose="020B0004020202020204" pitchFamily="34" charset="0"/>
              </a:rPr>
              <a:t>Link: </a:t>
            </a: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Https://Sourcebooks.Fordham.Edu/Source/Bernal1.Asp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00068C61-F9AA-6614-8C30-949FCCE72E32}"/>
              </a:ext>
            </a:extLst>
          </p:cNvPr>
          <p:cNvSpPr txBox="1"/>
          <p:nvPr/>
        </p:nvSpPr>
        <p:spPr>
          <a:xfrm>
            <a:off x="760412" y="1600200"/>
            <a:ext cx="10668000" cy="2246769"/>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We saw many villages in which scarcely any inhabitants remained, for many had died of the pestilence. In some places, half the people had perished; in others, even more. As we marched, the roads were nearly empty, and the towns were quiet, for the disease had struck everywhere with terrible force.</a:t>
            </a:r>
          </a:p>
        </p:txBody>
      </p:sp>
      <p:sp>
        <p:nvSpPr>
          <p:cNvPr id="4" name="TextBox 3">
            <a:extLst>
              <a:ext uri="{FF2B5EF4-FFF2-40B4-BE49-F238E27FC236}">
                <a16:creationId xmlns:a16="http://schemas.microsoft.com/office/drawing/2014/main" id="{C8C1DC63-B898-9316-9B89-DAC34FA60D0A}"/>
              </a:ext>
            </a:extLst>
          </p:cNvPr>
          <p:cNvSpPr txBox="1"/>
          <p:nvPr/>
        </p:nvSpPr>
        <p:spPr>
          <a:xfrm>
            <a:off x="760412" y="4306935"/>
            <a:ext cx="10511745" cy="1815882"/>
          </a:xfrm>
          <a:prstGeom prst="rect">
            <a:avLst/>
          </a:prstGeom>
          <a:noFill/>
          <a:ln>
            <a:solidFill>
              <a:schemeClr val="bg2"/>
            </a:solidFill>
          </a:ln>
        </p:spPr>
        <p:txBody>
          <a:bodyPr wrap="square">
            <a:spAutoFit/>
          </a:bodyPr>
          <a:lstStyle/>
          <a:p>
            <a:r>
              <a:rPr lang="en-US" sz="2800" b="1" dirty="0">
                <a:effectLst/>
                <a:latin typeface="Arial" panose="020B0604020202020204" pitchFamily="34" charset="0"/>
                <a:ea typeface="Aptos" panose="020B0004020202020204" pitchFamily="34" charset="0"/>
              </a:rPr>
              <a:t>Why this matters:</a:t>
            </a:r>
            <a:br>
              <a:rPr lang="en-US" sz="2800" dirty="0">
                <a:effectLst/>
                <a:latin typeface="Arial" panose="020B0604020202020204" pitchFamily="34" charset="0"/>
                <a:ea typeface="Aptos" panose="020B0004020202020204" pitchFamily="34" charset="0"/>
              </a:rPr>
            </a:br>
            <a:r>
              <a:rPr lang="en-US" sz="2800" dirty="0">
                <a:effectLst/>
                <a:latin typeface="Arial" panose="020B0604020202020204" pitchFamily="34" charset="0"/>
                <a:ea typeface="Aptos" panose="020B0004020202020204" pitchFamily="34" charset="0"/>
              </a:rPr>
              <a:t>This source documents the devastating impact of Old World diseases on Native American populations during early Spanish colonization.</a:t>
            </a:r>
            <a:endParaRPr lang="en-US" sz="4000" dirty="0"/>
          </a:p>
        </p:txBody>
      </p:sp>
    </p:spTree>
    <p:extLst>
      <p:ext uri="{BB962C8B-B14F-4D97-AF65-F5344CB8AC3E}">
        <p14:creationId xmlns:p14="http://schemas.microsoft.com/office/powerpoint/2010/main" val="4085888084"/>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949F335-3CEE-9D2F-EE81-684AC9EFF1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439C4DB-8949-B776-F5BE-E3512DCFB3F5}"/>
              </a:ext>
            </a:extLst>
          </p:cNvPr>
          <p:cNvSpPr>
            <a:spLocks noGrp="1"/>
          </p:cNvSpPr>
          <p:nvPr>
            <p:ph type="title"/>
          </p:nvPr>
        </p:nvSpPr>
        <p:spPr>
          <a:xfrm>
            <a:off x="379412" y="609600"/>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F95930E4-CDD4-82A8-AC34-90DDB88F4A57}"/>
              </a:ext>
            </a:extLst>
          </p:cNvPr>
          <p:cNvSpPr txBox="1"/>
          <p:nvPr/>
        </p:nvSpPr>
        <p:spPr>
          <a:xfrm>
            <a:off x="1103312" y="1828800"/>
            <a:ext cx="9982200" cy="3046988"/>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What disease-related effects does Díaz describe among Indigenous communities?</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How does this source illustrate the unintentional spread of Old World pathogens?</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What environmental and economic consequences does Díaz imply resulted from population loss?</a:t>
            </a:r>
          </a:p>
        </p:txBody>
      </p:sp>
    </p:spTree>
    <p:extLst>
      <p:ext uri="{BB962C8B-B14F-4D97-AF65-F5344CB8AC3E}">
        <p14:creationId xmlns:p14="http://schemas.microsoft.com/office/powerpoint/2010/main" val="2666675983"/>
      </p:ext>
    </p:extLst>
  </p:cSld>
  <p:clrMapOvr>
    <a:masterClrMapping/>
  </p:clrMapOvr>
  <p:transition spd="slow">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989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Thomas Hariot, </a:t>
            </a:r>
            <a:r>
              <a:rPr lang="en-US" sz="2400" b="1" i="1" kern="100" cap="none" dirty="0">
                <a:effectLst/>
                <a:latin typeface="Arial" panose="020B0604020202020204" pitchFamily="34" charset="0"/>
                <a:ea typeface="Aptos" panose="020B0004020202020204" pitchFamily="34" charset="0"/>
              </a:rPr>
              <a:t>A Briefe And True Report Of The New Found Land Of Virginia</a:t>
            </a:r>
            <a:r>
              <a:rPr lang="en-US" sz="2400" b="1" kern="100" cap="none" dirty="0">
                <a:effectLst/>
                <a:latin typeface="Arial" panose="020B0604020202020204" pitchFamily="34" charset="0"/>
                <a:ea typeface="Aptos" panose="020B0004020202020204" pitchFamily="34" charset="0"/>
              </a:rPr>
              <a:t> (1588)</a:t>
            </a:r>
            <a:br>
              <a:rPr lang="en-US" sz="2400" kern="100" cap="none" dirty="0">
                <a:effectLst/>
                <a:latin typeface="Arial" panose="020B0604020202020204" pitchFamily="34" charset="0"/>
                <a:ea typeface="Aptos" panose="020B0004020202020204" pitchFamily="34" charset="0"/>
              </a:rPr>
            </a:br>
            <a:r>
              <a:rPr lang="en-US" sz="2400" kern="100" cap="none" dirty="0">
                <a:effectLst/>
                <a:latin typeface="Arial" panose="020B0604020202020204" pitchFamily="34" charset="0"/>
                <a:ea typeface="Aptos" panose="020B0004020202020204" pitchFamily="34" charset="0"/>
              </a:rPr>
              <a:t>Link: </a:t>
            </a:r>
            <a:r>
              <a:rPr lang="en-US" sz="2400" u="sng" kern="100" cap="none" dirty="0">
                <a:solidFill>
                  <a:srgbClr val="0563C1"/>
                </a:solidFill>
                <a:effectLst/>
                <a:latin typeface="Arial" panose="020B0604020202020204" pitchFamily="34" charset="0"/>
                <a:ea typeface="Aptos" panose="020B0004020202020204" pitchFamily="34" charset="0"/>
                <a:hlinkClick r:id="rId3"/>
              </a:rPr>
              <a:t>Https://Sourcebooks.Fordham.Edu/Mod/1588hariot-virginia.Asp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989012" y="1905000"/>
            <a:ext cx="102108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inhabitants of this land have great store of maize, beans, squash, and sundry other fruits, which they use for their sustenance. We have found these foods to be wholesome and of good nourishment, and they may be planted and gathered in great abundance. Of the maize, there are several sorts, and it may be prepared in many ways, serving as bread or as a kind of porridge.</a:t>
            </a:r>
          </a:p>
        </p:txBody>
      </p:sp>
    </p:spTree>
    <p:extLst>
      <p:ext uri="{BB962C8B-B14F-4D97-AF65-F5344CB8AC3E}">
        <p14:creationId xmlns:p14="http://schemas.microsoft.com/office/powerpoint/2010/main" val="2414066609"/>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D12536C-01FB-9CBE-2F2F-AB0C573EE66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3626B38-5BF4-4E6E-15C4-8A9EFD57E819}"/>
              </a:ext>
            </a:extLst>
          </p:cNvPr>
          <p:cNvSpPr>
            <a:spLocks noGrp="1"/>
          </p:cNvSpPr>
          <p:nvPr>
            <p:ph type="title"/>
          </p:nvPr>
        </p:nvSpPr>
        <p:spPr>
          <a:xfrm>
            <a:off x="989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Afonso De Albuquerque, Letter On The Capture Of Malacca (1511)</a:t>
            </a:r>
            <a:r>
              <a:rPr lang="en-US" sz="2400" b="1" kern="100" cap="none" dirty="0">
                <a:latin typeface="Arial" panose="020B0604020202020204" pitchFamily="34" charset="0"/>
                <a:ea typeface="Aptos" panose="020B0004020202020204" pitchFamily="34" charset="0"/>
              </a:rPr>
              <a:t> </a:t>
            </a:r>
            <a:r>
              <a:rPr lang="en-US" sz="2400" kern="100" cap="none" dirty="0">
                <a:effectLst/>
                <a:latin typeface="Arial" panose="020B0604020202020204" pitchFamily="34" charset="0"/>
                <a:ea typeface="Aptos" panose="020B0004020202020204" pitchFamily="34" charset="0"/>
              </a:rPr>
              <a:t> </a:t>
            </a:r>
            <a:r>
              <a:rPr lang="en-US" sz="2400" u="sng" kern="100" cap="none" dirty="0">
                <a:solidFill>
                  <a:srgbClr val="0563C1"/>
                </a:solidFill>
                <a:effectLst/>
                <a:latin typeface="Arial" panose="020B0604020202020204" pitchFamily="34" charset="0"/>
                <a:ea typeface="Aptos" panose="020B0004020202020204" pitchFamily="34" charset="0"/>
                <a:hlinkClick r:id="rId3"/>
              </a:rPr>
              <a:t>Https://Sourcebooks.Fordham.Edu/Source/1511albuquerque-malacca.Asp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DBB91405-AB11-0C80-389C-6BD3EA1EAA33}"/>
              </a:ext>
            </a:extLst>
          </p:cNvPr>
          <p:cNvSpPr txBox="1"/>
          <p:nvPr/>
        </p:nvSpPr>
        <p:spPr>
          <a:xfrm>
            <a:off x="989012" y="1600200"/>
            <a:ext cx="10210800" cy="2677656"/>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This grain grows with such increase that the fields may yield forty-fold, and the soil is very fertile. I doubt not that this crop, once carried into our own country, will be of great benefit, for it may serve to feed both man and beast. And likewise the beans and squash, being of hearty substance, may be used to sustain great numbers of people.</a:t>
            </a:r>
          </a:p>
        </p:txBody>
      </p:sp>
      <p:sp>
        <p:nvSpPr>
          <p:cNvPr id="2" name="TextBox 1">
            <a:extLst>
              <a:ext uri="{FF2B5EF4-FFF2-40B4-BE49-F238E27FC236}">
                <a16:creationId xmlns:a16="http://schemas.microsoft.com/office/drawing/2014/main" id="{6FFA2E4D-A674-F908-767A-DA7F8473A630}"/>
              </a:ext>
            </a:extLst>
          </p:cNvPr>
          <p:cNvSpPr txBox="1"/>
          <p:nvPr/>
        </p:nvSpPr>
        <p:spPr>
          <a:xfrm>
            <a:off x="989012" y="4572000"/>
            <a:ext cx="9906000" cy="1815882"/>
          </a:xfrm>
          <a:prstGeom prst="rect">
            <a:avLst/>
          </a:prstGeom>
          <a:noFill/>
          <a:ln>
            <a:solidFill>
              <a:schemeClr val="bg2"/>
            </a:solidFill>
          </a:ln>
        </p:spPr>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Why this matters:</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Hariot’s observations show how American crops were recognized early as valuable and were soon incorporated into European diets, contributing to population growth.</a:t>
            </a:r>
          </a:p>
        </p:txBody>
      </p:sp>
    </p:spTree>
    <p:extLst>
      <p:ext uri="{BB962C8B-B14F-4D97-AF65-F5344CB8AC3E}">
        <p14:creationId xmlns:p14="http://schemas.microsoft.com/office/powerpoint/2010/main" val="3398312891"/>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81D86F3-264B-DD65-FD28-29A5623D428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AF29768-AE31-AC87-7B59-8E5F2FDBC5BF}"/>
              </a:ext>
            </a:extLst>
          </p:cNvPr>
          <p:cNvSpPr>
            <a:spLocks noGrp="1"/>
          </p:cNvSpPr>
          <p:nvPr>
            <p:ph type="title"/>
          </p:nvPr>
        </p:nvSpPr>
        <p:spPr>
          <a:xfrm>
            <a:off x="303212" y="319902"/>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EBC456F3-3857-39B9-2558-12B6979ACD5D}"/>
              </a:ext>
            </a:extLst>
          </p:cNvPr>
          <p:cNvSpPr txBox="1"/>
          <p:nvPr/>
        </p:nvSpPr>
        <p:spPr>
          <a:xfrm>
            <a:off x="989012" y="1371600"/>
            <a:ext cx="10210800" cy="3046988"/>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latin typeface="Arial" panose="020B0604020202020204" pitchFamily="34" charset="0"/>
                <a:ea typeface="Aptos" panose="020B0004020202020204" pitchFamily="34" charset="0"/>
              </a:rPr>
              <a:t> </a:t>
            </a:r>
            <a:r>
              <a:rPr lang="en-US" sz="3200" kern="100" dirty="0">
                <a:effectLst/>
                <a:latin typeface="Arial" panose="020B0604020202020204" pitchFamily="34" charset="0"/>
                <a:ea typeface="Aptos" panose="020B0004020202020204" pitchFamily="34" charset="0"/>
              </a:rPr>
              <a:t>How does Hariot describe American crops like maize?</a:t>
            </a:r>
          </a:p>
          <a:p>
            <a:pPr marL="342900" marR="0" lvl="0" indent="-342900">
              <a:buFont typeface="+mj-lt"/>
              <a:buAutoNum type="arabicPeriod"/>
              <a:tabLst>
                <a:tab pos="457200" algn="l"/>
              </a:tabLst>
            </a:pPr>
            <a:r>
              <a:rPr lang="en-US" sz="3200" kern="100" dirty="0">
                <a:latin typeface="Arial" panose="020B0604020202020204" pitchFamily="34" charset="0"/>
                <a:ea typeface="Aptos" panose="020B0004020202020204" pitchFamily="34" charset="0"/>
              </a:rPr>
              <a:t> </a:t>
            </a:r>
            <a:r>
              <a:rPr lang="en-US" sz="3200" kern="100" dirty="0">
                <a:effectLst/>
                <a:latin typeface="Arial" panose="020B0604020202020204" pitchFamily="34" charset="0"/>
                <a:ea typeface="Aptos" panose="020B0004020202020204" pitchFamily="34" charset="0"/>
              </a:rPr>
              <a:t>Why did European states view these crops as valuable for their populations?</a:t>
            </a:r>
          </a:p>
          <a:p>
            <a:pPr marL="342900" marR="0" lvl="0" indent="-342900">
              <a:buFont typeface="+mj-lt"/>
              <a:buAutoNum type="arabicPeriod"/>
              <a:tabLst>
                <a:tab pos="457200" algn="l"/>
              </a:tabLst>
            </a:pPr>
            <a:r>
              <a:rPr lang="en-US" sz="3200" kern="100" dirty="0">
                <a:latin typeface="Arial" panose="020B0604020202020204" pitchFamily="34" charset="0"/>
                <a:ea typeface="Aptos" panose="020B0004020202020204" pitchFamily="34" charset="0"/>
              </a:rPr>
              <a:t> </a:t>
            </a:r>
            <a:r>
              <a:rPr lang="en-US" sz="3200" kern="100" dirty="0">
                <a:effectLst/>
                <a:latin typeface="Arial" panose="020B0604020202020204" pitchFamily="34" charset="0"/>
                <a:ea typeface="Aptos" panose="020B0004020202020204" pitchFamily="34" charset="0"/>
              </a:rPr>
              <a:t>How does this document reflect the environmental benefits of new foods in Afro-Eurasia?</a:t>
            </a:r>
          </a:p>
        </p:txBody>
      </p:sp>
    </p:spTree>
    <p:extLst>
      <p:ext uri="{BB962C8B-B14F-4D97-AF65-F5344CB8AC3E}">
        <p14:creationId xmlns:p14="http://schemas.microsoft.com/office/powerpoint/2010/main" val="3509593841"/>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760412" y="381000"/>
            <a:ext cx="10668000" cy="807720"/>
          </a:xfrm>
        </p:spPr>
        <p:txBody>
          <a:bodyPr>
            <a:normAutofit/>
          </a:bodyPr>
          <a:lstStyle/>
          <a:p>
            <a:r>
              <a:rPr lang="en-US" sz="2800" dirty="0"/>
              <a:t>Biological Movements in the Columbian Exchange</a:t>
            </a:r>
          </a:p>
        </p:txBody>
      </p:sp>
      <p:graphicFrame>
        <p:nvGraphicFramePr>
          <p:cNvPr id="4" name="Table 3">
            <a:extLst>
              <a:ext uri="{FF2B5EF4-FFF2-40B4-BE49-F238E27FC236}">
                <a16:creationId xmlns:a16="http://schemas.microsoft.com/office/drawing/2014/main" id="{31F0184F-96B5-1455-AC35-A01577578628}"/>
              </a:ext>
            </a:extLst>
          </p:cNvPr>
          <p:cNvGraphicFramePr>
            <a:graphicFrameLocks noGrp="1"/>
          </p:cNvGraphicFramePr>
          <p:nvPr>
            <p:extLst>
              <p:ext uri="{D42A27DB-BD31-4B8C-83A1-F6EECF244321}">
                <p14:modId xmlns:p14="http://schemas.microsoft.com/office/powerpoint/2010/main" val="2621715333"/>
              </p:ext>
            </p:extLst>
          </p:nvPr>
        </p:nvGraphicFramePr>
        <p:xfrm>
          <a:off x="760412" y="1447800"/>
          <a:ext cx="10668000" cy="5120640"/>
        </p:xfrm>
        <a:graphic>
          <a:graphicData uri="http://schemas.openxmlformats.org/drawingml/2006/table">
            <a:tbl>
              <a:tblPr firstRow="1" firstCol="1" bandRow="1">
                <a:tableStyleId>{3B4B98B0-60AC-42C2-AFA5-B58CD77FA1E5}</a:tableStyleId>
              </a:tblPr>
              <a:tblGrid>
                <a:gridCol w="3556000">
                  <a:extLst>
                    <a:ext uri="{9D8B030D-6E8A-4147-A177-3AD203B41FA5}">
                      <a16:colId xmlns:a16="http://schemas.microsoft.com/office/drawing/2014/main" val="2463002200"/>
                    </a:ext>
                  </a:extLst>
                </a:gridCol>
                <a:gridCol w="3556000">
                  <a:extLst>
                    <a:ext uri="{9D8B030D-6E8A-4147-A177-3AD203B41FA5}">
                      <a16:colId xmlns:a16="http://schemas.microsoft.com/office/drawing/2014/main" val="2983672123"/>
                    </a:ext>
                  </a:extLst>
                </a:gridCol>
                <a:gridCol w="3556000">
                  <a:extLst>
                    <a:ext uri="{9D8B030D-6E8A-4147-A177-3AD203B41FA5}">
                      <a16:colId xmlns:a16="http://schemas.microsoft.com/office/drawing/2014/main" val="2580862665"/>
                    </a:ext>
                  </a:extLst>
                </a:gridCol>
              </a:tblGrid>
              <a:tr h="0">
                <a:tc>
                  <a:txBody>
                    <a:bodyPr/>
                    <a:lstStyle/>
                    <a:p>
                      <a:pPr marL="0" marR="0">
                        <a:buNone/>
                      </a:pPr>
                      <a:r>
                        <a:rPr lang="en-US" sz="2800" kern="100">
                          <a:effectLst/>
                        </a:rPr>
                        <a:t>Category</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Western → Eastern Hemisphere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Eastern → Western Hemisphere</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4020150457"/>
                  </a:ext>
                </a:extLst>
              </a:tr>
              <a:tr h="0">
                <a:tc>
                  <a:txBody>
                    <a:bodyPr/>
                    <a:lstStyle/>
                    <a:p>
                      <a:pPr marL="0" marR="0">
                        <a:buNone/>
                      </a:pPr>
                      <a:r>
                        <a:rPr lang="en-US" sz="2800" kern="100">
                          <a:effectLst/>
                        </a:rPr>
                        <a:t>Plants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Maize, potatoes, cassava</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Sugar, wheat, rice</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284376211"/>
                  </a:ext>
                </a:extLst>
              </a:tr>
              <a:tr h="0">
                <a:tc>
                  <a:txBody>
                    <a:bodyPr/>
                    <a:lstStyle/>
                    <a:p>
                      <a:pPr marL="0" marR="0">
                        <a:buNone/>
                      </a:pPr>
                      <a:r>
                        <a:rPr lang="en-US" sz="2800" kern="100">
                          <a:effectLst/>
                        </a:rPr>
                        <a:t>Animals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Llamas (limited)</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Horses, cattle, pigs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047342274"/>
                  </a:ext>
                </a:extLst>
              </a:tr>
              <a:tr h="0">
                <a:tc>
                  <a:txBody>
                    <a:bodyPr/>
                    <a:lstStyle/>
                    <a:p>
                      <a:pPr marL="0" marR="0">
                        <a:buNone/>
                      </a:pPr>
                      <a:r>
                        <a:rPr lang="en-US" sz="2800" kern="100">
                          <a:effectLst/>
                        </a:rPr>
                        <a:t>Diseases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Smallpox, measles, malaria</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543759456"/>
                  </a:ext>
                </a:extLst>
              </a:tr>
              <a:tr h="0">
                <a:tc>
                  <a:txBody>
                    <a:bodyPr/>
                    <a:lstStyle/>
                    <a:p>
                      <a:pPr marL="0" marR="0">
                        <a:buNone/>
                      </a:pPr>
                      <a:r>
                        <a:rPr lang="en-US" sz="2800" kern="100">
                          <a:effectLst/>
                        </a:rPr>
                        <a:t>Environmental Impact</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Increased nutrition in Afro-Eurasia</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Landscape change through grazing</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206235468"/>
                  </a:ext>
                </a:extLst>
              </a:tr>
              <a:tr h="0">
                <a:tc>
                  <a:txBody>
                    <a:bodyPr/>
                    <a:lstStyle/>
                    <a:p>
                      <a:pPr marL="0" marR="0">
                        <a:buNone/>
                      </a:pPr>
                      <a:r>
                        <a:rPr lang="en-US" sz="2800" kern="100">
                          <a:effectLst/>
                        </a:rPr>
                        <a:t>Labor Systems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Demand for cash crops grew</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Led to coerced labor systems</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884593782"/>
                  </a:ext>
                </a:extLst>
              </a:tr>
            </a:tbl>
          </a:graphicData>
        </a:graphic>
      </p:graphicFrame>
    </p:spTree>
    <p:extLst>
      <p:ext uri="{BB962C8B-B14F-4D97-AF65-F5344CB8AC3E}">
        <p14:creationId xmlns:p14="http://schemas.microsoft.com/office/powerpoint/2010/main" val="5987042"/>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B546F-23F8-A5E5-65F2-A115BD8D6E67}"/>
              </a:ext>
            </a:extLst>
          </p:cNvPr>
          <p:cNvSpPr>
            <a:spLocks noGrp="1"/>
          </p:cNvSpPr>
          <p:nvPr>
            <p:ph type="title"/>
          </p:nvPr>
        </p:nvSpPr>
        <p:spPr>
          <a:xfrm>
            <a:off x="760412" y="381000"/>
            <a:ext cx="10668000" cy="609600"/>
          </a:xfrm>
        </p:spPr>
        <p:txBody>
          <a:bodyPr>
            <a:normAutofit/>
          </a:bodyPr>
          <a:lstStyle/>
          <a:p>
            <a:r>
              <a:rPr lang="en-US" sz="2800" dirty="0"/>
              <a:t>Major Biological Transfers and Their Effects</a:t>
            </a:r>
          </a:p>
        </p:txBody>
      </p:sp>
      <p:graphicFrame>
        <p:nvGraphicFramePr>
          <p:cNvPr id="4" name="Table 3">
            <a:extLst>
              <a:ext uri="{FF2B5EF4-FFF2-40B4-BE49-F238E27FC236}">
                <a16:creationId xmlns:a16="http://schemas.microsoft.com/office/drawing/2014/main" id="{DE1A442C-D1A5-CC3E-EF07-07734770A7C9}"/>
              </a:ext>
            </a:extLst>
          </p:cNvPr>
          <p:cNvGraphicFramePr>
            <a:graphicFrameLocks noGrp="1"/>
          </p:cNvGraphicFramePr>
          <p:nvPr>
            <p:extLst>
              <p:ext uri="{D42A27DB-BD31-4B8C-83A1-F6EECF244321}">
                <p14:modId xmlns:p14="http://schemas.microsoft.com/office/powerpoint/2010/main" val="1196293522"/>
              </p:ext>
            </p:extLst>
          </p:nvPr>
        </p:nvGraphicFramePr>
        <p:xfrm>
          <a:off x="760412" y="1219200"/>
          <a:ext cx="10668000" cy="5120640"/>
        </p:xfrm>
        <a:graphic>
          <a:graphicData uri="http://schemas.openxmlformats.org/drawingml/2006/table">
            <a:tbl>
              <a:tblPr firstRow="1" firstCol="1" bandRow="1">
                <a:tableStyleId>{3B4B98B0-60AC-42C2-AFA5-B58CD77FA1E5}</a:tableStyleId>
              </a:tblPr>
              <a:tblGrid>
                <a:gridCol w="3556000">
                  <a:extLst>
                    <a:ext uri="{9D8B030D-6E8A-4147-A177-3AD203B41FA5}">
                      <a16:colId xmlns:a16="http://schemas.microsoft.com/office/drawing/2014/main" val="3097149841"/>
                    </a:ext>
                  </a:extLst>
                </a:gridCol>
                <a:gridCol w="2768600">
                  <a:extLst>
                    <a:ext uri="{9D8B030D-6E8A-4147-A177-3AD203B41FA5}">
                      <a16:colId xmlns:a16="http://schemas.microsoft.com/office/drawing/2014/main" val="331412728"/>
                    </a:ext>
                  </a:extLst>
                </a:gridCol>
                <a:gridCol w="4343400">
                  <a:extLst>
                    <a:ext uri="{9D8B030D-6E8A-4147-A177-3AD203B41FA5}">
                      <a16:colId xmlns:a16="http://schemas.microsoft.com/office/drawing/2014/main" val="1311627816"/>
                    </a:ext>
                  </a:extLst>
                </a:gridCol>
              </a:tblGrid>
              <a:tr h="0">
                <a:tc>
                  <a:txBody>
                    <a:bodyPr/>
                    <a:lstStyle/>
                    <a:p>
                      <a:pPr marL="0" marR="0">
                        <a:buNone/>
                      </a:pPr>
                      <a:r>
                        <a:rPr lang="en-US" sz="2800" kern="100">
                          <a:effectLst/>
                        </a:rPr>
                        <a:t>Item Transferred</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Hemisphere of Origin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Effect</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17769060"/>
                  </a:ext>
                </a:extLst>
              </a:tr>
              <a:tr h="0">
                <a:tc>
                  <a:txBody>
                    <a:bodyPr/>
                    <a:lstStyle/>
                    <a:p>
                      <a:pPr marL="0" marR="0">
                        <a:buNone/>
                      </a:pPr>
                      <a:r>
                        <a:rPr lang="en-US" sz="2800" kern="100">
                          <a:effectLst/>
                        </a:rPr>
                        <a:t>Smallpox</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Eastern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Massive Indigenous depopulation</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544838634"/>
                  </a:ext>
                </a:extLst>
              </a:tr>
              <a:tr h="0">
                <a:tc>
                  <a:txBody>
                    <a:bodyPr/>
                    <a:lstStyle/>
                    <a:p>
                      <a:pPr marL="0" marR="0">
                        <a:buNone/>
                      </a:pPr>
                      <a:r>
                        <a:rPr lang="en-US" sz="2800" kern="100">
                          <a:effectLst/>
                        </a:rPr>
                        <a:t>Maize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Americas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Higher nutrition, population growth</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75952395"/>
                  </a:ext>
                </a:extLst>
              </a:tr>
              <a:tr h="0">
                <a:tc>
                  <a:txBody>
                    <a:bodyPr/>
                    <a:lstStyle/>
                    <a:p>
                      <a:pPr marL="0" marR="0">
                        <a:buNone/>
                      </a:pPr>
                      <a:r>
                        <a:rPr lang="en-US" sz="2800" kern="100">
                          <a:effectLst/>
                        </a:rPr>
                        <a:t>Horses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Eastern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Reshaped Indigenous transportation &amp; hunting</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697095941"/>
                  </a:ext>
                </a:extLst>
              </a:tr>
              <a:tr h="0">
                <a:tc>
                  <a:txBody>
                    <a:bodyPr/>
                    <a:lstStyle/>
                    <a:p>
                      <a:pPr marL="0" marR="0">
                        <a:buNone/>
                      </a:pPr>
                      <a:r>
                        <a:rPr lang="en-US" sz="2800" kern="100">
                          <a:effectLst/>
                        </a:rPr>
                        <a:t>Sugar</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Eastern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Plantation labor demand ↑</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946213803"/>
                  </a:ext>
                </a:extLst>
              </a:tr>
              <a:tr h="0">
                <a:tc>
                  <a:txBody>
                    <a:bodyPr/>
                    <a:lstStyle/>
                    <a:p>
                      <a:pPr marL="0" marR="0">
                        <a:buNone/>
                      </a:pPr>
                      <a:r>
                        <a:rPr lang="en-US" sz="2800" kern="100">
                          <a:effectLst/>
                        </a:rPr>
                        <a:t>Potatoes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Americas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Population boom in Europe</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279971744"/>
                  </a:ext>
                </a:extLst>
              </a:tr>
            </a:tbl>
          </a:graphicData>
        </a:graphic>
      </p:graphicFrame>
    </p:spTree>
    <p:extLst>
      <p:ext uri="{BB962C8B-B14F-4D97-AF65-F5344CB8AC3E}">
        <p14:creationId xmlns:p14="http://schemas.microsoft.com/office/powerpoint/2010/main" val="3644238300"/>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668000" cy="5016758"/>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The Columbian Exchange reshaped global ecosystems, diets, and populations.</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Diseases like smallpox caused catastrophic population loss in the Americas.</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American crops improved nutritional diversity in Afro-Eurasia, raising populations.</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European livestock and cash crops transformed Western Hemisphere landscapes.</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The Columbian Exchange connected the world in a deeply ecological way.</a:t>
            </a:r>
          </a:p>
        </p:txBody>
      </p:sp>
    </p:spTree>
    <p:extLst>
      <p:ext uri="{BB962C8B-B14F-4D97-AF65-F5344CB8AC3E}">
        <p14:creationId xmlns:p14="http://schemas.microsoft.com/office/powerpoint/2010/main" val="2206440387"/>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457200"/>
            <a:ext cx="9753600" cy="627529"/>
          </a:xfrm>
        </p:spPr>
        <p:txBody>
          <a:bodyPr>
            <a:noAutofit/>
          </a:bodyPr>
          <a:lstStyle/>
          <a:p>
            <a:r>
              <a:rPr lang="en-US" sz="3200" dirty="0">
                <a:latin typeface="Abadi" panose="020B0604020104020204" pitchFamily="34" charset="0"/>
              </a:rPr>
              <a:t>DBQ-Style Reflection</a:t>
            </a:r>
          </a:p>
        </p:txBody>
      </p:sp>
      <p:sp>
        <p:nvSpPr>
          <p:cNvPr id="8" name="TextBox 7">
            <a:extLst>
              <a:ext uri="{FF2B5EF4-FFF2-40B4-BE49-F238E27FC236}">
                <a16:creationId xmlns:a16="http://schemas.microsoft.com/office/drawing/2014/main" id="{0D5C3C41-6D99-98A4-4AF8-85EEC723756E}"/>
              </a:ext>
            </a:extLst>
          </p:cNvPr>
          <p:cNvSpPr txBox="1"/>
          <p:nvPr/>
        </p:nvSpPr>
        <p:spPr>
          <a:xfrm>
            <a:off x="684212" y="1447800"/>
            <a:ext cx="10972800" cy="2246769"/>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Write a </a:t>
            </a:r>
            <a:r>
              <a:rPr lang="en-US" sz="2800" b="1" kern="100" dirty="0">
                <a:effectLst/>
                <a:latin typeface="Arial" panose="020B0604020202020204" pitchFamily="34" charset="0"/>
                <a:ea typeface="Aptos" panose="020B0004020202020204" pitchFamily="34" charset="0"/>
              </a:rPr>
              <a:t>two-paragraph response</a:t>
            </a:r>
            <a:r>
              <a:rPr lang="en-US" sz="2800" kern="100" dirty="0">
                <a:effectLst/>
                <a:latin typeface="Arial" panose="020B0604020202020204" pitchFamily="34" charset="0"/>
                <a:ea typeface="Aptos" panose="020B0004020202020204" pitchFamily="34" charset="0"/>
              </a:rPr>
              <a:t> explaining the impact of the Columbian Exchange on human societies.</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2323693383"/>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684212" y="1371600"/>
            <a:ext cx="10820400" cy="5211762"/>
          </a:xfrm>
        </p:spPr>
        <p:txBody>
          <a:bodyPr>
            <a:normAutofit lnSpcReduction="10000"/>
          </a:bodyPr>
          <a:lstStyle/>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Identify the causes of the Columbian Exchange.</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Describe the environmental and demographic effects in both hemispheres.</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Compare how plants, animals, and diseases moved across continents.</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Analyze primary sources that illustrate the biological and social impact of these exchanges.</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Explain how new crops influenced population growth in Afro-Eurasia.</a:t>
            </a:r>
          </a:p>
        </p:txBody>
      </p:sp>
    </p:spTree>
    <p:extLst>
      <p:ext uri="{BB962C8B-B14F-4D97-AF65-F5344CB8AC3E}">
        <p14:creationId xmlns:p14="http://schemas.microsoft.com/office/powerpoint/2010/main" val="846953034"/>
      </p:ext>
    </p:extLst>
  </p:cSld>
  <p:clrMapOvr>
    <a:masterClrMapping/>
  </p:clrMapOvr>
  <p:transition spd="slow">
    <p:randomBar dir="ver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66800"/>
            <a:ext cx="11430000" cy="5516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The Columbian Exchange refers to the transfer of plants, animals, people, pathogens, and technologies between the Eastern and Western Hemispheres after 1492. This global biological exchange dramatically reshaped ecosystems, diets, economies, and populations around the world. European colonization of the Americas created new connections that rapidly moved biological species across continents on an unprecedented scale. These changes altered the environment and the ways societies lived, farmed, and interacted.</a:t>
            </a:r>
          </a:p>
        </p:txBody>
      </p:sp>
    </p:spTree>
    <p:extLst>
      <p:ext uri="{BB962C8B-B14F-4D97-AF65-F5344CB8AC3E}">
        <p14:creationId xmlns:p14="http://schemas.microsoft.com/office/powerpoint/2010/main" val="376332526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0CF7AF0-F44B-9AE8-46B7-88DBCDED163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D97D754-64D0-18E7-A7C7-36597F20003B}"/>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FD7BC121-B295-456C-0007-604EC1070F7E}"/>
              </a:ext>
            </a:extLst>
          </p:cNvPr>
          <p:cNvSpPr txBox="1">
            <a:spLocks/>
          </p:cNvSpPr>
          <p:nvPr/>
        </p:nvSpPr>
        <p:spPr>
          <a:xfrm>
            <a:off x="608012" y="1066800"/>
            <a:ext cx="10972801" cy="56388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One major effect of the Columbian Exchange was the spread of diseases such as smallpox, measles, malaria, and influenza from Afro-Eurasia to the Americas. Indigenous Americans had no immunity to these pathogens, leading to catastrophic population loss in many regions. At the same time, new American crops such as maize, potatoes, and cassava spread to Europe, Africa, and Asia, improving nutrition and increasing population.</a:t>
            </a:r>
          </a:p>
        </p:txBody>
      </p:sp>
    </p:spTree>
    <p:extLst>
      <p:ext uri="{BB962C8B-B14F-4D97-AF65-F5344CB8AC3E}">
        <p14:creationId xmlns:p14="http://schemas.microsoft.com/office/powerpoint/2010/main" val="85880784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FA13721-3AC3-005F-B2D0-05CB23C8C5F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4CD7671-43C4-43B0-27FF-7F31A23D5F67}"/>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7AFBF7A6-F6B6-A925-08D1-80DDFA1FADDD}"/>
              </a:ext>
            </a:extLst>
          </p:cNvPr>
          <p:cNvSpPr txBox="1">
            <a:spLocks/>
          </p:cNvSpPr>
          <p:nvPr/>
        </p:nvSpPr>
        <p:spPr>
          <a:xfrm>
            <a:off x="608012" y="1066800"/>
            <a:ext cx="10820400" cy="56388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Other exchanges included the introduction of European fruit trees, grains, pigs, cattle, and horses into the Americas, as well as African crops brought through the transatlantic slave trade. These exchanges shaped agricultural systems, labor systems, and global trade patterns for centuries to come.</a:t>
            </a:r>
          </a:p>
        </p:txBody>
      </p:sp>
    </p:spTree>
    <p:extLst>
      <p:ext uri="{BB962C8B-B14F-4D97-AF65-F5344CB8AC3E}">
        <p14:creationId xmlns:p14="http://schemas.microsoft.com/office/powerpoint/2010/main" val="268868661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71738" y="1026086"/>
            <a:ext cx="11213874" cy="5509200"/>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3200" b="1" kern="100">
                <a:effectLst/>
                <a:latin typeface="Arial" panose="020B0604020202020204" pitchFamily="34" charset="0"/>
                <a:ea typeface="Aptos" panose="020B0004020202020204" pitchFamily="34" charset="0"/>
              </a:rPr>
              <a:t>Columbian Exchange</a:t>
            </a:r>
            <a:r>
              <a:rPr lang="en-US" sz="3200" kern="100">
                <a:effectLst/>
                <a:latin typeface="Arial" panose="020B0604020202020204" pitchFamily="34" charset="0"/>
                <a:ea typeface="Aptos" panose="020B0004020202020204" pitchFamily="34" charset="0"/>
              </a:rPr>
              <a:t> — The movement of plants, animals, diseases, and people between the Old and New Worlds after 1492.</a:t>
            </a:r>
          </a:p>
          <a:p>
            <a:pPr marL="342900" marR="0" lvl="0" indent="-342900">
              <a:buSzPts val="1000"/>
              <a:buFont typeface="Symbol" panose="05050102010706020507" pitchFamily="18" charset="2"/>
              <a:buChar char=""/>
              <a:tabLst>
                <a:tab pos="457200" algn="l"/>
              </a:tabLst>
            </a:pPr>
            <a:r>
              <a:rPr lang="en-US" sz="3200" b="1" kern="100">
                <a:effectLst/>
                <a:latin typeface="Arial" panose="020B0604020202020204" pitchFamily="34" charset="0"/>
                <a:ea typeface="Aptos" panose="020B0004020202020204" pitchFamily="34" charset="0"/>
              </a:rPr>
              <a:t>Smallpox</a:t>
            </a:r>
            <a:r>
              <a:rPr lang="en-US" sz="3200" kern="100">
                <a:effectLst/>
                <a:latin typeface="Arial" panose="020B0604020202020204" pitchFamily="34" charset="0"/>
                <a:ea typeface="Aptos" panose="020B0004020202020204" pitchFamily="34" charset="0"/>
              </a:rPr>
              <a:t> — A deadly disease that spread from Europe to the Americas, killing large numbers of Indigenous people.</a:t>
            </a:r>
          </a:p>
          <a:p>
            <a:pPr marL="342900" marR="0" lvl="0" indent="-342900">
              <a:buSzPts val="1000"/>
              <a:buFont typeface="Symbol" panose="05050102010706020507" pitchFamily="18" charset="2"/>
              <a:buChar char=""/>
              <a:tabLst>
                <a:tab pos="457200" algn="l"/>
              </a:tabLst>
            </a:pPr>
            <a:r>
              <a:rPr lang="en-US" sz="3200" b="1" kern="100">
                <a:effectLst/>
                <a:latin typeface="Arial" panose="020B0604020202020204" pitchFamily="34" charset="0"/>
                <a:ea typeface="Aptos" panose="020B0004020202020204" pitchFamily="34" charset="0"/>
              </a:rPr>
              <a:t>Staple Crop</a:t>
            </a:r>
            <a:r>
              <a:rPr lang="en-US" sz="3200" kern="100">
                <a:effectLst/>
                <a:latin typeface="Arial" panose="020B0604020202020204" pitchFamily="34" charset="0"/>
                <a:ea typeface="Aptos" panose="020B0004020202020204" pitchFamily="34" charset="0"/>
              </a:rPr>
              <a:t> — A basic food crop that becomes a major part of a region’s diet.</a:t>
            </a:r>
          </a:p>
          <a:p>
            <a:pPr marL="342900" marR="0" lvl="0" indent="-342900">
              <a:buSzPts val="1000"/>
              <a:buFont typeface="Symbol" panose="05050102010706020507" pitchFamily="18" charset="2"/>
              <a:buChar char=""/>
              <a:tabLst>
                <a:tab pos="457200" algn="l"/>
              </a:tabLst>
            </a:pPr>
            <a:r>
              <a:rPr lang="en-US" sz="3200" b="1" kern="100">
                <a:effectLst/>
                <a:latin typeface="Arial" panose="020B0604020202020204" pitchFamily="34" charset="0"/>
                <a:ea typeface="Aptos" panose="020B0004020202020204" pitchFamily="34" charset="0"/>
              </a:rPr>
              <a:t>Domesticated Animals</a:t>
            </a:r>
            <a:r>
              <a:rPr lang="en-US" sz="3200" kern="100">
                <a:effectLst/>
                <a:latin typeface="Arial" panose="020B0604020202020204" pitchFamily="34" charset="0"/>
                <a:ea typeface="Aptos" panose="020B0004020202020204" pitchFamily="34" charset="0"/>
              </a:rPr>
              <a:t> — Animals raised by humans for food, work, or other uses.</a:t>
            </a:r>
          </a:p>
          <a:p>
            <a:pPr marL="342900" marR="0" lvl="0" indent="-342900">
              <a:buSzPts val="1000"/>
              <a:buFont typeface="Symbol" panose="05050102010706020507" pitchFamily="18" charset="2"/>
              <a:buChar char=""/>
              <a:tabLst>
                <a:tab pos="457200" algn="l"/>
              </a:tabLst>
            </a:pPr>
            <a:r>
              <a:rPr lang="en-US" sz="3200" b="1" kern="100">
                <a:effectLst/>
                <a:latin typeface="Arial" panose="020B0604020202020204" pitchFamily="34" charset="0"/>
                <a:ea typeface="Aptos" panose="020B0004020202020204" pitchFamily="34" charset="0"/>
              </a:rPr>
              <a:t>Vectors</a:t>
            </a:r>
            <a:r>
              <a:rPr lang="en-US" sz="3200" kern="100">
                <a:effectLst/>
                <a:latin typeface="Arial" panose="020B0604020202020204" pitchFamily="34" charset="0"/>
                <a:ea typeface="Aptos" panose="020B0004020202020204" pitchFamily="34" charset="0"/>
              </a:rPr>
              <a:t> — Creatures like mosquitoes and rats that spread disease.</a:t>
            </a:r>
          </a:p>
        </p:txBody>
      </p:sp>
    </p:spTree>
    <p:extLst>
      <p:ext uri="{BB962C8B-B14F-4D97-AF65-F5344CB8AC3E}">
        <p14:creationId xmlns:p14="http://schemas.microsoft.com/office/powerpoint/2010/main" val="100909725"/>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The Columbian Exchange began because European voyages linked two previously separate biological worlds. Plants, animals, and microbes evolved independently in the Eastern and Western Hemispheres for more than 10,000 years. When Europeans reached the Americas, they unintentionally carried with them diseases, animals, and seeds that transformed Indigenous environments and lifestyles. Likewise, American crops spread rapidly into Afro-Eurasia due to their high nutritional value and ability to grow in diverse climates.</a:t>
            </a:r>
          </a:p>
        </p:txBody>
      </p:sp>
    </p:spTree>
    <p:extLst>
      <p:ext uri="{BB962C8B-B14F-4D97-AF65-F5344CB8AC3E}">
        <p14:creationId xmlns:p14="http://schemas.microsoft.com/office/powerpoint/2010/main" val="386322248"/>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The environmental effects were profound. New livestock such as horses, cattle, and pigs reshaped landscapes by grazing, trampling, and competing with native species. Plantation economies in the Caribbean and Brazil grew sugar and other cash crops using enslaved African labor, connecting the Columbian Exchange to the rise of the transatlantic slave trade.</a:t>
            </a:r>
          </a:p>
        </p:txBody>
      </p:sp>
    </p:spTree>
    <p:extLst>
      <p:ext uri="{BB962C8B-B14F-4D97-AF65-F5344CB8AC3E}">
        <p14:creationId xmlns:p14="http://schemas.microsoft.com/office/powerpoint/2010/main" val="3263144721"/>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2783A63-D578-D69C-7421-26D0E20E317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61A9F72-58EF-DEB6-0E8A-4F75ACE7551D}"/>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66C8341C-1BA2-5ABE-212F-2D9DBD3D298C}"/>
              </a:ext>
            </a:extLst>
          </p:cNvPr>
          <p:cNvSpPr>
            <a:spLocks noGrp="1"/>
          </p:cNvSpPr>
          <p:nvPr>
            <p:ph idx="1"/>
          </p:nvPr>
        </p:nvSpPr>
        <p:spPr>
          <a:xfrm>
            <a:off x="684212" y="1295400"/>
            <a:ext cx="10820400" cy="5266064"/>
          </a:xfrm>
        </p:spPr>
        <p:txBody>
          <a:bodyPr>
            <a:normAutofit/>
          </a:bodyPr>
          <a:lstStyle/>
          <a:p>
            <a:pPr marL="45720" lvl="0" indent="0">
              <a:lnSpc>
                <a:spcPct val="110000"/>
              </a:lnSpc>
              <a:buNone/>
            </a:pPr>
            <a:r>
              <a:rPr lang="en-US" sz="2800" dirty="0"/>
              <a:t>The Columbian Exchange also changed diets worldwide. American crops like maize, potatoes, and cassava became essential in Europe, Africa, and China, contributing to significant population increases. At the same time, diseases from Europe caused massive demographic collapse in the Americas, reshaping societies and opening the way for European colonization.</a:t>
            </a:r>
          </a:p>
        </p:txBody>
      </p:sp>
    </p:spTree>
    <p:extLst>
      <p:ext uri="{BB962C8B-B14F-4D97-AF65-F5344CB8AC3E}">
        <p14:creationId xmlns:p14="http://schemas.microsoft.com/office/powerpoint/2010/main" val="1584177703"/>
      </p:ext>
    </p:extLst>
  </p:cSld>
  <p:clrMapOvr>
    <a:masterClrMapping/>
  </p:clrMapOvr>
  <p:transition spd="slow">
    <p:randomBar dir="ver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rld country report presentation">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2024</TotalTime>
  <Words>1479</Words>
  <Application>Microsoft Office PowerPoint</Application>
  <PresentationFormat>Custom</PresentationFormat>
  <Paragraphs>125</Paragraphs>
  <Slides>20</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Abadi</vt:lpstr>
      <vt:lpstr>Arial</vt:lpstr>
      <vt:lpstr>Century Gothic</vt:lpstr>
      <vt:lpstr>Symbol</vt:lpstr>
      <vt:lpstr>World country report presentation</vt:lpstr>
      <vt:lpstr>Topic 4.3 — The Columbian Exchange </vt:lpstr>
      <vt:lpstr>Learning Objectives</vt:lpstr>
      <vt:lpstr>Overview</vt:lpstr>
      <vt:lpstr>Overview</vt:lpstr>
      <vt:lpstr>Overview</vt:lpstr>
      <vt:lpstr>Keywords and Phrases</vt:lpstr>
      <vt:lpstr>Background Reading</vt:lpstr>
      <vt:lpstr>Background Reading</vt:lpstr>
      <vt:lpstr>Background Reading</vt:lpstr>
      <vt:lpstr>Primary Source 1 - Bernal Díaz Del Castillo, The Conquest Of New Spain (C. 1560) Link: Https://Sourcebooks.Fordham.Edu/Source/Bernal1.Asp</vt:lpstr>
      <vt:lpstr>Primary Source 1 - Bernal Díaz Del Castillo, The Conquest Of New Spain (C. 1560) Link: Https://Sourcebooks.Fordham.Edu/Source/Bernal1.Asp</vt:lpstr>
      <vt:lpstr>Guided Source Analysis</vt:lpstr>
      <vt:lpstr>Primary Source 2 — Thomas Hariot, A Briefe And True Report Of The New Found Land Of Virginia (1588) Link: Https://Sourcebooks.Fordham.Edu/Mod/1588hariot-virginia.Asp</vt:lpstr>
      <vt:lpstr>Primary Source 2 — Afonso De Albuquerque, Letter On The Capture Of Malacca (1511)  Https://Sourcebooks.Fordham.Edu/Source/1511albuquerque-malacca.Asp</vt:lpstr>
      <vt:lpstr>Guided Source Analysis</vt:lpstr>
      <vt:lpstr>Biological Movements in the Columbian Exchange</vt:lpstr>
      <vt:lpstr>Major Biological Transfers and Their Effects</vt:lpstr>
      <vt:lpstr>Key Takeaways</vt:lpstr>
      <vt:lpstr>DBQ-Style Reflection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43</cp:revision>
  <dcterms:created xsi:type="dcterms:W3CDTF">2025-09-29T06:54:32Z</dcterms:created>
  <dcterms:modified xsi:type="dcterms:W3CDTF">2026-02-09T08:01:54Z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