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0F428-B4D8-4CEC-8E72-16A4E4B18809}" v="2" dt="2024-07-22T18:01:59.724"/>
  </p1510:revLst>
</p1510:revInfo>
</file>

<file path=ppt/tableStyles.xml><?xml version="1.0" encoding="utf-8"?>
<a:tblStyleLst xmlns:a="http://schemas.openxmlformats.org/drawingml/2006/main" def="{DD419A38-0F8D-4CE4-9708-A21322C32A98}">
  <a:tblStyle styleId="{DD419A38-0F8D-4CE4-9708-A21322C32A9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10" y="12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Downs" userId="dbccb83c08dfc046" providerId="LiveId" clId="{45207E41-D053-42A7-AE55-1C2E84CCE117}"/>
    <pc:docChg chg="modSld">
      <pc:chgData name="Daniel Downs" userId="dbccb83c08dfc046" providerId="LiveId" clId="{45207E41-D053-42A7-AE55-1C2E84CCE117}" dt="2020-08-08T23:20:42.283" v="84"/>
      <pc:docMkLst>
        <pc:docMk/>
      </pc:docMkLst>
      <pc:sldChg chg="modSp mod">
        <pc:chgData name="Daniel Downs" userId="dbccb83c08dfc046" providerId="LiveId" clId="{45207E41-D053-42A7-AE55-1C2E84CCE117}" dt="2020-08-05T18:46:30.368" v="49" actId="20577"/>
        <pc:sldMkLst>
          <pc:docMk/>
          <pc:sldMk cId="0" sldId="266"/>
        </pc:sldMkLst>
        <pc:spChg chg="mod">
          <ac:chgData name="Daniel Downs" userId="dbccb83c08dfc046" providerId="LiveId" clId="{45207E41-D053-42A7-AE55-1C2E84CCE117}" dt="2020-08-05T18:46:30.368" v="49" actId="20577"/>
          <ac:spMkLst>
            <pc:docMk/>
            <pc:sldMk cId="0" sldId="266"/>
            <ac:spMk id="137" creationId="{00000000-0000-0000-0000-000000000000}"/>
          </ac:spMkLst>
        </pc:spChg>
      </pc:sldChg>
      <pc:sldChg chg="addSp modSp mod">
        <pc:chgData name="Daniel Downs" userId="dbccb83c08dfc046" providerId="LiveId" clId="{45207E41-D053-42A7-AE55-1C2E84CCE117}" dt="2020-08-05T18:47:50.081" v="53" actId="1582"/>
        <pc:sldMkLst>
          <pc:docMk/>
          <pc:sldMk cId="0" sldId="267"/>
        </pc:sldMkLst>
        <pc:cxnChg chg="add mod">
          <ac:chgData name="Daniel Downs" userId="dbccb83c08dfc046" providerId="LiveId" clId="{45207E41-D053-42A7-AE55-1C2E84CCE117}" dt="2020-08-05T18:47:50.081" v="53" actId="1582"/>
          <ac:cxnSpMkLst>
            <pc:docMk/>
            <pc:sldMk cId="0" sldId="267"/>
            <ac:cxnSpMk id="3" creationId="{55E7C31A-AB85-4348-B4FB-18694457730D}"/>
          </ac:cxnSpMkLst>
        </pc:cxnChg>
      </pc:sldChg>
      <pc:sldChg chg="modSp">
        <pc:chgData name="Daniel Downs" userId="dbccb83c08dfc046" providerId="LiveId" clId="{45207E41-D053-42A7-AE55-1C2E84CCE117}" dt="2020-08-05T18:48:51.957" v="55" actId="20577"/>
        <pc:sldMkLst>
          <pc:docMk/>
          <pc:sldMk cId="0" sldId="268"/>
        </pc:sldMkLst>
        <pc:spChg chg="mod">
          <ac:chgData name="Daniel Downs" userId="dbccb83c08dfc046" providerId="LiveId" clId="{45207E41-D053-42A7-AE55-1C2E84CCE117}" dt="2020-08-05T18:48:51.957" v="55" actId="20577"/>
          <ac:spMkLst>
            <pc:docMk/>
            <pc:sldMk cId="0" sldId="268"/>
            <ac:spMk id="150" creationId="{00000000-0000-0000-0000-000000000000}"/>
          </ac:spMkLst>
        </pc:spChg>
      </pc:sldChg>
      <pc:sldChg chg="modSp mod">
        <pc:chgData name="Daniel Downs" userId="dbccb83c08dfc046" providerId="LiveId" clId="{45207E41-D053-42A7-AE55-1C2E84CCE117}" dt="2020-08-05T18:49:53.300" v="59" actId="20577"/>
        <pc:sldMkLst>
          <pc:docMk/>
          <pc:sldMk cId="0" sldId="277"/>
        </pc:sldMkLst>
        <pc:spChg chg="mod">
          <ac:chgData name="Daniel Downs" userId="dbccb83c08dfc046" providerId="LiveId" clId="{45207E41-D053-42A7-AE55-1C2E84CCE117}" dt="2020-08-05T18:49:53.300" v="59" actId="20577"/>
          <ac:spMkLst>
            <pc:docMk/>
            <pc:sldMk cId="0" sldId="277"/>
            <ac:spMk id="213" creationId="{00000000-0000-0000-0000-000000000000}"/>
          </ac:spMkLst>
        </pc:spChg>
      </pc:sldChg>
      <pc:sldChg chg="modAnim">
        <pc:chgData name="Daniel Downs" userId="dbccb83c08dfc046" providerId="LiveId" clId="{45207E41-D053-42A7-AE55-1C2E84CCE117}" dt="2020-08-08T23:20:18.212" v="78"/>
        <pc:sldMkLst>
          <pc:docMk/>
          <pc:sldMk cId="0" sldId="282"/>
        </pc:sldMkLst>
      </pc:sldChg>
      <pc:sldChg chg="modAnim">
        <pc:chgData name="Daniel Downs" userId="dbccb83c08dfc046" providerId="LiveId" clId="{45207E41-D053-42A7-AE55-1C2E84CCE117}" dt="2020-08-08T23:20:42.283" v="84"/>
        <pc:sldMkLst>
          <pc:docMk/>
          <pc:sldMk cId="0" sldId="285"/>
        </pc:sldMkLst>
      </pc:sldChg>
      <pc:sldChg chg="modSp">
        <pc:chgData name="Daniel Downs" userId="dbccb83c08dfc046" providerId="LiveId" clId="{45207E41-D053-42A7-AE55-1C2E84CCE117}" dt="2020-08-05T18:51:06.259" v="61" actId="20577"/>
        <pc:sldMkLst>
          <pc:docMk/>
          <pc:sldMk cId="0" sldId="291"/>
        </pc:sldMkLst>
        <pc:spChg chg="mod">
          <ac:chgData name="Daniel Downs" userId="dbccb83c08dfc046" providerId="LiveId" clId="{45207E41-D053-42A7-AE55-1C2E84CCE117}" dt="2020-08-05T18:51:06.259" v="61" actId="20577"/>
          <ac:spMkLst>
            <pc:docMk/>
            <pc:sldMk cId="0" sldId="291"/>
            <ac:spMk id="301" creationId="{00000000-0000-0000-0000-000000000000}"/>
          </ac:spMkLst>
        </pc:spChg>
      </pc:sldChg>
      <pc:sldChg chg="modSp modAnim">
        <pc:chgData name="Daniel Downs" userId="dbccb83c08dfc046" providerId="LiveId" clId="{45207E41-D053-42A7-AE55-1C2E84CCE117}" dt="2020-08-05T19:07:39.497" v="67" actId="20577"/>
        <pc:sldMkLst>
          <pc:docMk/>
          <pc:sldMk cId="0" sldId="292"/>
        </pc:sldMkLst>
        <pc:spChg chg="mod">
          <ac:chgData name="Daniel Downs" userId="dbccb83c08dfc046" providerId="LiveId" clId="{45207E41-D053-42A7-AE55-1C2E84CCE117}" dt="2020-08-05T19:07:39.497" v="67" actId="20577"/>
          <ac:spMkLst>
            <pc:docMk/>
            <pc:sldMk cId="0" sldId="292"/>
            <ac:spMk id="307" creationId="{00000000-0000-0000-0000-000000000000}"/>
          </ac:spMkLst>
        </pc:spChg>
      </pc:sldChg>
    </pc:docChg>
  </pc:docChgLst>
  <pc:docChgLst>
    <pc:chgData name="Sara Moeller" userId="7b115ec66fd73573" providerId="LiveId" clId="{C700F428-B4D8-4CEC-8E72-16A4E4B18809}"/>
    <pc:docChg chg="modSld">
      <pc:chgData name="Sara Moeller" userId="7b115ec66fd73573" providerId="LiveId" clId="{C700F428-B4D8-4CEC-8E72-16A4E4B18809}" dt="2024-07-22T18:01:59.723" v="1" actId="20577"/>
      <pc:docMkLst>
        <pc:docMk/>
      </pc:docMkLst>
      <pc:sldChg chg="modSp modAnim">
        <pc:chgData name="Sara Moeller" userId="7b115ec66fd73573" providerId="LiveId" clId="{C700F428-B4D8-4CEC-8E72-16A4E4B18809}" dt="2024-07-22T17:59:52.574" v="0" actId="20577"/>
        <pc:sldMkLst>
          <pc:docMk/>
          <pc:sldMk cId="0" sldId="290"/>
        </pc:sldMkLst>
        <pc:spChg chg="mod">
          <ac:chgData name="Sara Moeller" userId="7b115ec66fd73573" providerId="LiveId" clId="{C700F428-B4D8-4CEC-8E72-16A4E4B18809}" dt="2024-07-22T17:59:52.574" v="0" actId="20577"/>
          <ac:spMkLst>
            <pc:docMk/>
            <pc:sldMk cId="0" sldId="290"/>
            <ac:spMk id="295" creationId="{00000000-0000-0000-0000-000000000000}"/>
          </ac:spMkLst>
        </pc:spChg>
      </pc:sldChg>
      <pc:sldChg chg="modSp">
        <pc:chgData name="Sara Moeller" userId="7b115ec66fd73573" providerId="LiveId" clId="{C700F428-B4D8-4CEC-8E72-16A4E4B18809}" dt="2024-07-22T18:01:59.723" v="1" actId="20577"/>
        <pc:sldMkLst>
          <pc:docMk/>
          <pc:sldMk cId="0" sldId="292"/>
        </pc:sldMkLst>
        <pc:spChg chg="mod">
          <ac:chgData name="Sara Moeller" userId="7b115ec66fd73573" providerId="LiveId" clId="{C700F428-B4D8-4CEC-8E72-16A4E4B18809}" dt="2024-07-22T18:01:59.723" v="1" actId="20577"/>
          <ac:spMkLst>
            <pc:docMk/>
            <pc:sldMk cId="0" sldId="292"/>
            <ac:spMk id="3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aczbMlSMr8U&amp;t=511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cj8dDTHGJBY&amp;t=396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
              <a:t>Here are some related videos for these topics:</a:t>
            </a:r>
            <a:endParaRPr/>
          </a:p>
          <a:p>
            <a:pPr marL="0" lvl="0" indent="0" algn="l" rtl="0">
              <a:lnSpc>
                <a:spcPct val="100000"/>
              </a:lnSpc>
              <a:spcBef>
                <a:spcPts val="0"/>
              </a:spcBef>
              <a:spcAft>
                <a:spcPts val="0"/>
              </a:spcAft>
              <a:buSzPts val="1100"/>
              <a:buNone/>
            </a:pPr>
            <a:r>
              <a:rPr lang="en"/>
              <a:t>Bozeman: </a:t>
            </a:r>
            <a:r>
              <a:rPr lang="en" u="sng">
                <a:solidFill>
                  <a:schemeClr val="hlink"/>
                </a:solidFill>
                <a:hlinkClick r:id="rId3"/>
              </a:rPr>
              <a:t>https://www.youtube.com/watch?v=aczbMlSMr8U&amp;t=511s</a:t>
            </a:r>
            <a:endParaRPr/>
          </a:p>
          <a:p>
            <a:pPr marL="0" lvl="0" indent="0" algn="l" rtl="0">
              <a:lnSpc>
                <a:spcPct val="100000"/>
              </a:lnSpc>
              <a:spcBef>
                <a:spcPts val="0"/>
              </a:spcBef>
              <a:spcAft>
                <a:spcPts val="0"/>
              </a:spcAft>
              <a:buSzPts val="1100"/>
              <a:buNone/>
            </a:pPr>
            <a:r>
              <a:rPr lang="en"/>
              <a:t>Crash Course: </a:t>
            </a:r>
            <a:r>
              <a:rPr lang="en" u="sng">
                <a:solidFill>
                  <a:schemeClr val="hlink"/>
                </a:solidFill>
                <a:hlinkClick r:id="rId4"/>
              </a:rPr>
              <a:t>https://www.youtube.com/watch?v=cj8dDTHGJBY&amp;t=396s</a:t>
            </a:r>
            <a:r>
              <a:rPr lang="en"/>
              <a:t> </a:t>
            </a:r>
            <a:endParaRPr/>
          </a:p>
        </p:txBody>
      </p:sp>
      <p:sp>
        <p:nvSpPr>
          <p:cNvPr id="66" name="Google Shape;6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f07463ee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f07463e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b0754aa02_1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8b0754aa02_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b0754aa02_1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8b0754aa02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As I go through the list, I verbally describe what each are, or I ask for students to explain each component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Teachers like to tackle the practice FRQs differently, so I did not provide directions in their packets. Usually what I do is give them time to work on it individually or with a partner. Then they can review looking at their notes. To make grading simple I tell that that each question asked is worth one point. For this FRQ it would be worth 2 points. As a class, we then go over the correct responses and the reasoning behind them.</a:t>
            </a:r>
            <a:endParaRPr/>
          </a:p>
          <a:p>
            <a:pPr marL="457200" lvl="0" indent="-298450" algn="l" rtl="0">
              <a:lnSpc>
                <a:spcPct val="100000"/>
              </a:lnSpc>
              <a:spcBef>
                <a:spcPts val="0"/>
              </a:spcBef>
              <a:spcAft>
                <a:spcPts val="0"/>
              </a:spcAft>
              <a:buSzPts val="1100"/>
              <a:buAutoNum type="alphaLcParenBoth"/>
            </a:pPr>
            <a:r>
              <a:rPr lang="en"/>
              <a:t>Ribosomes (students could also link this to ribosomes and nucleoli)</a:t>
            </a:r>
            <a:endParaRPr/>
          </a:p>
          <a:p>
            <a:pPr marL="457200" lvl="0" indent="-298450" algn="l" rtl="0">
              <a:lnSpc>
                <a:spcPct val="100000"/>
              </a:lnSpc>
              <a:spcBef>
                <a:spcPts val="0"/>
              </a:spcBef>
              <a:spcAft>
                <a:spcPts val="0"/>
              </a:spcAft>
              <a:buSzPts val="1100"/>
              <a:buAutoNum type="alphaLcParenBoth"/>
            </a:pPr>
            <a:r>
              <a:rPr lang="en"/>
              <a:t>Ribosomes carry out protein synthesis. Albumin is a protein synthesized by the liver. Since hepatitis C causes a reduction of albumin production, it is likely that the ribosomes are being affected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Teachers like to tackle the practice FRQs differently, so I did not provide directions in their packets. Usually what I do is give them time to work on it individually or with a partner. Then they can review looking at their notes. To make grading simple I tell that that each question asked is worth one point. For this FRQ it would be worth 1 point. As a class, we then go over the correct responses and the reasoning behind them.</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AutoNum type="alphaLcParenBoth"/>
            </a:pPr>
            <a:r>
              <a:rPr lang="en"/>
              <a:t>Insulin is produced at the ER and packaged into transport vesicles. It is taken to the golgi apparatus where it is modified. Once modified it is released from the golgi via exocytosis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b8931c37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8b8931c37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8b8931c374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8b8931c37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lphaLcParenBoth"/>
            </a:pPr>
            <a:r>
              <a:rPr lang="en"/>
              <a:t>Students can choose to identify a detoxifying organelle: peroxisomes, smooth ER</a:t>
            </a:r>
            <a:endParaRPr/>
          </a:p>
          <a:p>
            <a:pPr marL="457200" lvl="0" indent="-298450" algn="l" rtl="0">
              <a:lnSpc>
                <a:spcPct val="100000"/>
              </a:lnSpc>
              <a:spcBef>
                <a:spcPts val="0"/>
              </a:spcBef>
              <a:spcAft>
                <a:spcPts val="0"/>
              </a:spcAft>
              <a:buSzPts val="1100"/>
              <a:buAutoNum type="alphaLcParenBoth"/>
            </a:pPr>
            <a:r>
              <a:rPr lang="en"/>
              <a:t>Lysosome</a:t>
            </a:r>
            <a:endParaRPr/>
          </a:p>
          <a:p>
            <a:pPr marL="457200" lvl="0" indent="-298450" algn="l" rtl="0">
              <a:lnSpc>
                <a:spcPct val="100000"/>
              </a:lnSpc>
              <a:spcBef>
                <a:spcPts val="0"/>
              </a:spcBef>
              <a:spcAft>
                <a:spcPts val="0"/>
              </a:spcAft>
              <a:buSzPts val="1100"/>
              <a:buAutoNum type="alphaLcParenBoth"/>
            </a:pPr>
            <a:r>
              <a:rPr lang="en"/>
              <a:t>Damaged components inside a cell become surrounded by a membrane forming a vesicle. Lysosomes would fuse with the membrane of this vesicle and digest the contents. These contents would then be able to be reused in the cytosol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406400" algn="ctr">
              <a:lnSpc>
                <a:spcPct val="115000"/>
              </a:lnSpc>
              <a:spcBef>
                <a:spcPts val="0"/>
              </a:spcBef>
              <a:spcAft>
                <a:spcPts val="0"/>
              </a:spcAft>
              <a:buSzPts val="2800"/>
              <a:buChar char="●"/>
              <a:defRPr/>
            </a:lvl1pPr>
            <a:lvl2pPr marL="914400" lvl="1" indent="-330200" algn="ctr">
              <a:lnSpc>
                <a:spcPct val="115000"/>
              </a:lnSpc>
              <a:spcBef>
                <a:spcPts val="1600"/>
              </a:spcBef>
              <a:spcAft>
                <a:spcPts val="0"/>
              </a:spcAft>
              <a:buSzPts val="16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457200" y="277812"/>
            <a:ext cx="8229600" cy="1139700"/>
          </a:xfrm>
          <a:prstGeom prst="rect">
            <a:avLst/>
          </a:prstGeom>
          <a:noFill/>
          <a:ln>
            <a:noFill/>
          </a:ln>
        </p:spPr>
        <p:txBody>
          <a:bodyPr spcFirstLastPara="1" wrap="square" lIns="91425" tIns="91425" rIns="91425" bIns="91425" anchor="ctr" anchorCtr="1">
            <a:noAutofit/>
          </a:bodyPr>
          <a:lstStyle>
            <a:lvl1pPr marR="0" lvl="0" algn="ctr">
              <a:lnSpc>
                <a:spcPct val="100000"/>
              </a:lnSpc>
              <a:spcBef>
                <a:spcPts val="0"/>
              </a:spcBef>
              <a:spcAft>
                <a:spcPts val="0"/>
              </a:spcAft>
              <a:buSzPts val="5400"/>
              <a:buNone/>
              <a:defRPr sz="4400" b="0" i="0" u="none" strike="noStrike" cap="none">
                <a:solidFill>
                  <a:schemeClr val="lt2"/>
                </a:solidFill>
                <a:latin typeface="Arial"/>
                <a:ea typeface="Arial"/>
                <a:cs typeface="Arial"/>
                <a:sym typeface="Arial"/>
              </a:defRPr>
            </a:lvl1pPr>
            <a:lvl2pPr marR="0" lvl="1"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2pPr>
            <a:lvl3pPr marR="0" lvl="2"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3pPr>
            <a:lvl4pPr marR="0" lvl="3"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4pPr>
            <a:lvl5pPr marR="0" lvl="4"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5pPr>
            <a:lvl6pPr marR="0" lvl="5"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6pPr>
            <a:lvl7pPr marR="0" lvl="6"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7pPr>
            <a:lvl8pPr marR="0" lvl="7"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8pPr>
            <a:lvl9pPr marR="0" lvl="8"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57200" y="1600200"/>
            <a:ext cx="8229600" cy="4530300"/>
          </a:xfrm>
          <a:prstGeom prst="rect">
            <a:avLst/>
          </a:prstGeom>
          <a:noFill/>
          <a:ln>
            <a:noFill/>
          </a:ln>
        </p:spPr>
        <p:txBody>
          <a:bodyPr spcFirstLastPara="1" wrap="square" lIns="91425" tIns="91425" rIns="91425" bIns="91425" anchor="t" anchorCtr="0">
            <a:noAutofit/>
          </a:bodyPr>
          <a:lstStyle>
            <a:lvl1pPr marL="457200" marR="0" lvl="0" indent="-370840" algn="l">
              <a:lnSpc>
                <a:spcPct val="115000"/>
              </a:lnSpc>
              <a:spcBef>
                <a:spcPts val="640"/>
              </a:spcBef>
              <a:spcAft>
                <a:spcPts val="0"/>
              </a:spcAft>
              <a:buClr>
                <a:schemeClr val="hlink"/>
              </a:buClr>
              <a:buSzPts val="224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a:lnSpc>
                <a:spcPct val="115000"/>
              </a:lnSpc>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35280" algn="l">
              <a:lnSpc>
                <a:spcPct val="115000"/>
              </a:lnSpc>
              <a:spcBef>
                <a:spcPts val="480"/>
              </a:spcBef>
              <a:spcAft>
                <a:spcPts val="0"/>
              </a:spcAft>
              <a:buClr>
                <a:schemeClr val="lt2"/>
              </a:buClr>
              <a:buSzPts val="168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a:lnSpc>
                <a:spcPct val="115000"/>
              </a:lnSpc>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17500" algn="l">
              <a:lnSpc>
                <a:spcPct val="115000"/>
              </a:lnSpc>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17500" algn="l">
              <a:lnSpc>
                <a:spcPct val="115000"/>
              </a:lnSpc>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17500" algn="l">
              <a:lnSpc>
                <a:spcPct val="115000"/>
              </a:lnSpc>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17500" algn="l">
              <a:lnSpc>
                <a:spcPct val="115000"/>
              </a:lnSpc>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17500" algn="l">
              <a:lnSpc>
                <a:spcPct val="115000"/>
              </a:lnSpc>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54" name="Google Shape;54;p13"/>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9pPr>
          </a:lstStyle>
          <a:p>
            <a:endParaRPr/>
          </a:p>
        </p:txBody>
      </p:sp>
      <p:sp>
        <p:nvSpPr>
          <p:cNvPr id="55" name="Google Shape;55;p1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9pPr>
          </a:lstStyle>
          <a:p>
            <a:endParaRPr/>
          </a:p>
        </p:txBody>
      </p:sp>
      <p:sp>
        <p:nvSpPr>
          <p:cNvPr id="56" name="Google Shape;56;p1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457200" y="277812"/>
            <a:ext cx="8229600" cy="1139700"/>
          </a:xfrm>
          <a:prstGeom prst="rect">
            <a:avLst/>
          </a:prstGeom>
          <a:noFill/>
          <a:ln>
            <a:noFill/>
          </a:ln>
        </p:spPr>
        <p:txBody>
          <a:bodyPr spcFirstLastPara="1" wrap="square" lIns="91425" tIns="91425" rIns="91425" bIns="91425" anchor="ctr" anchorCtr="1">
            <a:noAutofit/>
          </a:bodyPr>
          <a:lstStyle>
            <a:lvl1pPr marR="0" lvl="0" algn="ctr">
              <a:lnSpc>
                <a:spcPct val="100000"/>
              </a:lnSpc>
              <a:spcBef>
                <a:spcPts val="0"/>
              </a:spcBef>
              <a:spcAft>
                <a:spcPts val="0"/>
              </a:spcAft>
              <a:buSzPts val="5400"/>
              <a:buNone/>
              <a:defRPr sz="4400" b="0" i="0" u="none" strike="noStrike" cap="none">
                <a:solidFill>
                  <a:schemeClr val="lt2"/>
                </a:solidFill>
                <a:latin typeface="Arial"/>
                <a:ea typeface="Arial"/>
                <a:cs typeface="Arial"/>
                <a:sym typeface="Arial"/>
              </a:defRPr>
            </a:lvl1pPr>
            <a:lvl2pPr marR="0" lvl="1"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2pPr>
            <a:lvl3pPr marR="0" lvl="2"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3pPr>
            <a:lvl4pPr marR="0" lvl="3"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4pPr>
            <a:lvl5pPr marR="0" lvl="4"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5pPr>
            <a:lvl6pPr marR="0" lvl="5"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6pPr>
            <a:lvl7pPr marR="0" lvl="6"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7pPr>
            <a:lvl8pPr marR="0" lvl="7"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8pPr>
            <a:lvl9pPr marR="0" lvl="8"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9pPr>
          </a:lstStyle>
          <a:p>
            <a:endParaRPr/>
          </a:p>
        </p:txBody>
      </p:sp>
      <p:sp>
        <p:nvSpPr>
          <p:cNvPr id="59" name="Google Shape;59;p14"/>
          <p:cNvSpPr txBox="1">
            <a:spLocks noGrp="1"/>
          </p:cNvSpPr>
          <p:nvPr>
            <p:ph type="body" idx="1"/>
          </p:nvPr>
        </p:nvSpPr>
        <p:spPr>
          <a:xfrm>
            <a:off x="457200" y="1600200"/>
            <a:ext cx="4038600" cy="4530300"/>
          </a:xfrm>
          <a:prstGeom prst="rect">
            <a:avLst/>
          </a:prstGeom>
          <a:noFill/>
          <a:ln>
            <a:noFill/>
          </a:ln>
        </p:spPr>
        <p:txBody>
          <a:bodyPr spcFirstLastPara="1" wrap="square" lIns="91425" tIns="91425" rIns="91425" bIns="91425" anchor="t" anchorCtr="0">
            <a:noAutofit/>
          </a:bodyPr>
          <a:lstStyle>
            <a:lvl1pPr marL="457200" marR="0" lvl="0" indent="-353060" algn="l">
              <a:lnSpc>
                <a:spcPct val="115000"/>
              </a:lnSpc>
              <a:spcBef>
                <a:spcPts val="560"/>
              </a:spcBef>
              <a:spcAft>
                <a:spcPts val="0"/>
              </a:spcAft>
              <a:buClr>
                <a:schemeClr val="hlink"/>
              </a:buClr>
              <a:buSzPts val="196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a:lnSpc>
                <a:spcPct val="115000"/>
              </a:lnSpc>
              <a:spcBef>
                <a:spcPts val="480"/>
              </a:spcBef>
              <a:spcAft>
                <a:spcPts val="0"/>
              </a:spcAft>
              <a:buClr>
                <a:schemeClr val="l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17500" algn="l">
              <a:lnSpc>
                <a:spcPct val="115000"/>
              </a:lnSpc>
              <a:spcBef>
                <a:spcPts val="400"/>
              </a:spcBef>
              <a:spcAft>
                <a:spcPts val="0"/>
              </a:spcAft>
              <a:buClr>
                <a:schemeClr val="lt2"/>
              </a:buClr>
              <a:buSzPts val="14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42900" algn="l">
              <a:lnSpc>
                <a:spcPct val="115000"/>
              </a:lnSpc>
              <a:spcBef>
                <a:spcPts val="36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4pPr>
            <a:lvl5pPr marL="2286000" marR="0" lvl="4" indent="-308610"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5pPr>
            <a:lvl6pPr marL="2743200" marR="0" lvl="5" indent="-308610"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6pPr>
            <a:lvl7pPr marL="3200400" marR="0" lvl="6" indent="-308610"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7pPr>
            <a:lvl8pPr marL="3657600" marR="0" lvl="7" indent="-308609"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8pPr>
            <a:lvl9pPr marL="4114800" marR="0" lvl="8" indent="-308609"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9pPr>
          </a:lstStyle>
          <a:p>
            <a:endParaRPr/>
          </a:p>
        </p:txBody>
      </p:sp>
      <p:sp>
        <p:nvSpPr>
          <p:cNvPr id="60" name="Google Shape;60;p14"/>
          <p:cNvSpPr txBox="1">
            <a:spLocks noGrp="1"/>
          </p:cNvSpPr>
          <p:nvPr>
            <p:ph type="body" idx="2"/>
          </p:nvPr>
        </p:nvSpPr>
        <p:spPr>
          <a:xfrm>
            <a:off x="4648200" y="1600200"/>
            <a:ext cx="4038600" cy="4530300"/>
          </a:xfrm>
          <a:prstGeom prst="rect">
            <a:avLst/>
          </a:prstGeom>
          <a:noFill/>
          <a:ln>
            <a:noFill/>
          </a:ln>
        </p:spPr>
        <p:txBody>
          <a:bodyPr spcFirstLastPara="1" wrap="square" lIns="91425" tIns="91425" rIns="91425" bIns="91425" anchor="t" anchorCtr="0">
            <a:noAutofit/>
          </a:bodyPr>
          <a:lstStyle>
            <a:lvl1pPr marL="457200" marR="0" lvl="0" indent="-353060" algn="l">
              <a:lnSpc>
                <a:spcPct val="115000"/>
              </a:lnSpc>
              <a:spcBef>
                <a:spcPts val="560"/>
              </a:spcBef>
              <a:spcAft>
                <a:spcPts val="0"/>
              </a:spcAft>
              <a:buClr>
                <a:schemeClr val="hlink"/>
              </a:buClr>
              <a:buSzPts val="196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a:lnSpc>
                <a:spcPct val="115000"/>
              </a:lnSpc>
              <a:spcBef>
                <a:spcPts val="480"/>
              </a:spcBef>
              <a:spcAft>
                <a:spcPts val="0"/>
              </a:spcAft>
              <a:buClr>
                <a:schemeClr val="l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17500" algn="l">
              <a:lnSpc>
                <a:spcPct val="115000"/>
              </a:lnSpc>
              <a:spcBef>
                <a:spcPts val="400"/>
              </a:spcBef>
              <a:spcAft>
                <a:spcPts val="0"/>
              </a:spcAft>
              <a:buClr>
                <a:schemeClr val="lt2"/>
              </a:buClr>
              <a:buSzPts val="14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42900" algn="l">
              <a:lnSpc>
                <a:spcPct val="115000"/>
              </a:lnSpc>
              <a:spcBef>
                <a:spcPts val="36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4pPr>
            <a:lvl5pPr marL="2286000" marR="0" lvl="4" indent="-308610"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5pPr>
            <a:lvl6pPr marL="2743200" marR="0" lvl="5" indent="-308610"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6pPr>
            <a:lvl7pPr marL="3200400" marR="0" lvl="6" indent="-308610"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7pPr>
            <a:lvl8pPr marL="3657600" marR="0" lvl="7" indent="-308609"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8pPr>
            <a:lvl9pPr marL="4114800" marR="0" lvl="8" indent="-308609"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9pPr>
          </a:lstStyle>
          <a:p>
            <a:endParaRPr/>
          </a:p>
        </p:txBody>
      </p:sp>
      <p:sp>
        <p:nvSpPr>
          <p:cNvPr id="61" name="Google Shape;61;p14"/>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9pPr>
          </a:lstStyle>
          <a:p>
            <a:endParaRPr/>
          </a:p>
        </p:txBody>
      </p:sp>
      <p:sp>
        <p:nvSpPr>
          <p:cNvPr id="62" name="Google Shape;62;p1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9pPr>
          </a:lstStyle>
          <a:p>
            <a:endParaRPr/>
          </a:p>
        </p:txBody>
      </p:sp>
      <p:sp>
        <p:nvSpPr>
          <p:cNvPr id="63" name="Google Shape;63;p1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9900FF"/>
              </a:buClr>
              <a:buSzPts val="5400"/>
              <a:buNone/>
              <a:defRPr>
                <a:solidFill>
                  <a:srgbClr val="9900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311700" y="1138950"/>
            <a:ext cx="8520600" cy="5275800"/>
          </a:xfrm>
          <a:prstGeom prst="rect">
            <a:avLst/>
          </a:prstGeom>
          <a:noFill/>
          <a:ln>
            <a:noFill/>
          </a:ln>
        </p:spPr>
        <p:txBody>
          <a:bodyPr spcFirstLastPara="1" wrap="square" lIns="91425" tIns="91425" rIns="91425" bIns="91425" anchor="t" anchorCtr="0">
            <a:noAutofit/>
          </a:bodyPr>
          <a:lstStyle>
            <a:lvl1pPr marL="457200" lvl="0" indent="-406400" algn="l">
              <a:lnSpc>
                <a:spcPct val="115000"/>
              </a:lnSpc>
              <a:spcBef>
                <a:spcPts val="0"/>
              </a:spcBef>
              <a:spcAft>
                <a:spcPts val="0"/>
              </a:spcAft>
              <a:buClr>
                <a:srgbClr val="000000"/>
              </a:buClr>
              <a:buSzPts val="2800"/>
              <a:buChar char="●"/>
              <a:defRPr>
                <a:solidFill>
                  <a:srgbClr val="000000"/>
                </a:solidFill>
              </a:defRPr>
            </a:lvl1pPr>
            <a:lvl2pPr marL="914400" lvl="1" indent="-406400" algn="l">
              <a:lnSpc>
                <a:spcPct val="115000"/>
              </a:lnSpc>
              <a:spcBef>
                <a:spcPts val="1600"/>
              </a:spcBef>
              <a:spcAft>
                <a:spcPts val="0"/>
              </a:spcAft>
              <a:buClr>
                <a:srgbClr val="000000"/>
              </a:buClr>
              <a:buSzPts val="2800"/>
              <a:buChar char="○"/>
              <a:defRPr sz="2800">
                <a:solidFill>
                  <a:schemeClr val="dk1"/>
                </a:solidFill>
              </a:defRPr>
            </a:lvl2pPr>
            <a:lvl3pPr marL="1371600" lvl="2" indent="-406400" algn="l">
              <a:lnSpc>
                <a:spcPct val="115000"/>
              </a:lnSpc>
              <a:spcBef>
                <a:spcPts val="1600"/>
              </a:spcBef>
              <a:spcAft>
                <a:spcPts val="0"/>
              </a:spcAft>
              <a:buClr>
                <a:srgbClr val="000000"/>
              </a:buClr>
              <a:buSzPts val="2800"/>
              <a:buChar char="■"/>
              <a:defRPr sz="2800">
                <a:solidFill>
                  <a:srgbClr val="000000"/>
                </a:solidFill>
              </a:defRPr>
            </a:lvl3pPr>
            <a:lvl4pPr marL="1828800" lvl="3" indent="-393700" algn="l">
              <a:lnSpc>
                <a:spcPct val="115000"/>
              </a:lnSpc>
              <a:spcBef>
                <a:spcPts val="1600"/>
              </a:spcBef>
              <a:spcAft>
                <a:spcPts val="0"/>
              </a:spcAft>
              <a:buClr>
                <a:srgbClr val="000000"/>
              </a:buClr>
              <a:buSzPts val="2600"/>
              <a:buChar char="●"/>
              <a:defRPr sz="2600">
                <a:solidFill>
                  <a:srgbClr val="000000"/>
                </a:solidFill>
              </a:defRPr>
            </a:lvl4pPr>
            <a:lvl5pPr marL="2286000" lvl="4" indent="-381000" algn="l">
              <a:lnSpc>
                <a:spcPct val="115000"/>
              </a:lnSpc>
              <a:spcBef>
                <a:spcPts val="1600"/>
              </a:spcBef>
              <a:spcAft>
                <a:spcPts val="0"/>
              </a:spcAft>
              <a:buClr>
                <a:srgbClr val="000000"/>
              </a:buClr>
              <a:buSzPts val="2400"/>
              <a:buChar char="○"/>
              <a:defRPr sz="2400">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a:p>
        </p:txBody>
      </p:sp>
      <p:sp>
        <p:nvSpPr>
          <p:cNvPr id="17" name="Google Shape;17;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 name="Google Shape;20;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406400" algn="l">
              <a:lnSpc>
                <a:spcPct val="115000"/>
              </a:lnSpc>
              <a:spcBef>
                <a:spcPts val="0"/>
              </a:spcBef>
              <a:spcAft>
                <a:spcPts val="0"/>
              </a:spcAft>
              <a:buSzPts val="28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2800"/>
              <a:buNone/>
              <a:defRPr/>
            </a:lvl1pPr>
          </a:lstStyle>
          <a:p>
            <a:endParaRPr/>
          </a:p>
        </p:txBody>
      </p:sp>
      <p:sp>
        <p:nvSpPr>
          <p:cNvPr id="44" name="Google Shape;44;p1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8761D"/>
              </a:buClr>
              <a:buSzPts val="5400"/>
              <a:buFont typeface="Arial"/>
              <a:buNone/>
              <a:defRPr sz="5400" b="0" i="0" u="none" strike="noStrike" cap="none">
                <a:solidFill>
                  <a:srgbClr val="38761D"/>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5000"/>
              </a:lnSpc>
              <a:spcBef>
                <a:spcPts val="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a:off x="3430050" y="6599400"/>
            <a:ext cx="2113800" cy="25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CCCCCC"/>
                </a:solidFill>
                <a:latin typeface="Arial"/>
                <a:ea typeface="Arial"/>
                <a:cs typeface="Arial"/>
                <a:sym typeface="Arial"/>
              </a:rPr>
              <a:t>© Getting Down with Science</a:t>
            </a:r>
            <a:endParaRPr sz="800" b="0" i="0" u="none" strike="noStrike" cap="none">
              <a:solidFill>
                <a:srgbClr val="CCCCCC"/>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Nucleus</a:t>
            </a:r>
            <a:endParaRPr/>
          </a:p>
        </p:txBody>
      </p:sp>
      <p:sp>
        <p:nvSpPr>
          <p:cNvPr id="128" name="Google Shape;128;p24"/>
          <p:cNvSpPr txBox="1">
            <a:spLocks noGrp="1"/>
          </p:cNvSpPr>
          <p:nvPr>
            <p:ph type="body" idx="1"/>
          </p:nvPr>
        </p:nvSpPr>
        <p:spPr>
          <a:xfrm>
            <a:off x="88825" y="909625"/>
            <a:ext cx="5907600" cy="550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solidFill>
                  <a:schemeClr val="dk1"/>
                </a:solidFill>
              </a:rPr>
              <a:t>Contains a </a:t>
            </a:r>
            <a:r>
              <a:rPr lang="en">
                <a:solidFill>
                  <a:srgbClr val="FF00FF"/>
                </a:solidFill>
              </a:rPr>
              <a:t>nucleolus</a:t>
            </a:r>
            <a:endParaRPr>
              <a:solidFill>
                <a:srgbClr val="FF00FF"/>
              </a:solidFill>
            </a:endParaRPr>
          </a:p>
          <a:p>
            <a:pPr marL="640080" lvl="3" indent="-393700" algn="l" rtl="0">
              <a:lnSpc>
                <a:spcPct val="115000"/>
              </a:lnSpc>
              <a:spcBef>
                <a:spcPts val="0"/>
              </a:spcBef>
              <a:spcAft>
                <a:spcPts val="0"/>
              </a:spcAft>
              <a:buSzPts val="2600"/>
              <a:buChar char="●"/>
            </a:pPr>
            <a:r>
              <a:rPr lang="en" sz="2600">
                <a:solidFill>
                  <a:schemeClr val="dk1"/>
                </a:solidFill>
              </a:rPr>
              <a:t>Dense region of the nucleus where </a:t>
            </a:r>
            <a:r>
              <a:rPr lang="en" sz="2600">
                <a:solidFill>
                  <a:srgbClr val="FF00FF"/>
                </a:solidFill>
              </a:rPr>
              <a:t>ribosomal RNA</a:t>
            </a:r>
            <a:r>
              <a:rPr lang="en" sz="2600">
                <a:solidFill>
                  <a:schemeClr val="dk1"/>
                </a:solidFill>
              </a:rPr>
              <a:t> (</a:t>
            </a:r>
            <a:r>
              <a:rPr lang="en" sz="2600">
                <a:solidFill>
                  <a:srgbClr val="FF00FF"/>
                </a:solidFill>
              </a:rPr>
              <a:t>rRNA</a:t>
            </a:r>
            <a:r>
              <a:rPr lang="en" sz="2600">
                <a:solidFill>
                  <a:schemeClr val="dk1"/>
                </a:solidFill>
              </a:rPr>
              <a:t>) is synthesized</a:t>
            </a:r>
            <a:endParaRPr sz="2600">
              <a:solidFill>
                <a:schemeClr val="dk1"/>
              </a:solidFill>
            </a:endParaRPr>
          </a:p>
          <a:p>
            <a:pPr marL="1097280" lvl="4" indent="-381000" algn="l" rtl="0">
              <a:lnSpc>
                <a:spcPct val="115000"/>
              </a:lnSpc>
              <a:spcBef>
                <a:spcPts val="0"/>
              </a:spcBef>
              <a:spcAft>
                <a:spcPts val="0"/>
              </a:spcAft>
              <a:buClr>
                <a:schemeClr val="dk1"/>
              </a:buClr>
              <a:buSzPts val="2400"/>
              <a:buChar char="○"/>
            </a:pPr>
            <a:r>
              <a:rPr lang="en" sz="2600">
                <a:solidFill>
                  <a:srgbClr val="FF00FF"/>
                </a:solidFill>
              </a:rPr>
              <a:t>rRNA</a:t>
            </a:r>
            <a:r>
              <a:rPr lang="en" sz="2600">
                <a:solidFill>
                  <a:schemeClr val="dk1"/>
                </a:solidFill>
              </a:rPr>
              <a:t> is combined with </a:t>
            </a:r>
            <a:r>
              <a:rPr lang="en" sz="2600">
                <a:solidFill>
                  <a:srgbClr val="9900FF"/>
                </a:solidFill>
              </a:rPr>
              <a:t>proteins</a:t>
            </a:r>
            <a:r>
              <a:rPr lang="en" sz="2600">
                <a:solidFill>
                  <a:schemeClr val="dk1"/>
                </a:solidFill>
              </a:rPr>
              <a:t> to form large and small subunits of </a:t>
            </a:r>
            <a:r>
              <a:rPr lang="en" sz="2600">
                <a:solidFill>
                  <a:srgbClr val="FF00FF"/>
                </a:solidFill>
              </a:rPr>
              <a:t>ribosomes</a:t>
            </a:r>
            <a:endParaRPr sz="2600">
              <a:solidFill>
                <a:srgbClr val="FF00FF"/>
              </a:solidFill>
            </a:endParaRPr>
          </a:p>
          <a:p>
            <a:pPr marL="1097280" lvl="4" indent="-381000" algn="l" rtl="0">
              <a:lnSpc>
                <a:spcPct val="115000"/>
              </a:lnSpc>
              <a:spcBef>
                <a:spcPts val="0"/>
              </a:spcBef>
              <a:spcAft>
                <a:spcPts val="0"/>
              </a:spcAft>
              <a:buClr>
                <a:schemeClr val="dk1"/>
              </a:buClr>
              <a:buSzPts val="2400"/>
              <a:buChar char="○"/>
            </a:pPr>
            <a:r>
              <a:rPr lang="en" sz="2600">
                <a:solidFill>
                  <a:schemeClr val="dk1"/>
                </a:solidFill>
              </a:rPr>
              <a:t>Subunits exit via </a:t>
            </a:r>
            <a:r>
              <a:rPr lang="en" sz="2600">
                <a:solidFill>
                  <a:srgbClr val="0000FF"/>
                </a:solidFill>
              </a:rPr>
              <a:t>nuclear pores</a:t>
            </a:r>
            <a:endParaRPr sz="2600">
              <a:solidFill>
                <a:srgbClr val="0000FF"/>
              </a:solidFill>
            </a:endParaRPr>
          </a:p>
        </p:txBody>
      </p:sp>
      <p:cxnSp>
        <p:nvCxnSpPr>
          <p:cNvPr id="129" name="Google Shape;129;p24"/>
          <p:cNvCxnSpPr/>
          <p:nvPr/>
        </p:nvCxnSpPr>
        <p:spPr>
          <a:xfrm>
            <a:off x="3666350" y="1242325"/>
            <a:ext cx="3515400" cy="345300"/>
          </a:xfrm>
          <a:prstGeom prst="straightConnector1">
            <a:avLst/>
          </a:prstGeom>
          <a:noFill/>
          <a:ln w="19050" cap="flat" cmpd="sng">
            <a:solidFill>
              <a:schemeClr val="dk2"/>
            </a:solidFill>
            <a:prstDash val="solid"/>
            <a:round/>
            <a:headEnd type="none" w="sm" len="sm"/>
            <a:tailEnd type="triangle" w="med" len="med"/>
          </a:ln>
        </p:spPr>
      </p:cxnSp>
      <p:sp>
        <p:nvSpPr>
          <p:cNvPr id="130" name="Google Shape;130;p24"/>
          <p:cNvSpPr txBox="1"/>
          <p:nvPr/>
        </p:nvSpPr>
        <p:spPr>
          <a:xfrm>
            <a:off x="0" y="4743450"/>
            <a:ext cx="8562900" cy="1908300"/>
          </a:xfrm>
          <a:prstGeom prst="rect">
            <a:avLst/>
          </a:prstGeom>
          <a:noFill/>
          <a:ln>
            <a:noFill/>
          </a:ln>
        </p:spPr>
        <p:txBody>
          <a:bodyPr spcFirstLastPara="1" wrap="square" lIns="91425" tIns="45700" rIns="91425" bIns="45700" anchor="t" anchorCtr="0">
            <a:noAutofit/>
          </a:bodyPr>
          <a:lstStyle/>
          <a:p>
            <a:pPr marL="1828800" marR="0" lvl="5" indent="-368300" algn="l" rtl="0">
              <a:lnSpc>
                <a:spcPct val="100000"/>
              </a:lnSpc>
              <a:spcBef>
                <a:spcPts val="0"/>
              </a:spcBef>
              <a:spcAft>
                <a:spcPts val="0"/>
              </a:spcAft>
              <a:buClr>
                <a:schemeClr val="dk1"/>
              </a:buClr>
              <a:buSzPts val="2200"/>
              <a:buFont typeface="Arial"/>
              <a:buChar char="■"/>
            </a:pPr>
            <a:r>
              <a:rPr lang="en" sz="2600" b="0" i="0" u="none" strike="noStrike" cap="none">
                <a:solidFill>
                  <a:schemeClr val="dk1"/>
                </a:solidFill>
                <a:latin typeface="Arial"/>
                <a:ea typeface="Arial"/>
                <a:cs typeface="Arial"/>
                <a:sym typeface="Arial"/>
              </a:rPr>
              <a:t>Assemble into </a:t>
            </a:r>
            <a:r>
              <a:rPr lang="en" sz="2600" b="0" i="0" u="none" strike="noStrike" cap="none">
                <a:solidFill>
                  <a:srgbClr val="351C75"/>
                </a:solidFill>
                <a:latin typeface="Arial"/>
                <a:ea typeface="Arial"/>
                <a:cs typeface="Arial"/>
                <a:sym typeface="Arial"/>
              </a:rPr>
              <a:t>ribosomes</a:t>
            </a:r>
            <a:endParaRPr>
              <a:solidFill>
                <a:srgbClr val="351C75"/>
              </a:solidFill>
            </a:endParaRPr>
          </a:p>
          <a:p>
            <a:pPr marL="2286000" marR="0" lvl="6" indent="-368300" algn="l" rtl="0">
              <a:lnSpc>
                <a:spcPct val="100000"/>
              </a:lnSpc>
              <a:spcBef>
                <a:spcPts val="0"/>
              </a:spcBef>
              <a:spcAft>
                <a:spcPts val="0"/>
              </a:spcAft>
              <a:buClr>
                <a:schemeClr val="dk1"/>
              </a:buClr>
              <a:buSzPts val="2200"/>
              <a:buFont typeface="Arial"/>
              <a:buChar char="●"/>
            </a:pPr>
            <a:r>
              <a:rPr lang="en" sz="2600" b="0" i="0" u="none" strike="noStrike" cap="none">
                <a:solidFill>
                  <a:schemeClr val="dk1"/>
                </a:solidFill>
                <a:latin typeface="Arial"/>
                <a:ea typeface="Arial"/>
                <a:cs typeface="Arial"/>
                <a:sym typeface="Arial"/>
              </a:rPr>
              <a:t>Ribosomes translate messages found on mRNA into the </a:t>
            </a:r>
            <a:r>
              <a:rPr lang="en" sz="2600" b="0" i="0" u="sng" strike="noStrike" cap="none">
                <a:solidFill>
                  <a:srgbClr val="351C75"/>
                </a:solidFill>
                <a:latin typeface="Arial"/>
                <a:ea typeface="Arial"/>
                <a:cs typeface="Arial"/>
                <a:sym typeface="Arial"/>
              </a:rPr>
              <a:t>primary structure</a:t>
            </a:r>
            <a:r>
              <a:rPr lang="en" sz="2600" b="0" i="0" u="none" strike="noStrike" cap="none">
                <a:solidFill>
                  <a:schemeClr val="dk1"/>
                </a:solidFill>
                <a:latin typeface="Arial"/>
                <a:ea typeface="Arial"/>
                <a:cs typeface="Arial"/>
                <a:sym typeface="Arial"/>
              </a:rPr>
              <a:t> of polypeptides</a:t>
            </a:r>
            <a:endParaRPr sz="2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1" name="Google Shape;131;p24"/>
          <p:cNvPicPr preferRelativeResize="0"/>
          <p:nvPr/>
        </p:nvPicPr>
        <p:blipFill>
          <a:blip r:embed="rId4">
            <a:alphaModFix/>
          </a:blip>
          <a:stretch>
            <a:fillRect/>
          </a:stretch>
        </p:blipFill>
        <p:spPr>
          <a:xfrm>
            <a:off x="128355" y="5581299"/>
            <a:ext cx="1979069" cy="1177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181200" y="24025"/>
            <a:ext cx="8781600" cy="109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FF"/>
                </a:solidFill>
              </a:rPr>
              <a:t>Review</a:t>
            </a:r>
            <a:endParaRPr b="1">
              <a:solidFill>
                <a:srgbClr val="0000FF"/>
              </a:solidFill>
            </a:endParaRPr>
          </a:p>
        </p:txBody>
      </p:sp>
      <p:sp>
        <p:nvSpPr>
          <p:cNvPr id="137" name="Google Shape;137;p25"/>
          <p:cNvSpPr txBox="1">
            <a:spLocks noGrp="1"/>
          </p:cNvSpPr>
          <p:nvPr>
            <p:ph type="body" idx="1"/>
          </p:nvPr>
        </p:nvSpPr>
        <p:spPr>
          <a:xfrm>
            <a:off x="311700" y="988291"/>
            <a:ext cx="8520600" cy="5426459"/>
          </a:xfrm>
          <a:prstGeom prst="rect">
            <a:avLst/>
          </a:prstGeom>
        </p:spPr>
        <p:txBody>
          <a:bodyPr spcFirstLastPara="1" wrap="square" lIns="91425" tIns="91425" rIns="91425" bIns="91425" anchor="t" anchorCtr="0">
            <a:noAutofit/>
          </a:bodyPr>
          <a:lstStyle/>
          <a:p>
            <a:pPr marL="50800" indent="0" rtl="0">
              <a:spcBef>
                <a:spcPts val="0"/>
              </a:spcBef>
              <a:spcAft>
                <a:spcPts val="0"/>
              </a:spcAft>
              <a:buNone/>
            </a:pPr>
            <a:r>
              <a:rPr lang="en-US" b="0" i="0" u="none" strike="noStrike" dirty="0">
                <a:solidFill>
                  <a:srgbClr val="000000"/>
                </a:solidFill>
                <a:effectLst/>
                <a:latin typeface="+mn-lt"/>
              </a:rPr>
              <a:t>In order for DNA to leave the nucleus, it must first be transcribed by RNA polymerase into messenger RNA (mRNA). The mRNA transcript must then be modified before leaving the nucleus to the cytoplasm. In the cytoplasm, the ribosomes decode the information in mRNA and form continuous chains of amino acids, thus forming a protein. This process of DNA → RNA → protein is known as transcription and translation and will be the main concepts covered in Unit 6.  Answer questions 1-3.</a:t>
            </a:r>
            <a:br>
              <a:rPr lang="en-US" dirty="0"/>
            </a:b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Ribosomes</a:t>
            </a:r>
            <a:endParaRPr/>
          </a:p>
        </p:txBody>
      </p:sp>
      <p:sp>
        <p:nvSpPr>
          <p:cNvPr id="143" name="Google Shape;143;p26"/>
          <p:cNvSpPr txBox="1">
            <a:spLocks noGrp="1"/>
          </p:cNvSpPr>
          <p:nvPr>
            <p:ph type="body" idx="1"/>
          </p:nvPr>
        </p:nvSpPr>
        <p:spPr>
          <a:xfrm>
            <a:off x="50700" y="942875"/>
            <a:ext cx="7198200" cy="1219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Comprised of ribosomal </a:t>
            </a:r>
            <a:r>
              <a:rPr lang="en">
                <a:solidFill>
                  <a:srgbClr val="9900FF"/>
                </a:solidFill>
              </a:rPr>
              <a:t>RNA</a:t>
            </a:r>
            <a:r>
              <a:rPr lang="en"/>
              <a:t> and </a:t>
            </a:r>
            <a:r>
              <a:rPr lang="en">
                <a:solidFill>
                  <a:srgbClr val="9900FF"/>
                </a:solidFill>
              </a:rPr>
              <a:t>protein</a:t>
            </a:r>
            <a:endParaRPr>
              <a:solidFill>
                <a:srgbClr val="9900FF"/>
              </a:solidFill>
            </a:endParaRPr>
          </a:p>
          <a:p>
            <a:pPr marL="914400" lvl="1" indent="-406400" algn="l" rtl="0">
              <a:lnSpc>
                <a:spcPct val="115000"/>
              </a:lnSpc>
              <a:spcBef>
                <a:spcPts val="0"/>
              </a:spcBef>
              <a:spcAft>
                <a:spcPts val="0"/>
              </a:spcAft>
              <a:buSzPts val="2800"/>
              <a:buChar char="○"/>
            </a:pPr>
            <a:r>
              <a:rPr lang="en"/>
              <a:t>Function</a:t>
            </a:r>
            <a:r>
              <a:rPr lang="en" b="1"/>
              <a:t>: </a:t>
            </a:r>
            <a:r>
              <a:rPr lang="en"/>
              <a:t>synthesize </a:t>
            </a:r>
            <a:r>
              <a:rPr lang="en">
                <a:solidFill>
                  <a:srgbClr val="000000"/>
                </a:solidFill>
              </a:rPr>
              <a:t>proteins</a:t>
            </a:r>
            <a:endParaRPr>
              <a:solidFill>
                <a:srgbClr val="000000"/>
              </a:solidFill>
            </a:endParaRPr>
          </a:p>
        </p:txBody>
      </p:sp>
      <p:sp>
        <p:nvSpPr>
          <p:cNvPr id="144" name="Google Shape;144;p26"/>
          <p:cNvSpPr txBox="1"/>
          <p:nvPr/>
        </p:nvSpPr>
        <p:spPr>
          <a:xfrm>
            <a:off x="1140675" y="2461300"/>
            <a:ext cx="5864400" cy="14076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600" b="1" u="sng"/>
              <a:t>Note</a:t>
            </a:r>
            <a:r>
              <a:rPr lang="en" sz="2600"/>
              <a:t>: some texts do not classify ribosomes as organelles because they are not bound by a membrane</a:t>
            </a:r>
            <a:endParaRPr sz="2600"/>
          </a:p>
        </p:txBody>
      </p:sp>
      <p:cxnSp>
        <p:nvCxnSpPr>
          <p:cNvPr id="3" name="Straight Arrow Connector 2">
            <a:extLst>
              <a:ext uri="{FF2B5EF4-FFF2-40B4-BE49-F238E27FC236}">
                <a16:creationId xmlns:a16="http://schemas.microsoft.com/office/drawing/2014/main" id="{55E7C31A-AB85-4348-B4FB-18694457730D}"/>
              </a:ext>
            </a:extLst>
          </p:cNvPr>
          <p:cNvCxnSpPr/>
          <p:nvPr/>
        </p:nvCxnSpPr>
        <p:spPr>
          <a:xfrm flipH="1">
            <a:off x="7767782" y="2955636"/>
            <a:ext cx="212436" cy="146858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Ribosomes</a:t>
            </a:r>
            <a:endParaRPr/>
          </a:p>
        </p:txBody>
      </p:sp>
      <p:sp>
        <p:nvSpPr>
          <p:cNvPr id="150" name="Google Shape;150;p27"/>
          <p:cNvSpPr txBox="1">
            <a:spLocks noGrp="1"/>
          </p:cNvSpPr>
          <p:nvPr>
            <p:ph type="body" idx="1"/>
          </p:nvPr>
        </p:nvSpPr>
        <p:spPr>
          <a:xfrm>
            <a:off x="50700" y="942875"/>
            <a:ext cx="6865500" cy="5472000"/>
          </a:xfrm>
          <a:prstGeom prst="rect">
            <a:avLst/>
          </a:prstGeom>
          <a:noFill/>
          <a:ln>
            <a:noFill/>
          </a:ln>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SzPts val="2700"/>
              <a:buChar char="●"/>
            </a:pPr>
            <a:r>
              <a:rPr lang="en" sz="2700" dirty="0"/>
              <a:t>Can be found in </a:t>
            </a:r>
            <a:r>
              <a:rPr lang="en" sz="2700" b="1" u="sng" dirty="0"/>
              <a:t>two</a:t>
            </a:r>
            <a:r>
              <a:rPr lang="en" sz="2700" dirty="0"/>
              <a:t> locations: </a:t>
            </a:r>
            <a:endParaRPr sz="2700" dirty="0"/>
          </a:p>
          <a:p>
            <a:pPr marL="1085850" lvl="0" indent="-342900" algn="l" rtl="0">
              <a:lnSpc>
                <a:spcPct val="115000"/>
              </a:lnSpc>
              <a:spcBef>
                <a:spcPts val="0"/>
              </a:spcBef>
              <a:spcAft>
                <a:spcPts val="0"/>
              </a:spcAft>
              <a:buSzPts val="2700"/>
              <a:buAutoNum type="arabicPeriod"/>
            </a:pPr>
            <a:r>
              <a:rPr lang="en" sz="2700" dirty="0"/>
              <a:t>Cytosol </a:t>
            </a:r>
            <a:endParaRPr sz="2700" dirty="0"/>
          </a:p>
          <a:p>
            <a:pPr marL="1543050" lvl="1" indent="-285750" algn="l" rtl="0">
              <a:lnSpc>
                <a:spcPct val="115000"/>
              </a:lnSpc>
              <a:spcBef>
                <a:spcPts val="0"/>
              </a:spcBef>
              <a:spcAft>
                <a:spcPts val="0"/>
              </a:spcAft>
              <a:buSzPts val="2700"/>
              <a:buChar char="○"/>
            </a:pPr>
            <a:r>
              <a:rPr lang="en" sz="2700" dirty="0"/>
              <a:t>Proteins produced here generally function only within the cytosol (i.e. </a:t>
            </a:r>
            <a:r>
              <a:rPr lang="en" sz="2700" b="1" dirty="0">
                <a:solidFill>
                  <a:srgbClr val="990000"/>
                </a:solidFill>
              </a:rPr>
              <a:t>enzymes</a:t>
            </a:r>
            <a:r>
              <a:rPr lang="en" sz="2700" dirty="0"/>
              <a:t>)</a:t>
            </a:r>
            <a:endParaRPr sz="2700" dirty="0"/>
          </a:p>
          <a:p>
            <a:pPr marL="1543050" lvl="1" indent="-285750" algn="l" rtl="0">
              <a:lnSpc>
                <a:spcPct val="115000"/>
              </a:lnSpc>
              <a:spcBef>
                <a:spcPts val="0"/>
              </a:spcBef>
              <a:spcAft>
                <a:spcPts val="0"/>
              </a:spcAft>
              <a:buSzPts val="2700"/>
              <a:buChar char="○"/>
            </a:pPr>
            <a:r>
              <a:rPr lang="en" sz="2700" dirty="0"/>
              <a:t>Known as “free ribosomes”</a:t>
            </a:r>
            <a:endParaRPr sz="2700" dirty="0"/>
          </a:p>
          <a:p>
            <a:pPr marL="1085850" lvl="0" indent="-342900" algn="l" rtl="0">
              <a:lnSpc>
                <a:spcPct val="115000"/>
              </a:lnSpc>
              <a:spcBef>
                <a:spcPts val="0"/>
              </a:spcBef>
              <a:spcAft>
                <a:spcPts val="0"/>
              </a:spcAft>
              <a:buSzPts val="2700"/>
              <a:buAutoNum type="arabicPeriod"/>
            </a:pPr>
            <a:r>
              <a:rPr lang="en" sz="2700" dirty="0"/>
              <a:t>Bound to the endoplasmic reticulum or nuclear envelope</a:t>
            </a:r>
            <a:endParaRPr sz="2700" dirty="0"/>
          </a:p>
          <a:p>
            <a:pPr marL="1543050" lvl="1" indent="-285750" algn="l" rtl="0">
              <a:lnSpc>
                <a:spcPct val="115000"/>
              </a:lnSpc>
              <a:spcBef>
                <a:spcPts val="0"/>
              </a:spcBef>
              <a:spcAft>
                <a:spcPts val="0"/>
              </a:spcAft>
              <a:buSzPts val="2700"/>
              <a:buChar char="○"/>
            </a:pPr>
            <a:r>
              <a:rPr lang="en" sz="2700" dirty="0"/>
              <a:t>Proteins produced here can be secreted from the cell</a:t>
            </a:r>
            <a:endParaRPr sz="2700" dirty="0"/>
          </a:p>
          <a:p>
            <a:pPr marL="2057400" lvl="2" indent="-285750" algn="l" rtl="0">
              <a:lnSpc>
                <a:spcPct val="115000"/>
              </a:lnSpc>
              <a:spcBef>
                <a:spcPts val="0"/>
              </a:spcBef>
              <a:spcAft>
                <a:spcPts val="0"/>
              </a:spcAft>
              <a:buSzPts val="2700"/>
              <a:buChar char="■"/>
            </a:pPr>
            <a:r>
              <a:rPr lang="en" sz="2700" dirty="0"/>
              <a:t>Leave via </a:t>
            </a:r>
            <a:r>
              <a:rPr lang="en" sz="2700" b="1" dirty="0">
                <a:solidFill>
                  <a:srgbClr val="45818E"/>
                </a:solidFill>
              </a:rPr>
              <a:t>transport vesicles</a:t>
            </a:r>
            <a:endParaRPr sz="2700" b="1" dirty="0">
              <a:solidFill>
                <a:srgbClr val="45818E"/>
              </a:solidFill>
            </a:endParaRPr>
          </a:p>
        </p:txBody>
      </p:sp>
      <p:cxnSp>
        <p:nvCxnSpPr>
          <p:cNvPr id="151" name="Google Shape;151;p27"/>
          <p:cNvCxnSpPr/>
          <p:nvPr/>
        </p:nvCxnSpPr>
        <p:spPr>
          <a:xfrm rot="10800000" flipH="1">
            <a:off x="5785500" y="3126225"/>
            <a:ext cx="1130700" cy="476700"/>
          </a:xfrm>
          <a:prstGeom prst="straightConnector1">
            <a:avLst/>
          </a:prstGeom>
          <a:noFill/>
          <a:ln w="19050" cap="flat" cmpd="sng">
            <a:solidFill>
              <a:srgbClr val="000000"/>
            </a:solidFill>
            <a:prstDash val="solid"/>
            <a:round/>
            <a:headEnd type="none" w="med" len="med"/>
            <a:tailEnd type="triangle" w="med" len="med"/>
          </a:ln>
        </p:spPr>
      </p:cxnSp>
      <p:cxnSp>
        <p:nvCxnSpPr>
          <p:cNvPr id="152" name="Google Shape;152;p27"/>
          <p:cNvCxnSpPr/>
          <p:nvPr/>
        </p:nvCxnSpPr>
        <p:spPr>
          <a:xfrm>
            <a:off x="6805500" y="4267950"/>
            <a:ext cx="820200" cy="598500"/>
          </a:xfrm>
          <a:prstGeom prst="straightConnector1">
            <a:avLst/>
          </a:prstGeom>
          <a:noFill/>
          <a:ln w="19050" cap="flat" cmpd="sng">
            <a:solidFill>
              <a:srgbClr val="00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Endoplasmic Reticulum</a:t>
            </a:r>
            <a:endParaRPr/>
          </a:p>
        </p:txBody>
      </p:sp>
      <p:sp>
        <p:nvSpPr>
          <p:cNvPr id="158" name="Google Shape;158;p28"/>
          <p:cNvSpPr txBox="1">
            <a:spLocks noGrp="1"/>
          </p:cNvSpPr>
          <p:nvPr>
            <p:ph type="body" idx="1"/>
          </p:nvPr>
        </p:nvSpPr>
        <p:spPr>
          <a:xfrm>
            <a:off x="181200" y="931775"/>
            <a:ext cx="8781600" cy="29814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A network of membranous sacs and tubes</a:t>
            </a:r>
            <a:endParaRPr/>
          </a:p>
          <a:p>
            <a:pPr marL="914400" lvl="1" indent="-406400" algn="l" rtl="0">
              <a:lnSpc>
                <a:spcPct val="115000"/>
              </a:lnSpc>
              <a:spcBef>
                <a:spcPts val="0"/>
              </a:spcBef>
              <a:spcAft>
                <a:spcPts val="0"/>
              </a:spcAft>
              <a:buSzPts val="2800"/>
              <a:buChar char="○"/>
            </a:pPr>
            <a:r>
              <a:rPr lang="en">
                <a:solidFill>
                  <a:srgbClr val="000000"/>
                </a:solidFill>
              </a:rPr>
              <a:t>Functions:</a:t>
            </a:r>
            <a:endParaRPr>
              <a:solidFill>
                <a:srgbClr val="000000"/>
              </a:solidFill>
            </a:endParaRPr>
          </a:p>
          <a:p>
            <a:pPr marL="1371600" lvl="2" indent="-406400" algn="l" rtl="0">
              <a:lnSpc>
                <a:spcPct val="115000"/>
              </a:lnSpc>
              <a:spcBef>
                <a:spcPts val="0"/>
              </a:spcBef>
              <a:spcAft>
                <a:spcPts val="0"/>
              </a:spcAft>
              <a:buSzPts val="2800"/>
              <a:buChar char="■"/>
            </a:pPr>
            <a:r>
              <a:rPr lang="en" sz="2600"/>
              <a:t>Synthesizes membranes</a:t>
            </a:r>
            <a:endParaRPr sz="2600"/>
          </a:p>
          <a:p>
            <a:pPr marL="1371600" lvl="2" indent="-406400" algn="l" rtl="0">
              <a:lnSpc>
                <a:spcPct val="115000"/>
              </a:lnSpc>
              <a:spcBef>
                <a:spcPts val="0"/>
              </a:spcBef>
              <a:spcAft>
                <a:spcPts val="0"/>
              </a:spcAft>
              <a:buSzPts val="2800"/>
              <a:buChar char="■"/>
            </a:pPr>
            <a:r>
              <a:rPr lang="en" sz="2600">
                <a:solidFill>
                  <a:schemeClr val="dk1"/>
                </a:solidFill>
              </a:rPr>
              <a:t>Compartmentalize the cell to keep proteins formed in the rough ER separate from those of free ribosomes</a:t>
            </a:r>
            <a:endParaRPr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Endoplasmic Reticulum</a:t>
            </a:r>
            <a:endParaRPr/>
          </a:p>
        </p:txBody>
      </p:sp>
      <p:sp>
        <p:nvSpPr>
          <p:cNvPr id="164" name="Google Shape;164;p29"/>
          <p:cNvSpPr txBox="1">
            <a:spLocks noGrp="1"/>
          </p:cNvSpPr>
          <p:nvPr>
            <p:ph type="body" idx="1"/>
          </p:nvPr>
        </p:nvSpPr>
        <p:spPr>
          <a:xfrm>
            <a:off x="181200" y="931775"/>
            <a:ext cx="8781600" cy="7647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Two types: </a:t>
            </a:r>
            <a:r>
              <a:rPr lang="en">
                <a:solidFill>
                  <a:srgbClr val="741B47"/>
                </a:solidFill>
              </a:rPr>
              <a:t>rough</a:t>
            </a:r>
            <a:r>
              <a:rPr lang="en"/>
              <a:t> and </a:t>
            </a:r>
            <a:r>
              <a:rPr lang="en">
                <a:solidFill>
                  <a:srgbClr val="741B47"/>
                </a:solidFill>
              </a:rPr>
              <a:t>smooth</a:t>
            </a:r>
            <a:endParaRPr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Endoplasmic Reticulum</a:t>
            </a:r>
            <a:endParaRPr/>
          </a:p>
        </p:txBody>
      </p:sp>
      <p:sp>
        <p:nvSpPr>
          <p:cNvPr id="170" name="Google Shape;170;p30"/>
          <p:cNvSpPr txBox="1">
            <a:spLocks noGrp="1"/>
          </p:cNvSpPr>
          <p:nvPr>
            <p:ph type="body" idx="1"/>
          </p:nvPr>
        </p:nvSpPr>
        <p:spPr>
          <a:xfrm>
            <a:off x="110825" y="907225"/>
            <a:ext cx="8955900" cy="1577400"/>
          </a:xfrm>
          <a:prstGeom prst="rect">
            <a:avLst/>
          </a:prstGeom>
          <a:noFill/>
          <a:ln>
            <a:noFill/>
          </a:ln>
        </p:spPr>
        <p:txBody>
          <a:bodyPr spcFirstLastPara="1" wrap="square" lIns="91425" tIns="91425" rIns="91425" bIns="91425" anchor="t" anchorCtr="0">
            <a:noAutofit/>
          </a:bodyPr>
          <a:lstStyle/>
          <a:p>
            <a:pPr marL="822960" lvl="0" indent="-381000" algn="l" rtl="0">
              <a:lnSpc>
                <a:spcPct val="115000"/>
              </a:lnSpc>
              <a:spcBef>
                <a:spcPts val="0"/>
              </a:spcBef>
              <a:spcAft>
                <a:spcPts val="0"/>
              </a:spcAft>
              <a:buSzPts val="2400"/>
              <a:buAutoNum type="arabicPeriod"/>
            </a:pPr>
            <a:r>
              <a:rPr lang="en">
                <a:solidFill>
                  <a:srgbClr val="741B47"/>
                </a:solidFill>
              </a:rPr>
              <a:t>Rough ER</a:t>
            </a:r>
            <a:endParaRPr/>
          </a:p>
          <a:p>
            <a:pPr marL="1097280" lvl="1" indent="-368300" algn="l" rtl="0">
              <a:lnSpc>
                <a:spcPct val="115000"/>
              </a:lnSpc>
              <a:spcBef>
                <a:spcPts val="0"/>
              </a:spcBef>
              <a:spcAft>
                <a:spcPts val="0"/>
              </a:spcAft>
              <a:buSzPts val="2200"/>
              <a:buChar char="○"/>
            </a:pPr>
            <a:r>
              <a:rPr lang="en" sz="2800"/>
              <a:t>Contains ribosomes bound to the ER membrane</a:t>
            </a:r>
            <a:endParaRPr sz="2800"/>
          </a:p>
        </p:txBody>
      </p:sp>
      <p:sp>
        <p:nvSpPr>
          <p:cNvPr id="171" name="Google Shape;171;p30"/>
          <p:cNvSpPr txBox="1"/>
          <p:nvPr/>
        </p:nvSpPr>
        <p:spPr>
          <a:xfrm>
            <a:off x="0" y="3969875"/>
            <a:ext cx="5872000" cy="2459500"/>
          </a:xfrm>
          <a:prstGeom prst="rect">
            <a:avLst/>
          </a:prstGeom>
          <a:noFill/>
          <a:ln>
            <a:noFill/>
          </a:ln>
        </p:spPr>
        <p:txBody>
          <a:bodyPr spcFirstLastPara="1" wrap="square" lIns="91425" tIns="91425" rIns="91425" bIns="91425" anchor="t" anchorCtr="0">
            <a:noAutofit/>
          </a:bodyPr>
          <a:lstStyle/>
          <a:p>
            <a:pPr marL="822960" marR="0" lvl="0" indent="-381000" algn="l" rtl="0">
              <a:lnSpc>
                <a:spcPct val="115000"/>
              </a:lnSpc>
              <a:spcBef>
                <a:spcPts val="0"/>
              </a:spcBef>
              <a:spcAft>
                <a:spcPts val="0"/>
              </a:spcAft>
              <a:buClr>
                <a:srgbClr val="000000"/>
              </a:buClr>
              <a:buSzPts val="2400"/>
              <a:buFont typeface="Arial"/>
              <a:buAutoNum type="arabicPeriod" startAt="2"/>
            </a:pPr>
            <a:r>
              <a:rPr lang="en" sz="2800" b="0" i="0" u="none" strike="noStrike" cap="none">
                <a:solidFill>
                  <a:srgbClr val="741B47"/>
                </a:solidFill>
                <a:latin typeface="Arial"/>
                <a:ea typeface="Arial"/>
                <a:cs typeface="Arial"/>
                <a:sym typeface="Arial"/>
              </a:rPr>
              <a:t>Smooth ER</a:t>
            </a:r>
            <a:endParaRPr sz="2800" b="0" i="0" u="none" strike="noStrike" cap="none">
              <a:solidFill>
                <a:srgbClr val="741B47"/>
              </a:solidFill>
              <a:latin typeface="Arial"/>
              <a:ea typeface="Arial"/>
              <a:cs typeface="Arial"/>
              <a:sym typeface="Arial"/>
            </a:endParaRPr>
          </a:p>
          <a:p>
            <a:pPr marL="1097280" marR="0" lvl="0" indent="-368300" algn="l" rtl="0">
              <a:lnSpc>
                <a:spcPct val="115000"/>
              </a:lnSpc>
              <a:spcBef>
                <a:spcPts val="0"/>
              </a:spcBef>
              <a:spcAft>
                <a:spcPts val="0"/>
              </a:spcAft>
              <a:buClr>
                <a:schemeClr val="dk1"/>
              </a:buClr>
              <a:buSzPts val="2200"/>
              <a:buFont typeface="Arial"/>
              <a:buChar char="●"/>
            </a:pPr>
            <a:r>
              <a:rPr lang="en" sz="2800" b="0" i="0" u="none" strike="noStrike" cap="none">
                <a:solidFill>
                  <a:schemeClr val="dk1"/>
                </a:solidFill>
                <a:latin typeface="Arial"/>
                <a:ea typeface="Arial"/>
                <a:cs typeface="Arial"/>
                <a:sym typeface="Arial"/>
              </a:rPr>
              <a:t>Contains no ribosomes</a:t>
            </a:r>
            <a:endParaRPr sz="2800" b="0" i="0" u="none" strike="noStrike" cap="none">
              <a:solidFill>
                <a:schemeClr val="dk1"/>
              </a:solidFill>
              <a:latin typeface="Arial"/>
              <a:ea typeface="Arial"/>
              <a:cs typeface="Arial"/>
              <a:sym typeface="Arial"/>
            </a:endParaRPr>
          </a:p>
          <a:p>
            <a:pPr marL="1097280" marR="0" lvl="0" indent="-368300" algn="l" rtl="0">
              <a:lnSpc>
                <a:spcPct val="115000"/>
              </a:lnSpc>
              <a:spcBef>
                <a:spcPts val="0"/>
              </a:spcBef>
              <a:spcAft>
                <a:spcPts val="0"/>
              </a:spcAft>
              <a:buClr>
                <a:schemeClr val="dk1"/>
              </a:buClr>
              <a:buSzPts val="2200"/>
              <a:buFont typeface="Arial"/>
              <a:buChar char="●"/>
            </a:pPr>
            <a:r>
              <a:rPr lang="en" sz="2800" b="0" i="0" u="none" strike="noStrike" cap="none">
                <a:solidFill>
                  <a:schemeClr val="dk1"/>
                </a:solidFill>
                <a:latin typeface="Arial"/>
                <a:ea typeface="Arial"/>
                <a:cs typeface="Arial"/>
                <a:sym typeface="Arial"/>
              </a:rPr>
              <a:t>Synthesizes lipids, metabolizes carbohydrates, and detoxifies the cell</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2" name="Google Shape;172;p30"/>
          <p:cNvCxnSpPr/>
          <p:nvPr/>
        </p:nvCxnSpPr>
        <p:spPr>
          <a:xfrm>
            <a:off x="1545325" y="2060425"/>
            <a:ext cx="929100" cy="424200"/>
          </a:xfrm>
          <a:prstGeom prst="straightConnector1">
            <a:avLst/>
          </a:prstGeom>
          <a:noFill/>
          <a:ln w="9525" cap="flat" cmpd="sng">
            <a:solidFill>
              <a:schemeClr val="dk2"/>
            </a:solidFill>
            <a:prstDash val="solid"/>
            <a:round/>
            <a:headEnd type="none" w="sm" len="sm"/>
            <a:tailEnd type="triangle" w="med" len="med"/>
          </a:ln>
        </p:spPr>
      </p:cxnSp>
      <p:cxnSp>
        <p:nvCxnSpPr>
          <p:cNvPr id="173" name="Google Shape;173;p30"/>
          <p:cNvCxnSpPr/>
          <p:nvPr/>
        </p:nvCxnSpPr>
        <p:spPr>
          <a:xfrm>
            <a:off x="4686400" y="5060192"/>
            <a:ext cx="1185600" cy="4494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Golgi Complex</a:t>
            </a:r>
            <a:endParaRPr/>
          </a:p>
        </p:txBody>
      </p:sp>
      <p:sp>
        <p:nvSpPr>
          <p:cNvPr id="179" name="Google Shape;179;p31"/>
          <p:cNvSpPr txBox="1">
            <a:spLocks noGrp="1"/>
          </p:cNvSpPr>
          <p:nvPr>
            <p:ph type="body" idx="1"/>
          </p:nvPr>
        </p:nvSpPr>
        <p:spPr>
          <a:xfrm>
            <a:off x="311700" y="1138950"/>
            <a:ext cx="8520600" cy="527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Contains flattened membranous sacs called </a:t>
            </a:r>
            <a:r>
              <a:rPr lang="en">
                <a:solidFill>
                  <a:srgbClr val="FF00FF"/>
                </a:solidFill>
              </a:rPr>
              <a:t>cisternae</a:t>
            </a:r>
            <a:endParaRPr>
              <a:solidFill>
                <a:srgbClr val="FF00FF"/>
              </a:solidFill>
            </a:endParaRPr>
          </a:p>
          <a:p>
            <a:pPr marL="628650" lvl="0" indent="-266700" algn="l" rtl="0">
              <a:lnSpc>
                <a:spcPct val="115000"/>
              </a:lnSpc>
              <a:spcBef>
                <a:spcPts val="0"/>
              </a:spcBef>
              <a:spcAft>
                <a:spcPts val="0"/>
              </a:spcAft>
              <a:buSzPts val="2400"/>
              <a:buChar char="●"/>
            </a:pPr>
            <a:r>
              <a:rPr lang="en" sz="2600"/>
              <a:t>Separate the sacs from the cytosol</a:t>
            </a:r>
            <a:endParaRPr sz="2600"/>
          </a:p>
          <a:p>
            <a:pPr marL="628650" lvl="0" indent="-266700" algn="l" rtl="0">
              <a:lnSpc>
                <a:spcPct val="115000"/>
              </a:lnSpc>
              <a:spcBef>
                <a:spcPts val="0"/>
              </a:spcBef>
              <a:spcAft>
                <a:spcPts val="0"/>
              </a:spcAft>
              <a:buSzPts val="2400"/>
              <a:buChar char="●"/>
            </a:pPr>
            <a:r>
              <a:rPr lang="en" sz="2600"/>
              <a:t>Each cisternae is not connected</a:t>
            </a:r>
            <a:endParaRPr sz="2600"/>
          </a:p>
          <a:p>
            <a:pPr marL="628650" lvl="0" indent="-266700" algn="l" rtl="0">
              <a:lnSpc>
                <a:spcPct val="115000"/>
              </a:lnSpc>
              <a:spcBef>
                <a:spcPts val="0"/>
              </a:spcBef>
              <a:spcAft>
                <a:spcPts val="0"/>
              </a:spcAft>
              <a:buSzPts val="2400"/>
              <a:buChar char="●"/>
            </a:pPr>
            <a:r>
              <a:rPr lang="en" sz="2600"/>
              <a:t>Has </a:t>
            </a:r>
            <a:r>
              <a:rPr lang="en" sz="2600">
                <a:solidFill>
                  <a:srgbClr val="0000FF"/>
                </a:solidFill>
              </a:rPr>
              <a:t>directionality</a:t>
            </a:r>
            <a:endParaRPr sz="2600">
              <a:solidFill>
                <a:srgbClr val="0000FF"/>
              </a:solidFill>
            </a:endParaRPr>
          </a:p>
          <a:p>
            <a:pPr marL="1143000" lvl="1" indent="-254000" algn="l" rtl="0">
              <a:lnSpc>
                <a:spcPct val="115000"/>
              </a:lnSpc>
              <a:spcBef>
                <a:spcPts val="0"/>
              </a:spcBef>
              <a:spcAft>
                <a:spcPts val="0"/>
              </a:spcAft>
              <a:buSzPts val="2200"/>
              <a:buChar char="○"/>
            </a:pPr>
            <a:r>
              <a:rPr lang="en" sz="2600" i="1">
                <a:solidFill>
                  <a:srgbClr val="0000FF"/>
                </a:solidFill>
              </a:rPr>
              <a:t>Cis</a:t>
            </a:r>
            <a:r>
              <a:rPr lang="en" sz="2600"/>
              <a:t> face:</a:t>
            </a:r>
            <a:endParaRPr sz="2600"/>
          </a:p>
          <a:p>
            <a:pPr marL="1714500" lvl="2" indent="-311150" algn="l" rtl="0">
              <a:lnSpc>
                <a:spcPct val="115000"/>
              </a:lnSpc>
              <a:spcBef>
                <a:spcPts val="0"/>
              </a:spcBef>
              <a:spcAft>
                <a:spcPts val="0"/>
              </a:spcAft>
              <a:buSzPts val="2200"/>
              <a:buChar char="■"/>
            </a:pPr>
            <a:r>
              <a:rPr lang="en" sz="2600" b="1"/>
              <a:t>Receives</a:t>
            </a:r>
            <a:r>
              <a:rPr lang="en" sz="2600"/>
              <a:t> vesicles from the ER</a:t>
            </a:r>
            <a:endParaRPr sz="2600"/>
          </a:p>
          <a:p>
            <a:pPr marL="1143000" lvl="1" indent="-254000" algn="l" rtl="0">
              <a:lnSpc>
                <a:spcPct val="115000"/>
              </a:lnSpc>
              <a:spcBef>
                <a:spcPts val="0"/>
              </a:spcBef>
              <a:spcAft>
                <a:spcPts val="0"/>
              </a:spcAft>
              <a:buSzPts val="2200"/>
              <a:buChar char="○"/>
            </a:pPr>
            <a:r>
              <a:rPr lang="en" sz="2600" i="1">
                <a:solidFill>
                  <a:srgbClr val="0000FF"/>
                </a:solidFill>
              </a:rPr>
              <a:t>Trans</a:t>
            </a:r>
            <a:r>
              <a:rPr lang="en" sz="2600"/>
              <a:t> face:</a:t>
            </a:r>
            <a:endParaRPr sz="2600"/>
          </a:p>
          <a:p>
            <a:pPr marL="1714500" lvl="2" indent="-311150" algn="l" rtl="0">
              <a:lnSpc>
                <a:spcPct val="115000"/>
              </a:lnSpc>
              <a:spcBef>
                <a:spcPts val="0"/>
              </a:spcBef>
              <a:spcAft>
                <a:spcPts val="0"/>
              </a:spcAft>
              <a:buSzPts val="2200"/>
              <a:buChar char="■"/>
            </a:pPr>
            <a:r>
              <a:rPr lang="en" sz="2600" b="1"/>
              <a:t>Sends </a:t>
            </a:r>
            <a:r>
              <a:rPr lang="en" sz="2600"/>
              <a:t>vesicles back out into cytosol to other locations or to the plasma membrane for secretion</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Golgi Complex</a:t>
            </a:r>
            <a:endParaRPr/>
          </a:p>
        </p:txBody>
      </p:sp>
      <p:sp>
        <p:nvSpPr>
          <p:cNvPr id="185" name="Google Shape;185;p32"/>
          <p:cNvSpPr txBox="1">
            <a:spLocks noGrp="1"/>
          </p:cNvSpPr>
          <p:nvPr>
            <p:ph type="body" idx="1"/>
          </p:nvPr>
        </p:nvSpPr>
        <p:spPr>
          <a:xfrm>
            <a:off x="311700" y="1138950"/>
            <a:ext cx="7492800" cy="527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dirty="0"/>
              <a:t>Functions:</a:t>
            </a:r>
            <a:endParaRPr dirty="0"/>
          </a:p>
          <a:p>
            <a:pPr marL="457200" lvl="0" indent="-381000" algn="l" rtl="0">
              <a:lnSpc>
                <a:spcPct val="115000"/>
              </a:lnSpc>
              <a:spcBef>
                <a:spcPts val="0"/>
              </a:spcBef>
              <a:spcAft>
                <a:spcPts val="0"/>
              </a:spcAft>
              <a:buClr>
                <a:schemeClr val="dk1"/>
              </a:buClr>
              <a:buSzPts val="2400"/>
              <a:buChar char="●"/>
            </a:pPr>
            <a:r>
              <a:rPr lang="en" dirty="0">
                <a:solidFill>
                  <a:schemeClr val="dk1"/>
                </a:solidFill>
              </a:rPr>
              <a:t>Receives transport vesicles with materials from the ER</a:t>
            </a:r>
            <a:endParaRPr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 dirty="0">
                <a:solidFill>
                  <a:schemeClr val="dk1"/>
                </a:solidFill>
              </a:rPr>
              <a:t>Modifies the materials</a:t>
            </a:r>
            <a:endParaRPr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 dirty="0">
                <a:solidFill>
                  <a:schemeClr val="dk1"/>
                </a:solidFill>
              </a:rPr>
              <a:t>Sorts the materials</a:t>
            </a:r>
            <a:endParaRPr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 dirty="0">
                <a:solidFill>
                  <a:schemeClr val="dk1"/>
                </a:solidFill>
              </a:rPr>
              <a:t>Adds molecular tags</a:t>
            </a:r>
            <a:endParaRPr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 dirty="0">
                <a:solidFill>
                  <a:schemeClr val="dk1"/>
                </a:solidFill>
              </a:rPr>
              <a:t>Packages materials into new transport vesicles that exit the membrane via </a:t>
            </a:r>
            <a:r>
              <a:rPr lang="en" b="1" dirty="0">
                <a:solidFill>
                  <a:schemeClr val="dk1"/>
                </a:solidFill>
              </a:rPr>
              <a:t>exocytosis</a:t>
            </a:r>
            <a:endParaRPr b="1" dirty="0"/>
          </a:p>
        </p:txBody>
      </p:sp>
      <p:cxnSp>
        <p:nvCxnSpPr>
          <p:cNvPr id="186" name="Google Shape;186;p32"/>
          <p:cNvCxnSpPr/>
          <p:nvPr/>
        </p:nvCxnSpPr>
        <p:spPr>
          <a:xfrm rot="10800000">
            <a:off x="4463125" y="2962875"/>
            <a:ext cx="642600" cy="17100"/>
          </a:xfrm>
          <a:prstGeom prst="straightConnector1">
            <a:avLst/>
          </a:prstGeom>
          <a:noFill/>
          <a:ln w="19050" cap="flat" cmpd="sng">
            <a:solidFill>
              <a:schemeClr val="dk2"/>
            </a:solidFill>
            <a:prstDash val="solid"/>
            <a:round/>
            <a:headEnd type="none" w="sm" len="sm"/>
            <a:tailEnd type="triangle" w="med" len="med"/>
          </a:ln>
        </p:spPr>
      </p:cxnSp>
      <p:sp>
        <p:nvSpPr>
          <p:cNvPr id="187" name="Google Shape;187;p32"/>
          <p:cNvSpPr txBox="1"/>
          <p:nvPr/>
        </p:nvSpPr>
        <p:spPr>
          <a:xfrm>
            <a:off x="5105725" y="2441200"/>
            <a:ext cx="2955900" cy="1671900"/>
          </a:xfrm>
          <a:prstGeom prst="rect">
            <a:avLst/>
          </a:prstGeom>
          <a:noFill/>
          <a:ln w="9525"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400" b="0" i="0" u="none" strike="noStrike" cap="none">
                <a:solidFill>
                  <a:srgbClr val="000000"/>
                </a:solidFill>
                <a:latin typeface="Arial"/>
                <a:ea typeface="Arial"/>
                <a:cs typeface="Arial"/>
                <a:sym typeface="Arial"/>
              </a:rPr>
              <a:t>Ensures newly formed proteins are folded correctly or modified correctly</a:t>
            </a:r>
            <a:endParaRPr sz="2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Lysosomes</a:t>
            </a:r>
            <a:endParaRPr/>
          </a:p>
        </p:txBody>
      </p:sp>
      <p:sp>
        <p:nvSpPr>
          <p:cNvPr id="193" name="Google Shape;193;p33"/>
          <p:cNvSpPr txBox="1">
            <a:spLocks noGrp="1"/>
          </p:cNvSpPr>
          <p:nvPr>
            <p:ph type="body" idx="1"/>
          </p:nvPr>
        </p:nvSpPr>
        <p:spPr>
          <a:xfrm>
            <a:off x="311700" y="993825"/>
            <a:ext cx="8520600" cy="28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Membranous sac with hydrolytic enzymes</a:t>
            </a:r>
            <a:endParaRPr/>
          </a:p>
          <a:p>
            <a:pPr marL="457200" lvl="0" indent="-393700" algn="l" rtl="0">
              <a:lnSpc>
                <a:spcPct val="115000"/>
              </a:lnSpc>
              <a:spcBef>
                <a:spcPts val="0"/>
              </a:spcBef>
              <a:spcAft>
                <a:spcPts val="0"/>
              </a:spcAft>
              <a:buSzPts val="2600"/>
              <a:buChar char="●"/>
            </a:pPr>
            <a:r>
              <a:rPr lang="en" sz="2600"/>
              <a:t>Function:</a:t>
            </a:r>
            <a:endParaRPr sz="2600"/>
          </a:p>
          <a:p>
            <a:pPr marL="914400" lvl="1" indent="-381000" algn="l" rtl="0">
              <a:lnSpc>
                <a:spcPct val="115000"/>
              </a:lnSpc>
              <a:spcBef>
                <a:spcPts val="0"/>
              </a:spcBef>
              <a:spcAft>
                <a:spcPts val="0"/>
              </a:spcAft>
              <a:buSzPts val="2400"/>
              <a:buChar char="○"/>
            </a:pPr>
            <a:r>
              <a:rPr lang="en" sz="2600"/>
              <a:t>Hydrolyzes macromolecules in animal cells</a:t>
            </a:r>
            <a:endParaRPr sz="2600"/>
          </a:p>
          <a:p>
            <a:pPr marL="914400" lvl="1" indent="-381000" algn="l" rtl="0">
              <a:lnSpc>
                <a:spcPct val="115000"/>
              </a:lnSpc>
              <a:spcBef>
                <a:spcPts val="0"/>
              </a:spcBef>
              <a:spcAft>
                <a:spcPts val="0"/>
              </a:spcAft>
              <a:buSzPts val="2400"/>
              <a:buChar char="○"/>
            </a:pPr>
            <a:r>
              <a:rPr lang="en" sz="2600" u="sng">
                <a:solidFill>
                  <a:srgbClr val="3C78D8"/>
                </a:solidFill>
              </a:rPr>
              <a:t>Autophagy</a:t>
            </a:r>
            <a:r>
              <a:rPr lang="en" sz="2600"/>
              <a:t>: lysosomes can recycle their own cell’s organic materials</a:t>
            </a:r>
            <a:endParaRPr sz="2600"/>
          </a:p>
          <a:p>
            <a:pPr marL="1371600" lvl="2" indent="-368300" algn="l" rtl="0">
              <a:lnSpc>
                <a:spcPct val="115000"/>
              </a:lnSpc>
              <a:spcBef>
                <a:spcPts val="0"/>
              </a:spcBef>
              <a:spcAft>
                <a:spcPts val="0"/>
              </a:spcAft>
              <a:buSzPts val="2200"/>
              <a:buChar char="■"/>
            </a:pPr>
            <a:r>
              <a:rPr lang="en" sz="2600"/>
              <a:t>Allows the cell to renew itself</a:t>
            </a:r>
            <a:endParaRPr sz="2600"/>
          </a:p>
        </p:txBody>
      </p:sp>
      <p:sp>
        <p:nvSpPr>
          <p:cNvPr id="194" name="Google Shape;194;p33"/>
          <p:cNvSpPr txBox="1"/>
          <p:nvPr/>
        </p:nvSpPr>
        <p:spPr>
          <a:xfrm>
            <a:off x="154899" y="3691175"/>
            <a:ext cx="6284001" cy="275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dirty="0">
                <a:solidFill>
                  <a:srgbClr val="0000FF"/>
                </a:solidFill>
                <a:latin typeface="Arial"/>
                <a:ea typeface="Arial"/>
                <a:cs typeface="Arial"/>
                <a:sym typeface="Arial"/>
              </a:rPr>
              <a:t>Peroxisomes</a:t>
            </a:r>
            <a:endParaRPr sz="2800" b="0" i="0" u="none" strike="noStrike" cap="none" dirty="0">
              <a:solidFill>
                <a:srgbClr val="0000FF"/>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 sz="2600" b="0" i="0" u="none" strike="noStrike" cap="none" dirty="0">
                <a:solidFill>
                  <a:srgbClr val="000000"/>
                </a:solidFill>
                <a:latin typeface="Arial"/>
                <a:ea typeface="Arial"/>
                <a:cs typeface="Arial"/>
                <a:sym typeface="Arial"/>
              </a:rPr>
              <a:t>Similar to lysosomes</a:t>
            </a:r>
            <a:endParaRPr sz="2600" b="0" i="0" u="none" strike="noStrike" cap="none" dirty="0">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 sz="2600" b="0" i="0" u="none" strike="noStrike" cap="none" dirty="0">
                <a:solidFill>
                  <a:srgbClr val="000000"/>
                </a:solidFill>
                <a:latin typeface="Arial"/>
                <a:ea typeface="Arial"/>
                <a:cs typeface="Arial"/>
                <a:sym typeface="Arial"/>
              </a:rPr>
              <a:t>Membrane bound metabolic compartment </a:t>
            </a:r>
            <a:endParaRPr sz="2600" b="0" i="0" u="none" strike="noStrike" cap="none" dirty="0">
              <a:solidFill>
                <a:srgbClr val="000000"/>
              </a:solidFill>
              <a:latin typeface="Arial"/>
              <a:ea typeface="Arial"/>
              <a:cs typeface="Arial"/>
              <a:sym typeface="Arial"/>
            </a:endParaRPr>
          </a:p>
          <a:p>
            <a:pPr marL="914400" marR="0" lvl="1" indent="-368300" algn="l" rtl="0">
              <a:lnSpc>
                <a:spcPct val="100000"/>
              </a:lnSpc>
              <a:spcBef>
                <a:spcPts val="0"/>
              </a:spcBef>
              <a:spcAft>
                <a:spcPts val="0"/>
              </a:spcAft>
              <a:buClr>
                <a:srgbClr val="000000"/>
              </a:buClr>
              <a:buSzPts val="2200"/>
              <a:buFont typeface="Arial"/>
              <a:buChar char="○"/>
            </a:pPr>
            <a:r>
              <a:rPr lang="en" sz="2400" b="0" i="0" u="none" strike="noStrike" cap="none" dirty="0">
                <a:solidFill>
                  <a:srgbClr val="000000"/>
                </a:solidFill>
                <a:latin typeface="Arial"/>
                <a:ea typeface="Arial"/>
                <a:cs typeface="Arial"/>
                <a:sym typeface="Arial"/>
              </a:rPr>
              <a:t>Catalyze reactions that produce H</a:t>
            </a:r>
            <a:r>
              <a:rPr lang="en" sz="2400" b="0" i="0" u="none" strike="noStrike" cap="none" baseline="-25000" dirty="0">
                <a:solidFill>
                  <a:srgbClr val="000000"/>
                </a:solidFill>
                <a:latin typeface="Arial"/>
                <a:ea typeface="Arial"/>
                <a:cs typeface="Arial"/>
                <a:sym typeface="Arial"/>
              </a:rPr>
              <a:t>2</a:t>
            </a:r>
            <a:r>
              <a:rPr lang="en" sz="2400" b="0" i="0" u="none" strike="noStrike" cap="none" dirty="0">
                <a:solidFill>
                  <a:srgbClr val="000000"/>
                </a:solidFill>
                <a:latin typeface="Arial"/>
                <a:ea typeface="Arial"/>
                <a:cs typeface="Arial"/>
                <a:sym typeface="Arial"/>
              </a:rPr>
              <a:t>O</a:t>
            </a:r>
            <a:r>
              <a:rPr lang="en" sz="2400" b="0" i="0" u="none" strike="noStrike" cap="none" baseline="-25000" dirty="0">
                <a:solidFill>
                  <a:srgbClr val="000000"/>
                </a:solidFill>
                <a:latin typeface="Arial"/>
                <a:ea typeface="Arial"/>
                <a:cs typeface="Arial"/>
                <a:sym typeface="Arial"/>
              </a:rPr>
              <a:t>2</a:t>
            </a:r>
            <a:endParaRPr sz="2400" b="0" i="0" u="none" strike="noStrike" cap="none" dirty="0">
              <a:solidFill>
                <a:srgbClr val="000000"/>
              </a:solidFill>
              <a:latin typeface="Arial"/>
              <a:ea typeface="Arial"/>
              <a:cs typeface="Arial"/>
              <a:sym typeface="Arial"/>
            </a:endParaRPr>
          </a:p>
          <a:p>
            <a:pPr marL="1371600" marR="0" lvl="2" indent="-368300" algn="l" rtl="0">
              <a:lnSpc>
                <a:spcPct val="100000"/>
              </a:lnSpc>
              <a:spcBef>
                <a:spcPts val="0"/>
              </a:spcBef>
              <a:spcAft>
                <a:spcPts val="0"/>
              </a:spcAft>
              <a:buClr>
                <a:srgbClr val="000000"/>
              </a:buClr>
              <a:buSzPts val="2200"/>
              <a:buFont typeface="Arial"/>
              <a:buChar char="■"/>
            </a:pPr>
            <a:r>
              <a:rPr lang="en" sz="2400" b="0" i="0" u="none" strike="noStrike" cap="none" dirty="0">
                <a:solidFill>
                  <a:srgbClr val="000000"/>
                </a:solidFill>
                <a:latin typeface="Arial"/>
                <a:ea typeface="Arial"/>
                <a:cs typeface="Arial"/>
                <a:sym typeface="Arial"/>
              </a:rPr>
              <a:t>Enzymes in peroxisomes then break down </a:t>
            </a:r>
            <a:r>
              <a:rPr lang="en" sz="2400" b="0" i="0" u="none" strike="noStrike" cap="none" dirty="0">
                <a:solidFill>
                  <a:schemeClr val="dk1"/>
                </a:solidFill>
                <a:latin typeface="Arial"/>
                <a:ea typeface="Arial"/>
                <a:cs typeface="Arial"/>
                <a:sym typeface="Arial"/>
              </a:rPr>
              <a:t>H</a:t>
            </a:r>
            <a:r>
              <a:rPr lang="en" sz="2400" b="0" i="0" u="none" strike="noStrike" cap="none" baseline="-25000" dirty="0">
                <a:solidFill>
                  <a:schemeClr val="dk1"/>
                </a:solidFill>
                <a:latin typeface="Arial"/>
                <a:ea typeface="Arial"/>
                <a:cs typeface="Arial"/>
                <a:sym typeface="Arial"/>
              </a:rPr>
              <a:t>2</a:t>
            </a:r>
            <a:r>
              <a:rPr lang="en" sz="2400" b="0" i="0" u="none" strike="noStrike" cap="none" dirty="0">
                <a:solidFill>
                  <a:schemeClr val="dk1"/>
                </a:solidFill>
                <a:latin typeface="Arial"/>
                <a:ea typeface="Arial"/>
                <a:cs typeface="Arial"/>
                <a:sym typeface="Arial"/>
              </a:rPr>
              <a:t>O</a:t>
            </a:r>
            <a:r>
              <a:rPr lang="en" sz="2400" b="0" i="0" u="none" strike="noStrike" cap="none" baseline="-25000" dirty="0">
                <a:solidFill>
                  <a:schemeClr val="dk1"/>
                </a:solidFill>
                <a:latin typeface="Arial"/>
                <a:ea typeface="Arial"/>
                <a:cs typeface="Arial"/>
                <a:sym typeface="Arial"/>
              </a:rPr>
              <a:t>2</a:t>
            </a:r>
            <a:r>
              <a:rPr lang="en" sz="2400" b="0" i="0" u="none" strike="noStrike" cap="none" dirty="0">
                <a:solidFill>
                  <a:schemeClr val="dk1"/>
                </a:solidFill>
                <a:latin typeface="Arial"/>
                <a:ea typeface="Arial"/>
                <a:cs typeface="Arial"/>
                <a:sym typeface="Arial"/>
              </a:rPr>
              <a:t> to water</a:t>
            </a:r>
            <a:endParaRPr sz="2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Cells</a:t>
            </a:r>
            <a:endParaRPr/>
          </a:p>
        </p:txBody>
      </p:sp>
      <p:sp>
        <p:nvSpPr>
          <p:cNvPr id="73" name="Google Shape;73;p16"/>
          <p:cNvSpPr txBox="1">
            <a:spLocks noGrp="1"/>
          </p:cNvSpPr>
          <p:nvPr>
            <p:ph type="body" idx="1"/>
          </p:nvPr>
        </p:nvSpPr>
        <p:spPr>
          <a:xfrm>
            <a:off x="311700" y="1138950"/>
            <a:ext cx="8520600" cy="52758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SzPts val="2800"/>
              <a:buChar char="●"/>
            </a:pPr>
            <a:r>
              <a:rPr lang="en" b="1" u="sng"/>
              <a:t>Cells</a:t>
            </a:r>
            <a:r>
              <a:rPr lang="en"/>
              <a:t>: the basic </a:t>
            </a:r>
            <a:r>
              <a:rPr lang="en">
                <a:solidFill>
                  <a:srgbClr val="A64D79"/>
                </a:solidFill>
              </a:rPr>
              <a:t>structural</a:t>
            </a:r>
            <a:r>
              <a:rPr lang="en"/>
              <a:t> and </a:t>
            </a:r>
            <a:r>
              <a:rPr lang="en">
                <a:solidFill>
                  <a:srgbClr val="A64D79"/>
                </a:solidFill>
              </a:rPr>
              <a:t>functional</a:t>
            </a:r>
            <a:r>
              <a:rPr lang="en"/>
              <a:t> units of every organism</a:t>
            </a:r>
            <a:endParaRPr/>
          </a:p>
          <a:p>
            <a:pPr marL="914400" lvl="1" indent="-406400" algn="l" rtl="0">
              <a:lnSpc>
                <a:spcPct val="115000"/>
              </a:lnSpc>
              <a:spcBef>
                <a:spcPts val="0"/>
              </a:spcBef>
              <a:spcAft>
                <a:spcPts val="0"/>
              </a:spcAft>
              <a:buSzPts val="2800"/>
              <a:buChar char="○"/>
            </a:pPr>
            <a:r>
              <a:rPr lang="en" u="sng"/>
              <a:t>All cells</a:t>
            </a:r>
            <a:r>
              <a:rPr lang="en"/>
              <a:t>:</a:t>
            </a:r>
            <a:endParaRPr/>
          </a:p>
          <a:p>
            <a:pPr marL="1371600" lvl="0" indent="-406400" algn="l" rtl="0">
              <a:lnSpc>
                <a:spcPct val="115000"/>
              </a:lnSpc>
              <a:spcBef>
                <a:spcPts val="0"/>
              </a:spcBef>
              <a:spcAft>
                <a:spcPts val="0"/>
              </a:spcAft>
              <a:buSzPts val="2800"/>
              <a:buAutoNum type="arabicPeriod"/>
            </a:pPr>
            <a:r>
              <a:rPr lang="en"/>
              <a:t>Are bound by a plasma membrane</a:t>
            </a:r>
            <a:endParaRPr/>
          </a:p>
          <a:p>
            <a:pPr marL="1371600" lvl="0" indent="-406400" algn="l" rtl="0">
              <a:lnSpc>
                <a:spcPct val="115000"/>
              </a:lnSpc>
              <a:spcBef>
                <a:spcPts val="0"/>
              </a:spcBef>
              <a:spcAft>
                <a:spcPts val="0"/>
              </a:spcAft>
              <a:buSzPts val="2800"/>
              <a:buAutoNum type="arabicPeriod"/>
            </a:pPr>
            <a:r>
              <a:rPr lang="en"/>
              <a:t>Contain cytosol</a:t>
            </a:r>
            <a:endParaRPr/>
          </a:p>
          <a:p>
            <a:pPr marL="1371600" lvl="0" indent="-406400" algn="l" rtl="0">
              <a:lnSpc>
                <a:spcPct val="115000"/>
              </a:lnSpc>
              <a:spcBef>
                <a:spcPts val="0"/>
              </a:spcBef>
              <a:spcAft>
                <a:spcPts val="0"/>
              </a:spcAft>
              <a:buSzPts val="2800"/>
              <a:buAutoNum type="arabicPeriod"/>
            </a:pPr>
            <a:r>
              <a:rPr lang="en"/>
              <a:t>Contain chromosomes</a:t>
            </a:r>
            <a:endParaRPr/>
          </a:p>
          <a:p>
            <a:pPr marL="1371600" lvl="0" indent="-406400" algn="l" rtl="0">
              <a:lnSpc>
                <a:spcPct val="115000"/>
              </a:lnSpc>
              <a:spcBef>
                <a:spcPts val="0"/>
              </a:spcBef>
              <a:spcAft>
                <a:spcPts val="0"/>
              </a:spcAft>
              <a:buSzPts val="2800"/>
              <a:buAutoNum type="arabicPeriod"/>
            </a:pPr>
            <a:r>
              <a:rPr lang="en"/>
              <a:t>Contain ribosomes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181200" y="0"/>
            <a:ext cx="8781600" cy="108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Vacuoles</a:t>
            </a:r>
            <a:endParaRPr/>
          </a:p>
        </p:txBody>
      </p:sp>
      <p:sp>
        <p:nvSpPr>
          <p:cNvPr id="200" name="Google Shape;200;p34"/>
          <p:cNvSpPr txBox="1">
            <a:spLocks noGrp="1"/>
          </p:cNvSpPr>
          <p:nvPr>
            <p:ph type="body" idx="1"/>
          </p:nvPr>
        </p:nvSpPr>
        <p:spPr>
          <a:xfrm>
            <a:off x="268900" y="982150"/>
            <a:ext cx="8563500" cy="564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600"/>
              <a:t>Large vesicles that stem from the </a:t>
            </a:r>
            <a:r>
              <a:rPr lang="en" sz="2600">
                <a:solidFill>
                  <a:srgbClr val="9900FF"/>
                </a:solidFill>
              </a:rPr>
              <a:t>ER</a:t>
            </a:r>
            <a:r>
              <a:rPr lang="en" sz="2600"/>
              <a:t> and </a:t>
            </a:r>
            <a:r>
              <a:rPr lang="en" sz="2600">
                <a:solidFill>
                  <a:srgbClr val="1155CC"/>
                </a:solidFill>
              </a:rPr>
              <a:t>Golgi</a:t>
            </a:r>
            <a:endParaRPr sz="2600">
              <a:solidFill>
                <a:srgbClr val="1155CC"/>
              </a:solidFill>
            </a:endParaRPr>
          </a:p>
          <a:p>
            <a:pPr marL="457200" lvl="0" indent="-393700" algn="l" rtl="0">
              <a:lnSpc>
                <a:spcPct val="115000"/>
              </a:lnSpc>
              <a:spcBef>
                <a:spcPts val="0"/>
              </a:spcBef>
              <a:spcAft>
                <a:spcPts val="0"/>
              </a:spcAft>
              <a:buSzPts val="2600"/>
              <a:buChar char="●"/>
            </a:pPr>
            <a:r>
              <a:rPr lang="en" sz="2600"/>
              <a:t>Selective in transport</a:t>
            </a:r>
            <a:endParaRPr sz="2600"/>
          </a:p>
          <a:p>
            <a:pPr marL="0" lvl="0" indent="0" algn="l" rtl="0">
              <a:lnSpc>
                <a:spcPct val="115000"/>
              </a:lnSpc>
              <a:spcBef>
                <a:spcPts val="0"/>
              </a:spcBef>
              <a:spcAft>
                <a:spcPts val="0"/>
              </a:spcAft>
              <a:buSzPts val="2800"/>
              <a:buNone/>
            </a:pPr>
            <a:r>
              <a:rPr lang="en" sz="2600"/>
              <a:t>Types:</a:t>
            </a:r>
            <a:endParaRPr sz="2600"/>
          </a:p>
          <a:p>
            <a:pPr marL="0" lvl="0" indent="0" algn="l" rtl="0">
              <a:lnSpc>
                <a:spcPct val="115000"/>
              </a:lnSpc>
              <a:spcBef>
                <a:spcPts val="0"/>
              </a:spcBef>
              <a:spcAft>
                <a:spcPts val="0"/>
              </a:spcAft>
              <a:buSzPts val="2800"/>
              <a:buNone/>
            </a:pPr>
            <a:r>
              <a:rPr lang="en" sz="2600">
                <a:solidFill>
                  <a:srgbClr val="FF00FF"/>
                </a:solidFill>
              </a:rPr>
              <a:t>Food vacuole</a:t>
            </a:r>
            <a:endParaRPr sz="2600">
              <a:solidFill>
                <a:srgbClr val="FF00FF"/>
              </a:solidFill>
            </a:endParaRPr>
          </a:p>
          <a:p>
            <a:pPr marL="457200" lvl="0" indent="-393700" algn="l" rtl="0">
              <a:lnSpc>
                <a:spcPct val="115000"/>
              </a:lnSpc>
              <a:spcBef>
                <a:spcPts val="0"/>
              </a:spcBef>
              <a:spcAft>
                <a:spcPts val="0"/>
              </a:spcAft>
              <a:buSzPts val="2600"/>
              <a:buChar char="●"/>
            </a:pPr>
            <a:r>
              <a:rPr lang="en" sz="2600"/>
              <a:t>Form via </a:t>
            </a:r>
            <a:r>
              <a:rPr lang="en" sz="2600">
                <a:solidFill>
                  <a:srgbClr val="38761D"/>
                </a:solidFill>
              </a:rPr>
              <a:t>phagocytosis</a:t>
            </a:r>
            <a:r>
              <a:rPr lang="en" sz="2600"/>
              <a:t> (cell eating) and then are digested by lysosomes</a:t>
            </a:r>
            <a:endParaRPr sz="2600"/>
          </a:p>
          <a:p>
            <a:pPr marL="0" lvl="0" indent="0" algn="l" rtl="0">
              <a:lnSpc>
                <a:spcPct val="115000"/>
              </a:lnSpc>
              <a:spcBef>
                <a:spcPts val="0"/>
              </a:spcBef>
              <a:spcAft>
                <a:spcPts val="0"/>
              </a:spcAft>
              <a:buSzPts val="2800"/>
              <a:buNone/>
            </a:pPr>
            <a:r>
              <a:rPr lang="en" sz="2600">
                <a:solidFill>
                  <a:srgbClr val="FF00FF"/>
                </a:solidFill>
              </a:rPr>
              <a:t>Contractile vacuole</a:t>
            </a:r>
            <a:endParaRPr sz="2600">
              <a:solidFill>
                <a:srgbClr val="FF00FF"/>
              </a:solidFill>
            </a:endParaRPr>
          </a:p>
          <a:p>
            <a:pPr marL="457200" lvl="0" indent="-393700" algn="l" rtl="0">
              <a:lnSpc>
                <a:spcPct val="115000"/>
              </a:lnSpc>
              <a:spcBef>
                <a:spcPts val="0"/>
              </a:spcBef>
              <a:spcAft>
                <a:spcPts val="0"/>
              </a:spcAft>
              <a:buSzPts val="2600"/>
              <a:buChar char="●"/>
            </a:pPr>
            <a:r>
              <a:rPr lang="en" sz="2600"/>
              <a:t>Maintain water levels in cells</a:t>
            </a:r>
            <a:endParaRPr sz="2600"/>
          </a:p>
          <a:p>
            <a:pPr marL="0" lvl="0" indent="0" algn="l" rtl="0">
              <a:lnSpc>
                <a:spcPct val="115000"/>
              </a:lnSpc>
              <a:spcBef>
                <a:spcPts val="0"/>
              </a:spcBef>
              <a:spcAft>
                <a:spcPts val="0"/>
              </a:spcAft>
              <a:buSzPts val="2800"/>
              <a:buNone/>
            </a:pPr>
            <a:r>
              <a:rPr lang="en" sz="2600">
                <a:solidFill>
                  <a:srgbClr val="FF00FF"/>
                </a:solidFill>
              </a:rPr>
              <a:t>Central vacuole</a:t>
            </a:r>
            <a:endParaRPr sz="2600">
              <a:solidFill>
                <a:srgbClr val="FF00FF"/>
              </a:solidFill>
            </a:endParaRPr>
          </a:p>
          <a:p>
            <a:pPr marL="457200" lvl="0" indent="-393700" algn="l" rtl="0">
              <a:lnSpc>
                <a:spcPct val="115000"/>
              </a:lnSpc>
              <a:spcBef>
                <a:spcPts val="0"/>
              </a:spcBef>
              <a:spcAft>
                <a:spcPts val="0"/>
              </a:spcAft>
              <a:buSzPts val="2600"/>
              <a:buChar char="●"/>
            </a:pPr>
            <a:r>
              <a:rPr lang="en" sz="2600"/>
              <a:t>Found in plants</a:t>
            </a:r>
            <a:endParaRPr sz="2600"/>
          </a:p>
          <a:p>
            <a:pPr marL="914400" lvl="1" indent="-393700" algn="l" rtl="0">
              <a:lnSpc>
                <a:spcPct val="115000"/>
              </a:lnSpc>
              <a:spcBef>
                <a:spcPts val="0"/>
              </a:spcBef>
              <a:spcAft>
                <a:spcPts val="0"/>
              </a:spcAft>
              <a:buSzPts val="2600"/>
              <a:buChar char="○"/>
            </a:pPr>
            <a:r>
              <a:rPr lang="en" sz="2600"/>
              <a:t>Contains inorganic ions and water</a:t>
            </a:r>
            <a:endParaRPr sz="2600"/>
          </a:p>
          <a:p>
            <a:pPr marL="914400" lvl="1" indent="-393700" algn="l" rtl="0">
              <a:lnSpc>
                <a:spcPct val="115000"/>
              </a:lnSpc>
              <a:spcBef>
                <a:spcPts val="0"/>
              </a:spcBef>
              <a:spcAft>
                <a:spcPts val="0"/>
              </a:spcAft>
              <a:buSzPts val="2600"/>
              <a:buChar char="○"/>
            </a:pPr>
            <a:r>
              <a:rPr lang="en" sz="2600"/>
              <a:t>Important for </a:t>
            </a:r>
            <a:r>
              <a:rPr lang="en" sz="2600" b="1"/>
              <a:t>turgor pressure</a:t>
            </a:r>
            <a:endParaRPr sz="2600" b="1"/>
          </a:p>
        </p:txBody>
      </p:sp>
      <p:cxnSp>
        <p:nvCxnSpPr>
          <p:cNvPr id="201" name="Google Shape;201;p34"/>
          <p:cNvCxnSpPr/>
          <p:nvPr/>
        </p:nvCxnSpPr>
        <p:spPr>
          <a:xfrm>
            <a:off x="2874250" y="4977775"/>
            <a:ext cx="4825800" cy="519900"/>
          </a:xfrm>
          <a:prstGeom prst="straightConnector1">
            <a:avLst/>
          </a:prstGeom>
          <a:noFill/>
          <a:ln w="19050" cap="flat" cmpd="sng">
            <a:solidFill>
              <a:schemeClr val="dk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rgbClr val="0000FF"/>
                </a:solidFill>
                <a:latin typeface="Arial"/>
                <a:ea typeface="Arial"/>
                <a:cs typeface="Arial"/>
                <a:sym typeface="Arial"/>
              </a:rPr>
              <a:t>Practice FRQ</a:t>
            </a:r>
            <a:endParaRPr>
              <a:solidFill>
                <a:srgbClr val="0000FF"/>
              </a:solidFill>
              <a:latin typeface="Arial"/>
              <a:ea typeface="Arial"/>
              <a:cs typeface="Arial"/>
              <a:sym typeface="Arial"/>
            </a:endParaRPr>
          </a:p>
          <a:p>
            <a:pPr marL="0" lvl="0" indent="0" algn="ctr" rtl="0">
              <a:lnSpc>
                <a:spcPct val="100000"/>
              </a:lnSpc>
              <a:spcBef>
                <a:spcPts val="0"/>
              </a:spcBef>
              <a:spcAft>
                <a:spcPts val="0"/>
              </a:spcAft>
              <a:buSzPts val="5400"/>
              <a:buNone/>
            </a:pPr>
            <a:endParaRPr/>
          </a:p>
        </p:txBody>
      </p:sp>
      <p:sp>
        <p:nvSpPr>
          <p:cNvPr id="207" name="Google Shape;207;p35"/>
          <p:cNvSpPr txBox="1">
            <a:spLocks noGrp="1"/>
          </p:cNvSpPr>
          <p:nvPr>
            <p:ph type="body" idx="1"/>
          </p:nvPr>
        </p:nvSpPr>
        <p:spPr>
          <a:xfrm>
            <a:off x="181200" y="910350"/>
            <a:ext cx="8781600" cy="5275800"/>
          </a:xfrm>
          <a:prstGeom prst="rect">
            <a:avLst/>
          </a:prstGeom>
          <a:noFill/>
          <a:ln>
            <a:noFill/>
          </a:ln>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SzPts val="2700"/>
              <a:buAutoNum type="arabicPeriod"/>
            </a:pPr>
            <a:r>
              <a:rPr lang="en" sz="2700"/>
              <a:t>Hepatitis C is a virus that attacks the liver and can cause liver disease. L</a:t>
            </a:r>
            <a:r>
              <a:rPr lang="en" sz="2700">
                <a:solidFill>
                  <a:schemeClr val="dk1"/>
                </a:solidFill>
              </a:rPr>
              <a:t>iver disease has been linked to a reduction in albumin levels in patients analyzed. </a:t>
            </a:r>
            <a:r>
              <a:rPr lang="en" sz="2700"/>
              <a:t>Albumin is an important protein in humans. It functions primarily to regulate oncotic pressure of blood, which is important for the regulation of fluids in vessels of the body and tissue repair. On average, patients with liver disease show a 10-30% decrease in blood-albumin levels. (a) </a:t>
            </a:r>
            <a:r>
              <a:rPr lang="en" sz="2700" b="1">
                <a:solidFill>
                  <a:srgbClr val="FF0000"/>
                </a:solidFill>
              </a:rPr>
              <a:t>Identify</a:t>
            </a:r>
            <a:r>
              <a:rPr lang="en" sz="2700"/>
              <a:t> the organelle in liver cells that is most likely being affected by hepatitis C and (b) </a:t>
            </a:r>
            <a:r>
              <a:rPr lang="en" sz="2700" b="1">
                <a:solidFill>
                  <a:srgbClr val="FF0000"/>
                </a:solidFill>
              </a:rPr>
              <a:t>justify</a:t>
            </a:r>
            <a:r>
              <a:rPr lang="en" sz="2700"/>
              <a:t> your reasoning.</a:t>
            </a:r>
            <a:endParaRPr sz="27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solidFill>
                  <a:srgbClr val="0000FF"/>
                </a:solidFill>
                <a:latin typeface="Arial"/>
                <a:ea typeface="Arial"/>
                <a:cs typeface="Arial"/>
                <a:sym typeface="Arial"/>
              </a:rPr>
              <a:t>Practice FRQ</a:t>
            </a:r>
            <a:endParaRPr>
              <a:solidFill>
                <a:srgbClr val="0000FF"/>
              </a:solidFill>
              <a:latin typeface="Arial"/>
              <a:ea typeface="Arial"/>
              <a:cs typeface="Arial"/>
              <a:sym typeface="Arial"/>
            </a:endParaRPr>
          </a:p>
          <a:p>
            <a:pPr marL="0" lvl="0" indent="0" algn="ctr" rtl="0">
              <a:lnSpc>
                <a:spcPct val="100000"/>
              </a:lnSpc>
              <a:spcBef>
                <a:spcPts val="0"/>
              </a:spcBef>
              <a:spcAft>
                <a:spcPts val="0"/>
              </a:spcAft>
              <a:buSzPts val="5400"/>
              <a:buNone/>
            </a:pPr>
            <a:endParaRPr/>
          </a:p>
        </p:txBody>
      </p:sp>
      <p:sp>
        <p:nvSpPr>
          <p:cNvPr id="213" name="Google Shape;213;p36"/>
          <p:cNvSpPr txBox="1">
            <a:spLocks noGrp="1"/>
          </p:cNvSpPr>
          <p:nvPr>
            <p:ph type="body" idx="1"/>
          </p:nvPr>
        </p:nvSpPr>
        <p:spPr>
          <a:xfrm>
            <a:off x="311700" y="1138950"/>
            <a:ext cx="8520600" cy="52758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AutoNum type="arabicPeriod" startAt="2"/>
            </a:pPr>
            <a:r>
              <a:rPr lang="en" dirty="0"/>
              <a:t>In humans, pancreatic cells synthesize the protein insulin in the endoplasmic reticulum (ER). Patients diagnosed with type 1 diabetes have immune systems that mistakenly attack their pancreatic cells. Therefore, these patients cannot produce the hormone insulin and have to take medications to introduce insulin into their bodies. (a) </a:t>
            </a:r>
            <a:r>
              <a:rPr lang="en" b="1" dirty="0">
                <a:solidFill>
                  <a:srgbClr val="FF0000"/>
                </a:solidFill>
              </a:rPr>
              <a:t>Describe</a:t>
            </a:r>
            <a:r>
              <a:rPr lang="en" dirty="0"/>
              <a:t> how insulin would be produced in a normal functioning (non-type 1 diabetes) pancreatic cell.</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5400">
                <a:solidFill>
                  <a:srgbClr val="9900FF"/>
                </a:solidFill>
              </a:rPr>
              <a:t>Energy Organelles</a:t>
            </a:r>
            <a:endParaRPr sz="5400">
              <a:solidFill>
                <a:srgbClr val="99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Endosymbiont Theory</a:t>
            </a:r>
            <a:endParaRPr/>
          </a:p>
        </p:txBody>
      </p:sp>
      <p:sp>
        <p:nvSpPr>
          <p:cNvPr id="224" name="Google Shape;224;p38"/>
          <p:cNvSpPr txBox="1">
            <a:spLocks noGrp="1"/>
          </p:cNvSpPr>
          <p:nvPr>
            <p:ph type="body" idx="1"/>
          </p:nvPr>
        </p:nvSpPr>
        <p:spPr>
          <a:xfrm>
            <a:off x="181200" y="982150"/>
            <a:ext cx="8651100" cy="40170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b="1" u="sng">
                <a:solidFill>
                  <a:srgbClr val="0B5394"/>
                </a:solidFill>
              </a:rPr>
              <a:t>Endosymbiont Theory</a:t>
            </a:r>
            <a:r>
              <a:rPr lang="en"/>
              <a:t>: the theory that explains the similarities mitochondria and chloroplasts have to a prokaryote</a:t>
            </a:r>
            <a:endParaRPr/>
          </a:p>
          <a:p>
            <a:pPr marL="914400" lvl="1" indent="-406400" algn="l" rtl="0">
              <a:lnSpc>
                <a:spcPct val="115000"/>
              </a:lnSpc>
              <a:spcBef>
                <a:spcPts val="0"/>
              </a:spcBef>
              <a:spcAft>
                <a:spcPts val="0"/>
              </a:spcAft>
              <a:buSzPts val="2800"/>
              <a:buChar char="○"/>
            </a:pPr>
            <a:r>
              <a:rPr lang="en" b="1"/>
              <a:t>Theory states</a:t>
            </a:r>
            <a:r>
              <a:rPr lang="en"/>
              <a:t> that an early eukaryotic cell </a:t>
            </a:r>
            <a:r>
              <a:rPr lang="en" u="sng"/>
              <a:t>engulfed</a:t>
            </a:r>
            <a:r>
              <a:rPr lang="en"/>
              <a:t> a prokaryotic cell</a:t>
            </a:r>
            <a:endParaRPr/>
          </a:p>
          <a:p>
            <a:pPr marL="1371600" lvl="2" indent="-406400" algn="l" rtl="0">
              <a:lnSpc>
                <a:spcPct val="115000"/>
              </a:lnSpc>
              <a:spcBef>
                <a:spcPts val="0"/>
              </a:spcBef>
              <a:spcAft>
                <a:spcPts val="0"/>
              </a:spcAft>
              <a:buSzPts val="2800"/>
              <a:buChar char="■"/>
            </a:pPr>
            <a:r>
              <a:rPr lang="en"/>
              <a:t>Prokaryotic cell became an </a:t>
            </a:r>
            <a:r>
              <a:rPr lang="en" b="1">
                <a:solidFill>
                  <a:srgbClr val="134F5C"/>
                </a:solidFill>
              </a:rPr>
              <a:t>endosymbiont</a:t>
            </a:r>
            <a:r>
              <a:rPr lang="en">
                <a:solidFill>
                  <a:srgbClr val="FF00FF"/>
                </a:solidFill>
              </a:rPr>
              <a:t> </a:t>
            </a:r>
            <a:r>
              <a:rPr lang="en"/>
              <a:t>(cell that lives in another cell)</a:t>
            </a:r>
            <a:endParaRPr/>
          </a:p>
          <a:p>
            <a:pPr marL="1828800" lvl="3" indent="-406400" algn="l" rtl="0">
              <a:lnSpc>
                <a:spcPct val="115000"/>
              </a:lnSpc>
              <a:spcBef>
                <a:spcPts val="0"/>
              </a:spcBef>
              <a:spcAft>
                <a:spcPts val="0"/>
              </a:spcAft>
              <a:buSzPts val="2800"/>
              <a:buChar char="●"/>
            </a:pPr>
            <a:r>
              <a:rPr lang="en" sz="2800"/>
              <a:t>Became one functional organism</a:t>
            </a:r>
            <a:endParaRPr sz="2800"/>
          </a:p>
        </p:txBody>
      </p:sp>
      <p:sp>
        <p:nvSpPr>
          <p:cNvPr id="225" name="Google Shape;225;p38"/>
          <p:cNvSpPr txBox="1"/>
          <p:nvPr/>
        </p:nvSpPr>
        <p:spPr>
          <a:xfrm>
            <a:off x="7848600" y="6534000"/>
            <a:ext cx="12954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Topic 2.11</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Endosymbiont Theory</a:t>
            </a:r>
            <a:endParaRPr/>
          </a:p>
        </p:txBody>
      </p:sp>
      <p:sp>
        <p:nvSpPr>
          <p:cNvPr id="231" name="Google Shape;231;p39"/>
          <p:cNvSpPr txBox="1">
            <a:spLocks noGrp="1"/>
          </p:cNvSpPr>
          <p:nvPr>
            <p:ph type="body" idx="1"/>
          </p:nvPr>
        </p:nvSpPr>
        <p:spPr>
          <a:xfrm>
            <a:off x="311700" y="982150"/>
            <a:ext cx="8520600" cy="54327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 sz="2600" dirty="0">
                <a:solidFill>
                  <a:srgbClr val="0000FF"/>
                </a:solidFill>
              </a:rPr>
              <a:t>Evidence</a:t>
            </a:r>
            <a:r>
              <a:rPr lang="en" sz="2600" dirty="0"/>
              <a:t>:</a:t>
            </a:r>
            <a:endParaRPr sz="2600" dirty="0"/>
          </a:p>
          <a:p>
            <a:pPr marL="914400" lvl="0" indent="-393700" algn="l" rtl="0">
              <a:lnSpc>
                <a:spcPct val="115000"/>
              </a:lnSpc>
              <a:spcBef>
                <a:spcPts val="0"/>
              </a:spcBef>
              <a:spcAft>
                <a:spcPts val="0"/>
              </a:spcAft>
              <a:buSzPts val="2600"/>
              <a:buChar char="●"/>
            </a:pPr>
            <a:r>
              <a:rPr lang="en" sz="2600" dirty="0"/>
              <a:t>Double membrane </a:t>
            </a:r>
            <a:endParaRPr sz="2600" dirty="0"/>
          </a:p>
          <a:p>
            <a:pPr marL="914400" lvl="0" indent="-393700" algn="l" rtl="0">
              <a:lnSpc>
                <a:spcPct val="115000"/>
              </a:lnSpc>
              <a:spcBef>
                <a:spcPts val="0"/>
              </a:spcBef>
              <a:spcAft>
                <a:spcPts val="0"/>
              </a:spcAft>
              <a:buSzPts val="2600"/>
              <a:buChar char="●"/>
            </a:pPr>
            <a:r>
              <a:rPr lang="en" sz="2600" dirty="0"/>
              <a:t>Ribosomes </a:t>
            </a:r>
            <a:endParaRPr sz="2600" dirty="0"/>
          </a:p>
          <a:p>
            <a:pPr marL="914400" lvl="0" indent="-393700" algn="l" rtl="0">
              <a:lnSpc>
                <a:spcPct val="115000"/>
              </a:lnSpc>
              <a:spcBef>
                <a:spcPts val="0"/>
              </a:spcBef>
              <a:spcAft>
                <a:spcPts val="0"/>
              </a:spcAft>
              <a:buSzPts val="2600"/>
              <a:buChar char="●"/>
            </a:pPr>
            <a:r>
              <a:rPr lang="en" sz="2600" dirty="0"/>
              <a:t>Circular DNA</a:t>
            </a:r>
            <a:endParaRPr sz="2600" dirty="0"/>
          </a:p>
          <a:p>
            <a:pPr marL="914400" lvl="0" indent="-393700" algn="l" rtl="0">
              <a:lnSpc>
                <a:spcPct val="115000"/>
              </a:lnSpc>
              <a:spcBef>
                <a:spcPts val="0"/>
              </a:spcBef>
              <a:spcAft>
                <a:spcPts val="0"/>
              </a:spcAft>
              <a:buSzPts val="2600"/>
              <a:buChar char="●"/>
            </a:pPr>
            <a:r>
              <a:rPr lang="en" sz="2600" dirty="0"/>
              <a:t>Capable of functioning on their own</a:t>
            </a:r>
            <a:endParaRPr sz="2600" dirty="0"/>
          </a:p>
        </p:txBody>
      </p:sp>
      <p:sp>
        <p:nvSpPr>
          <p:cNvPr id="232" name="Google Shape;232;p39"/>
          <p:cNvSpPr txBox="1"/>
          <p:nvPr/>
        </p:nvSpPr>
        <p:spPr>
          <a:xfrm>
            <a:off x="7848600" y="6534000"/>
            <a:ext cx="12954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Topic 2.11</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Mitochondria</a:t>
            </a:r>
            <a:endParaRPr/>
          </a:p>
        </p:txBody>
      </p:sp>
      <p:sp>
        <p:nvSpPr>
          <p:cNvPr id="238" name="Google Shape;238;p40"/>
          <p:cNvSpPr txBox="1">
            <a:spLocks noGrp="1"/>
          </p:cNvSpPr>
          <p:nvPr>
            <p:ph type="body" idx="1"/>
          </p:nvPr>
        </p:nvSpPr>
        <p:spPr>
          <a:xfrm>
            <a:off x="311700" y="1138950"/>
            <a:ext cx="8520600" cy="380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Site of </a:t>
            </a:r>
            <a:r>
              <a:rPr lang="en">
                <a:solidFill>
                  <a:srgbClr val="18A1C0"/>
                </a:solidFill>
              </a:rPr>
              <a:t>cellular respiration</a:t>
            </a:r>
            <a:endParaRPr>
              <a:solidFill>
                <a:srgbClr val="18A1C0"/>
              </a:solidFill>
            </a:endParaRPr>
          </a:p>
          <a:p>
            <a:pPr marL="457200" lvl="0" indent="-406400" algn="l" rtl="0">
              <a:lnSpc>
                <a:spcPct val="115000"/>
              </a:lnSpc>
              <a:spcBef>
                <a:spcPts val="0"/>
              </a:spcBef>
              <a:spcAft>
                <a:spcPts val="0"/>
              </a:spcAft>
              <a:buSzPts val="2800"/>
              <a:buChar char="●"/>
            </a:pPr>
            <a:r>
              <a:rPr lang="en"/>
              <a:t>Structure of the </a:t>
            </a:r>
            <a:r>
              <a:rPr lang="en" u="sng"/>
              <a:t>double membrane</a:t>
            </a:r>
            <a:r>
              <a:rPr lang="en"/>
              <a:t>:</a:t>
            </a:r>
            <a:endParaRPr/>
          </a:p>
          <a:p>
            <a:pPr marL="914400" lvl="1" indent="-406400" algn="l" rtl="0">
              <a:lnSpc>
                <a:spcPct val="115000"/>
              </a:lnSpc>
              <a:spcBef>
                <a:spcPts val="0"/>
              </a:spcBef>
              <a:spcAft>
                <a:spcPts val="0"/>
              </a:spcAft>
              <a:buSzPts val="2800"/>
              <a:buChar char="○"/>
            </a:pPr>
            <a:r>
              <a:rPr lang="en"/>
              <a:t>Outer membrane is smooth</a:t>
            </a:r>
            <a:endParaRPr/>
          </a:p>
          <a:p>
            <a:pPr marL="914400" lvl="1" indent="-406400" algn="l" rtl="0">
              <a:lnSpc>
                <a:spcPct val="115000"/>
              </a:lnSpc>
              <a:spcBef>
                <a:spcPts val="0"/>
              </a:spcBef>
              <a:spcAft>
                <a:spcPts val="0"/>
              </a:spcAft>
              <a:buSzPts val="2800"/>
              <a:buChar char="○"/>
            </a:pPr>
            <a:r>
              <a:rPr lang="en"/>
              <a:t>Inner membrane has folds called </a:t>
            </a:r>
            <a:r>
              <a:rPr lang="en">
                <a:solidFill>
                  <a:srgbClr val="18A1C0"/>
                </a:solidFill>
              </a:rPr>
              <a:t>cristae</a:t>
            </a:r>
            <a:endParaRPr>
              <a:solidFill>
                <a:srgbClr val="18A1C0"/>
              </a:solidFill>
            </a:endParaRPr>
          </a:p>
          <a:p>
            <a:pPr marL="1371600" lvl="2" indent="-406400" algn="l" rtl="0">
              <a:lnSpc>
                <a:spcPct val="115000"/>
              </a:lnSpc>
              <a:spcBef>
                <a:spcPts val="0"/>
              </a:spcBef>
              <a:spcAft>
                <a:spcPts val="0"/>
              </a:spcAft>
              <a:buSzPts val="2800"/>
              <a:buChar char="■"/>
            </a:pPr>
            <a:r>
              <a:rPr lang="en" sz="2800"/>
              <a:t>Divides the mitochondria into </a:t>
            </a:r>
            <a:r>
              <a:rPr lang="en" sz="2800" b="1"/>
              <a:t>two</a:t>
            </a:r>
            <a:r>
              <a:rPr lang="en" sz="2800"/>
              <a:t> internal </a:t>
            </a:r>
            <a:r>
              <a:rPr lang="en" sz="2800" u="sng"/>
              <a:t>compartments</a:t>
            </a:r>
            <a:r>
              <a:rPr lang="en" sz="2800"/>
              <a:t> and </a:t>
            </a:r>
            <a:r>
              <a:rPr lang="en" sz="2800">
                <a:solidFill>
                  <a:srgbClr val="0000FF"/>
                </a:solidFill>
              </a:rPr>
              <a:t>increases</a:t>
            </a:r>
            <a:r>
              <a:rPr lang="en" sz="2800"/>
              <a:t> the </a:t>
            </a:r>
            <a:r>
              <a:rPr lang="en" sz="2800">
                <a:solidFill>
                  <a:srgbClr val="0000FF"/>
                </a:solidFill>
              </a:rPr>
              <a:t>surface area</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Mitochondria</a:t>
            </a:r>
            <a:endParaRPr/>
          </a:p>
        </p:txBody>
      </p:sp>
      <p:cxnSp>
        <p:nvCxnSpPr>
          <p:cNvPr id="244" name="Google Shape;244;p41"/>
          <p:cNvCxnSpPr/>
          <p:nvPr/>
        </p:nvCxnSpPr>
        <p:spPr>
          <a:xfrm>
            <a:off x="7021775" y="2547675"/>
            <a:ext cx="1413600" cy="619200"/>
          </a:xfrm>
          <a:prstGeom prst="straightConnector1">
            <a:avLst/>
          </a:prstGeom>
          <a:noFill/>
          <a:ln w="19050" cap="flat" cmpd="sng">
            <a:solidFill>
              <a:schemeClr val="dk2"/>
            </a:solidFill>
            <a:prstDash val="solid"/>
            <a:round/>
            <a:headEnd type="none" w="sm" len="sm"/>
            <a:tailEnd type="triangle" w="med" len="med"/>
          </a:ln>
        </p:spPr>
      </p:cxnSp>
      <p:sp>
        <p:nvSpPr>
          <p:cNvPr id="245" name="Google Shape;245;p41"/>
          <p:cNvSpPr txBox="1">
            <a:spLocks noGrp="1"/>
          </p:cNvSpPr>
          <p:nvPr>
            <p:ph type="body" idx="1"/>
          </p:nvPr>
        </p:nvSpPr>
        <p:spPr>
          <a:xfrm>
            <a:off x="181200" y="1115725"/>
            <a:ext cx="7459800" cy="52989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 dirty="0">
                <a:solidFill>
                  <a:srgbClr val="FF9900"/>
                </a:solidFill>
              </a:rPr>
              <a:t>Intermembrane</a:t>
            </a:r>
            <a:r>
              <a:rPr lang="en" dirty="0">
                <a:solidFill>
                  <a:schemeClr val="dk1"/>
                </a:solidFill>
              </a:rPr>
              <a:t>: space between inner and outer membrane</a:t>
            </a:r>
            <a:endParaRPr dirty="0">
              <a:solidFill>
                <a:schemeClr val="dk1"/>
              </a:solidFill>
            </a:endParaRPr>
          </a:p>
          <a:p>
            <a:pPr marL="457200" lvl="0" indent="-406400" algn="l" rtl="0">
              <a:spcBef>
                <a:spcPts val="0"/>
              </a:spcBef>
              <a:spcAft>
                <a:spcPts val="0"/>
              </a:spcAft>
              <a:buSzPts val="2800"/>
              <a:buAutoNum type="arabicPeriod"/>
            </a:pPr>
            <a:r>
              <a:rPr lang="en" dirty="0">
                <a:solidFill>
                  <a:srgbClr val="FF9900"/>
                </a:solidFill>
              </a:rPr>
              <a:t>Mitochondrial matrix</a:t>
            </a:r>
            <a:r>
              <a:rPr lang="en" dirty="0">
                <a:solidFill>
                  <a:schemeClr val="dk1"/>
                </a:solidFill>
              </a:rPr>
              <a:t>: enclosed by inner membrane</a:t>
            </a:r>
            <a:endParaRPr dirty="0">
              <a:solidFill>
                <a:schemeClr val="dk1"/>
              </a:solidFill>
            </a:endParaRPr>
          </a:p>
          <a:p>
            <a:pPr marL="1828800" lvl="3" indent="-381000" algn="l" rtl="0">
              <a:spcBef>
                <a:spcPts val="0"/>
              </a:spcBef>
              <a:spcAft>
                <a:spcPts val="0"/>
              </a:spcAft>
              <a:buClr>
                <a:schemeClr val="dk1"/>
              </a:buClr>
              <a:buSzPts val="2400"/>
              <a:buChar char="●"/>
            </a:pPr>
            <a:r>
              <a:rPr lang="en" sz="2800" dirty="0">
                <a:solidFill>
                  <a:schemeClr val="dk1"/>
                </a:solidFill>
              </a:rPr>
              <a:t>Location for the </a:t>
            </a:r>
            <a:r>
              <a:rPr lang="en" sz="2800" b="1" dirty="0">
                <a:solidFill>
                  <a:schemeClr val="dk1"/>
                </a:solidFill>
              </a:rPr>
              <a:t>Krebs cycle</a:t>
            </a:r>
            <a:endParaRPr sz="2800" b="1" dirty="0">
              <a:solidFill>
                <a:schemeClr val="dk1"/>
              </a:solidFill>
            </a:endParaRPr>
          </a:p>
          <a:p>
            <a:pPr marL="1828800" lvl="3" indent="-381000" algn="l" rtl="0">
              <a:spcBef>
                <a:spcPts val="0"/>
              </a:spcBef>
              <a:spcAft>
                <a:spcPts val="0"/>
              </a:spcAft>
              <a:buClr>
                <a:schemeClr val="dk1"/>
              </a:buClr>
              <a:buSzPts val="2400"/>
              <a:buChar char="●"/>
            </a:pPr>
            <a:r>
              <a:rPr lang="en" sz="2800" dirty="0">
                <a:solidFill>
                  <a:schemeClr val="dk1"/>
                </a:solidFill>
              </a:rPr>
              <a:t>Contains: </a:t>
            </a:r>
            <a:endParaRPr sz="2800" dirty="0">
              <a:solidFill>
                <a:schemeClr val="dk1"/>
              </a:solidFill>
            </a:endParaRPr>
          </a:p>
          <a:p>
            <a:pPr marL="2286000" lvl="4" indent="-381000" algn="l" rtl="0">
              <a:spcBef>
                <a:spcPts val="0"/>
              </a:spcBef>
              <a:spcAft>
                <a:spcPts val="0"/>
              </a:spcAft>
              <a:buClr>
                <a:schemeClr val="dk1"/>
              </a:buClr>
              <a:buSzPts val="2400"/>
              <a:buChar char="○"/>
            </a:pPr>
            <a:r>
              <a:rPr lang="en" sz="2800" dirty="0">
                <a:solidFill>
                  <a:schemeClr val="dk1"/>
                </a:solidFill>
              </a:rPr>
              <a:t>Enzymes that catalyze cellular respiration and produce ATP</a:t>
            </a:r>
            <a:endParaRPr sz="2800" dirty="0">
              <a:solidFill>
                <a:schemeClr val="dk1"/>
              </a:solidFill>
            </a:endParaRPr>
          </a:p>
          <a:p>
            <a:pPr marL="2286000" lvl="4" indent="-381000" algn="l" rtl="0">
              <a:spcBef>
                <a:spcPts val="0"/>
              </a:spcBef>
              <a:spcAft>
                <a:spcPts val="0"/>
              </a:spcAft>
              <a:buClr>
                <a:schemeClr val="dk1"/>
              </a:buClr>
              <a:buSzPts val="2400"/>
              <a:buChar char="○"/>
            </a:pPr>
            <a:r>
              <a:rPr lang="en" sz="2800" dirty="0">
                <a:solidFill>
                  <a:schemeClr val="dk1"/>
                </a:solidFill>
              </a:rPr>
              <a:t>Mitochondrial DNA</a:t>
            </a:r>
            <a:endParaRPr sz="2800" dirty="0">
              <a:solidFill>
                <a:schemeClr val="dk1"/>
              </a:solidFill>
            </a:endParaRPr>
          </a:p>
          <a:p>
            <a:pPr marL="2286000" lvl="4" indent="-381000" algn="l" rtl="0">
              <a:spcBef>
                <a:spcPts val="0"/>
              </a:spcBef>
              <a:spcAft>
                <a:spcPts val="0"/>
              </a:spcAft>
              <a:buClr>
                <a:schemeClr val="dk1"/>
              </a:buClr>
              <a:buSzPts val="2400"/>
              <a:buChar char="○"/>
            </a:pPr>
            <a:r>
              <a:rPr lang="en" sz="2800" dirty="0">
                <a:solidFill>
                  <a:schemeClr val="dk1"/>
                </a:solidFill>
              </a:rPr>
              <a:t>Ribosomes</a:t>
            </a:r>
            <a:endParaRPr sz="2800" dirty="0">
              <a:solidFill>
                <a:schemeClr val="dk1"/>
              </a:solidFill>
            </a:endParaRPr>
          </a:p>
          <a:p>
            <a:pPr marL="0" lvl="0" indent="0" algn="l" rtl="0">
              <a:spcBef>
                <a:spcPts val="0"/>
              </a:spcBef>
              <a:spcAft>
                <a:spcPts val="0"/>
              </a:spcAft>
              <a:buNone/>
            </a:pPr>
            <a:endParaRPr sz="2600" dirty="0">
              <a:solidFill>
                <a:schemeClr val="dk1"/>
              </a:solidFill>
            </a:endParaRPr>
          </a:p>
        </p:txBody>
      </p:sp>
      <p:cxnSp>
        <p:nvCxnSpPr>
          <p:cNvPr id="246" name="Google Shape;246;p41"/>
          <p:cNvCxnSpPr/>
          <p:nvPr/>
        </p:nvCxnSpPr>
        <p:spPr>
          <a:xfrm>
            <a:off x="6385050" y="1659750"/>
            <a:ext cx="1980300" cy="923100"/>
          </a:xfrm>
          <a:prstGeom prst="straightConnector1">
            <a:avLst/>
          </a:prstGeom>
          <a:noFill/>
          <a:ln w="19050" cap="flat" cmpd="sng">
            <a:solidFill>
              <a:schemeClr val="dk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Mitochondria</a:t>
            </a:r>
            <a:endParaRPr/>
          </a:p>
        </p:txBody>
      </p:sp>
      <p:sp>
        <p:nvSpPr>
          <p:cNvPr id="252" name="Google Shape;252;p42"/>
          <p:cNvSpPr txBox="1">
            <a:spLocks noGrp="1"/>
          </p:cNvSpPr>
          <p:nvPr>
            <p:ph type="body" idx="1"/>
          </p:nvPr>
        </p:nvSpPr>
        <p:spPr>
          <a:xfrm>
            <a:off x="311700" y="1138950"/>
            <a:ext cx="8520600" cy="527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solidFill>
                  <a:schemeClr val="dk1"/>
                </a:solidFill>
              </a:rPr>
              <a:t>T</a:t>
            </a:r>
            <a:r>
              <a:rPr lang="en" sz="2800">
                <a:solidFill>
                  <a:schemeClr val="dk1"/>
                </a:solidFill>
              </a:rPr>
              <a:t>he number of mitochondria </a:t>
            </a:r>
            <a:r>
              <a:rPr lang="en">
                <a:solidFill>
                  <a:schemeClr val="dk1"/>
                </a:solidFill>
              </a:rPr>
              <a:t>in a cell </a:t>
            </a:r>
            <a:r>
              <a:rPr lang="en" sz="2800">
                <a:solidFill>
                  <a:schemeClr val="dk1"/>
                </a:solidFill>
              </a:rPr>
              <a:t>correlates with </a:t>
            </a:r>
            <a:r>
              <a:rPr lang="en" sz="2800">
                <a:solidFill>
                  <a:srgbClr val="FF00FF"/>
                </a:solidFill>
              </a:rPr>
              <a:t>metabolic activity</a:t>
            </a:r>
            <a:endParaRPr sz="2800">
              <a:solidFill>
                <a:srgbClr val="FF00FF"/>
              </a:solidFill>
            </a:endParaRPr>
          </a:p>
          <a:p>
            <a:pPr marL="457200" lvl="0" indent="-393700" algn="l" rtl="0">
              <a:lnSpc>
                <a:spcPct val="115000"/>
              </a:lnSpc>
              <a:spcBef>
                <a:spcPts val="0"/>
              </a:spcBef>
              <a:spcAft>
                <a:spcPts val="0"/>
              </a:spcAft>
              <a:buClr>
                <a:schemeClr val="dk1"/>
              </a:buClr>
              <a:buSzPts val="2600"/>
              <a:buChar char="●"/>
            </a:pPr>
            <a:r>
              <a:rPr lang="en">
                <a:solidFill>
                  <a:schemeClr val="dk1"/>
                </a:solidFill>
              </a:rPr>
              <a:t>Cells with </a:t>
            </a:r>
            <a:r>
              <a:rPr lang="en">
                <a:solidFill>
                  <a:srgbClr val="FF00FF"/>
                </a:solidFill>
              </a:rPr>
              <a:t>high</a:t>
            </a:r>
            <a:r>
              <a:rPr lang="en">
                <a:solidFill>
                  <a:schemeClr val="dk1"/>
                </a:solidFill>
              </a:rPr>
              <a:t> metabolic activity have </a:t>
            </a:r>
            <a:r>
              <a:rPr lang="en">
                <a:solidFill>
                  <a:srgbClr val="FF00FF"/>
                </a:solidFill>
              </a:rPr>
              <a:t>more</a:t>
            </a:r>
            <a:r>
              <a:rPr lang="en">
                <a:solidFill>
                  <a:schemeClr val="dk1"/>
                </a:solidFill>
              </a:rPr>
              <a:t> mitochondria</a:t>
            </a:r>
            <a:endParaRPr>
              <a:solidFill>
                <a:schemeClr val="dk1"/>
              </a:solidFill>
            </a:endParaRPr>
          </a:p>
          <a:p>
            <a:pPr marL="914400" lvl="1" indent="-381000" algn="l" rtl="0">
              <a:lnSpc>
                <a:spcPct val="115000"/>
              </a:lnSpc>
              <a:spcBef>
                <a:spcPts val="0"/>
              </a:spcBef>
              <a:spcAft>
                <a:spcPts val="0"/>
              </a:spcAft>
              <a:buClr>
                <a:schemeClr val="dk1"/>
              </a:buClr>
              <a:buSzPts val="2400"/>
              <a:buChar char="○"/>
            </a:pPr>
            <a:r>
              <a:rPr lang="en" sz="2600">
                <a:solidFill>
                  <a:schemeClr val="dk1"/>
                </a:solidFill>
              </a:rPr>
              <a:t>Example: cells that move/contract</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sp>
        <p:nvSpPr>
          <p:cNvPr id="257" name="Google Shape;257;p43"/>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Chloroplast</a:t>
            </a:r>
            <a:endParaRPr/>
          </a:p>
        </p:txBody>
      </p:sp>
      <p:sp>
        <p:nvSpPr>
          <p:cNvPr id="258" name="Google Shape;258;p43"/>
          <p:cNvSpPr txBox="1">
            <a:spLocks noGrp="1"/>
          </p:cNvSpPr>
          <p:nvPr>
            <p:ph type="body" idx="1"/>
          </p:nvPr>
        </p:nvSpPr>
        <p:spPr>
          <a:xfrm>
            <a:off x="105350" y="970475"/>
            <a:ext cx="6250500" cy="54444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 sz="2600"/>
              <a:t>Specialized organelles in photosynthetic organisms</a:t>
            </a:r>
            <a:endParaRPr sz="2600"/>
          </a:p>
          <a:p>
            <a:pPr marL="914400" lvl="1" indent="-393700" algn="l" rtl="0">
              <a:lnSpc>
                <a:spcPct val="115000"/>
              </a:lnSpc>
              <a:spcBef>
                <a:spcPts val="0"/>
              </a:spcBef>
              <a:spcAft>
                <a:spcPts val="0"/>
              </a:spcAft>
              <a:buSzPts val="2600"/>
              <a:buChar char="○"/>
            </a:pPr>
            <a:r>
              <a:rPr lang="en" sz="2600"/>
              <a:t>Site of </a:t>
            </a:r>
            <a:r>
              <a:rPr lang="en" sz="2600">
                <a:solidFill>
                  <a:srgbClr val="47B611"/>
                </a:solidFill>
              </a:rPr>
              <a:t>photosynthesis</a:t>
            </a:r>
            <a:endParaRPr sz="2600">
              <a:solidFill>
                <a:srgbClr val="47B611"/>
              </a:solidFill>
            </a:endParaRPr>
          </a:p>
          <a:p>
            <a:pPr marL="914400" lvl="1" indent="-393700" algn="l" rtl="0">
              <a:lnSpc>
                <a:spcPct val="115000"/>
              </a:lnSpc>
              <a:spcBef>
                <a:spcPts val="0"/>
              </a:spcBef>
              <a:spcAft>
                <a:spcPts val="0"/>
              </a:spcAft>
              <a:buSzPts val="2600"/>
              <a:buChar char="○"/>
            </a:pPr>
            <a:r>
              <a:rPr lang="en" sz="2600"/>
              <a:t>Contains the green pigment </a:t>
            </a:r>
            <a:r>
              <a:rPr lang="en" sz="2600">
                <a:solidFill>
                  <a:srgbClr val="38761D"/>
                </a:solidFill>
              </a:rPr>
              <a:t>chlorophyll</a:t>
            </a:r>
            <a:endParaRPr sz="2600">
              <a:solidFill>
                <a:srgbClr val="38761D"/>
              </a:solidFill>
            </a:endParaRPr>
          </a:p>
          <a:p>
            <a:pPr marL="457200" lvl="0" indent="-393700" algn="l" rtl="0">
              <a:lnSpc>
                <a:spcPct val="115000"/>
              </a:lnSpc>
              <a:spcBef>
                <a:spcPts val="0"/>
              </a:spcBef>
              <a:spcAft>
                <a:spcPts val="0"/>
              </a:spcAft>
              <a:buSzPts val="2600"/>
              <a:buChar char="●"/>
            </a:pPr>
            <a:r>
              <a:rPr lang="en" sz="2600"/>
              <a:t>Inside of its double membrane:</a:t>
            </a:r>
            <a:endParaRPr sz="2600"/>
          </a:p>
          <a:p>
            <a:pPr marL="914400" lvl="1" indent="-393700" algn="l" rtl="0">
              <a:lnSpc>
                <a:spcPct val="115000"/>
              </a:lnSpc>
              <a:spcBef>
                <a:spcPts val="0"/>
              </a:spcBef>
              <a:spcAft>
                <a:spcPts val="0"/>
              </a:spcAft>
              <a:buSzPts val="2600"/>
              <a:buChar char="○"/>
            </a:pPr>
            <a:r>
              <a:rPr lang="en" sz="2600" b="1">
                <a:solidFill>
                  <a:srgbClr val="38761D"/>
                </a:solidFill>
              </a:rPr>
              <a:t>Thylakoids</a:t>
            </a:r>
            <a:endParaRPr sz="2600" b="1">
              <a:solidFill>
                <a:srgbClr val="38761D"/>
              </a:solidFill>
            </a:endParaRPr>
          </a:p>
          <a:p>
            <a:pPr marL="1371600" lvl="2" indent="-393700" algn="l" rtl="0">
              <a:lnSpc>
                <a:spcPct val="115000"/>
              </a:lnSpc>
              <a:spcBef>
                <a:spcPts val="0"/>
              </a:spcBef>
              <a:spcAft>
                <a:spcPts val="0"/>
              </a:spcAft>
              <a:buClr>
                <a:schemeClr val="dk1"/>
              </a:buClr>
              <a:buSzPts val="2600"/>
              <a:buChar char="■"/>
            </a:pPr>
            <a:r>
              <a:rPr lang="en" sz="2600">
                <a:solidFill>
                  <a:schemeClr val="dk1"/>
                </a:solidFill>
              </a:rPr>
              <a:t>Membranous sacs that can organize into stacks called </a:t>
            </a:r>
            <a:r>
              <a:rPr lang="en" sz="2600">
                <a:solidFill>
                  <a:srgbClr val="FF00FF"/>
                </a:solidFill>
              </a:rPr>
              <a:t>grana</a:t>
            </a:r>
            <a:endParaRPr sz="2600">
              <a:solidFill>
                <a:srgbClr val="FF00FF"/>
              </a:solidFill>
            </a:endParaRPr>
          </a:p>
          <a:p>
            <a:pPr marL="1828800" lvl="3" indent="-393700" algn="l" rtl="0">
              <a:lnSpc>
                <a:spcPct val="115000"/>
              </a:lnSpc>
              <a:spcBef>
                <a:spcPts val="0"/>
              </a:spcBef>
              <a:spcAft>
                <a:spcPts val="0"/>
              </a:spcAft>
              <a:buClr>
                <a:schemeClr val="dk1"/>
              </a:buClr>
              <a:buSzPts val="2600"/>
              <a:buChar char="●"/>
            </a:pPr>
            <a:r>
              <a:rPr lang="en">
                <a:solidFill>
                  <a:schemeClr val="dk1"/>
                </a:solidFill>
              </a:rPr>
              <a:t>Light dependent reactions occur in grana</a:t>
            </a:r>
            <a:endParaRPr/>
          </a:p>
        </p:txBody>
      </p:sp>
      <p:cxnSp>
        <p:nvCxnSpPr>
          <p:cNvPr id="259" name="Google Shape;259;p43"/>
          <p:cNvCxnSpPr/>
          <p:nvPr/>
        </p:nvCxnSpPr>
        <p:spPr>
          <a:xfrm rot="10800000" flipH="1">
            <a:off x="2562050" y="5188050"/>
            <a:ext cx="3758700" cy="184200"/>
          </a:xfrm>
          <a:prstGeom prst="straightConnector1">
            <a:avLst/>
          </a:prstGeom>
          <a:noFill/>
          <a:ln w="28575" cap="flat" cmpd="sng">
            <a:solidFill>
              <a:schemeClr val="dk2"/>
            </a:solidFill>
            <a:prstDash val="solid"/>
            <a:round/>
            <a:headEnd type="none" w="sm" len="sm"/>
            <a:tailEnd type="triangle" w="med" len="med"/>
          </a:ln>
        </p:spPr>
      </p:cxnSp>
      <p:cxnSp>
        <p:nvCxnSpPr>
          <p:cNvPr id="260" name="Google Shape;260;p43"/>
          <p:cNvCxnSpPr/>
          <p:nvPr/>
        </p:nvCxnSpPr>
        <p:spPr>
          <a:xfrm rot="10800000" flipH="1">
            <a:off x="2875025" y="2910025"/>
            <a:ext cx="4170000" cy="1162800"/>
          </a:xfrm>
          <a:prstGeom prst="straightConnector1">
            <a:avLst/>
          </a:prstGeom>
          <a:noFill/>
          <a:ln w="28575" cap="flat" cmpd="sng">
            <a:solidFill>
              <a:schemeClr val="dk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Cells</a:t>
            </a:r>
            <a:endParaRPr/>
          </a:p>
        </p:txBody>
      </p:sp>
      <p:sp>
        <p:nvSpPr>
          <p:cNvPr id="79" name="Google Shape;79;p17"/>
          <p:cNvSpPr txBox="1">
            <a:spLocks noGrp="1"/>
          </p:cNvSpPr>
          <p:nvPr>
            <p:ph type="body" idx="1"/>
          </p:nvPr>
        </p:nvSpPr>
        <p:spPr>
          <a:xfrm>
            <a:off x="311700" y="1138950"/>
            <a:ext cx="8520600" cy="527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There are two types of cells: </a:t>
            </a:r>
            <a:r>
              <a:rPr lang="en">
                <a:solidFill>
                  <a:srgbClr val="A64D79"/>
                </a:solidFill>
              </a:rPr>
              <a:t>prokaryotes</a:t>
            </a:r>
            <a:r>
              <a:rPr lang="en"/>
              <a:t> and </a:t>
            </a:r>
            <a:r>
              <a:rPr lang="en">
                <a:solidFill>
                  <a:srgbClr val="A64D79"/>
                </a:solidFill>
              </a:rPr>
              <a:t>eukaryotes</a:t>
            </a:r>
            <a:endParaRPr>
              <a:solidFill>
                <a:srgbClr val="A64D79"/>
              </a:solidFill>
            </a:endParaRPr>
          </a:p>
        </p:txBody>
      </p:sp>
      <p:sp>
        <p:nvSpPr>
          <p:cNvPr id="80" name="Google Shape;80;p17"/>
          <p:cNvSpPr txBox="1"/>
          <p:nvPr/>
        </p:nvSpPr>
        <p:spPr>
          <a:xfrm>
            <a:off x="1156875" y="2323025"/>
            <a:ext cx="2202600" cy="4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Arial"/>
                <a:ea typeface="Arial"/>
                <a:cs typeface="Arial"/>
                <a:sym typeface="Arial"/>
              </a:rPr>
              <a:t>Prokaryotes</a:t>
            </a:r>
            <a:endParaRPr sz="2800" b="0" i="0" u="none" strike="noStrike" cap="none">
              <a:solidFill>
                <a:srgbClr val="000000"/>
              </a:solidFill>
              <a:latin typeface="Arial"/>
              <a:ea typeface="Arial"/>
              <a:cs typeface="Arial"/>
              <a:sym typeface="Arial"/>
            </a:endParaRPr>
          </a:p>
        </p:txBody>
      </p:sp>
      <p:sp>
        <p:nvSpPr>
          <p:cNvPr id="81" name="Google Shape;81;p17"/>
          <p:cNvSpPr txBox="1"/>
          <p:nvPr/>
        </p:nvSpPr>
        <p:spPr>
          <a:xfrm>
            <a:off x="5932475" y="2262875"/>
            <a:ext cx="2026800" cy="62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Arial"/>
                <a:ea typeface="Arial"/>
                <a:cs typeface="Arial"/>
                <a:sym typeface="Arial"/>
              </a:rPr>
              <a:t>Eukaryotes</a:t>
            </a:r>
            <a:endParaRPr sz="2800" b="0" i="0" u="none" strike="noStrike" cap="none">
              <a:solidFill>
                <a:srgbClr val="000000"/>
              </a:solidFill>
              <a:latin typeface="Arial"/>
              <a:ea typeface="Arial"/>
              <a:cs typeface="Arial"/>
              <a:sym typeface="Arial"/>
            </a:endParaRPr>
          </a:p>
        </p:txBody>
      </p:sp>
      <p:sp>
        <p:nvSpPr>
          <p:cNvPr id="82" name="Google Shape;82;p17"/>
          <p:cNvSpPr txBox="1"/>
          <p:nvPr/>
        </p:nvSpPr>
        <p:spPr>
          <a:xfrm>
            <a:off x="166600" y="2952375"/>
            <a:ext cx="4405500" cy="2981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Arial"/>
              <a:buChar char="●"/>
            </a:pPr>
            <a:r>
              <a:rPr lang="en" sz="2800" b="0" i="0" u="none" strike="noStrike" cap="none">
                <a:solidFill>
                  <a:srgbClr val="000000"/>
                </a:solidFill>
                <a:latin typeface="Arial"/>
                <a:ea typeface="Arial"/>
                <a:cs typeface="Arial"/>
                <a:sym typeface="Arial"/>
              </a:rPr>
              <a:t>Domains Bacteria and Archaea</a:t>
            </a:r>
            <a:endParaRPr sz="28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800" b="0" i="0" u="none" strike="noStrike" cap="none">
                <a:solidFill>
                  <a:srgbClr val="000000"/>
                </a:solidFill>
                <a:latin typeface="Arial"/>
                <a:ea typeface="Arial"/>
                <a:cs typeface="Arial"/>
                <a:sym typeface="Arial"/>
              </a:rPr>
              <a:t>DNA is in the nucleoid region</a:t>
            </a:r>
            <a:endParaRPr sz="28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800" b="0" i="0" u="none" strike="noStrike" cap="none">
                <a:solidFill>
                  <a:srgbClr val="000000"/>
                </a:solidFill>
                <a:latin typeface="Arial"/>
                <a:ea typeface="Arial"/>
                <a:cs typeface="Arial"/>
                <a:sym typeface="Arial"/>
              </a:rPr>
              <a:t>Generally smaller in size than eukaryotes</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83" name="Google Shape;83;p17"/>
          <p:cNvSpPr txBox="1"/>
          <p:nvPr/>
        </p:nvSpPr>
        <p:spPr>
          <a:xfrm>
            <a:off x="4840400" y="2952375"/>
            <a:ext cx="4122300" cy="2981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Arial"/>
              <a:buChar char="●"/>
            </a:pPr>
            <a:r>
              <a:rPr lang="en" sz="2800" b="0" i="0" u="none" strike="noStrike" cap="none">
                <a:solidFill>
                  <a:srgbClr val="000000"/>
                </a:solidFill>
                <a:latin typeface="Arial"/>
                <a:ea typeface="Arial"/>
                <a:cs typeface="Arial"/>
                <a:sym typeface="Arial"/>
              </a:rPr>
              <a:t>Protists, fungi, animals, and plants</a:t>
            </a:r>
            <a:endParaRPr sz="28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800" b="0" i="0" u="none" strike="noStrike" cap="none">
                <a:solidFill>
                  <a:srgbClr val="000000"/>
                </a:solidFill>
                <a:latin typeface="Arial"/>
                <a:ea typeface="Arial"/>
                <a:cs typeface="Arial"/>
                <a:sym typeface="Arial"/>
              </a:rPr>
              <a:t>DNA is in the nucleus</a:t>
            </a:r>
            <a:endParaRPr sz="28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800" b="0" i="0" u="none" strike="noStrike" cap="none">
                <a:solidFill>
                  <a:srgbClr val="000000"/>
                </a:solidFill>
                <a:latin typeface="Arial"/>
                <a:ea typeface="Arial"/>
                <a:cs typeface="Arial"/>
                <a:sym typeface="Arial"/>
              </a:rPr>
              <a:t>Contain membrane bound organelles</a:t>
            </a:r>
            <a:endParaRPr sz="2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Chloroplast</a:t>
            </a:r>
            <a:endParaRPr/>
          </a:p>
        </p:txBody>
      </p:sp>
      <p:sp>
        <p:nvSpPr>
          <p:cNvPr id="266" name="Google Shape;266;p44"/>
          <p:cNvSpPr txBox="1">
            <a:spLocks noGrp="1"/>
          </p:cNvSpPr>
          <p:nvPr>
            <p:ph type="body" idx="1"/>
          </p:nvPr>
        </p:nvSpPr>
        <p:spPr>
          <a:xfrm>
            <a:off x="181200" y="975400"/>
            <a:ext cx="8520600" cy="5275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dirty="0">
                <a:solidFill>
                  <a:srgbClr val="47B611"/>
                </a:solidFill>
              </a:rPr>
              <a:t>Stroma</a:t>
            </a:r>
            <a:r>
              <a:rPr lang="en" dirty="0">
                <a:solidFill>
                  <a:schemeClr val="dk1"/>
                </a:solidFill>
              </a:rPr>
              <a:t>: fluid around thylakoids</a:t>
            </a:r>
            <a:endParaRPr dirty="0">
              <a:solidFill>
                <a:schemeClr val="dk1"/>
              </a:solidFill>
            </a:endParaRPr>
          </a:p>
          <a:p>
            <a:pPr marL="914400" lvl="1" indent="-381000" algn="l" rtl="0">
              <a:spcBef>
                <a:spcPts val="0"/>
              </a:spcBef>
              <a:spcAft>
                <a:spcPts val="0"/>
              </a:spcAft>
              <a:buClr>
                <a:schemeClr val="dk1"/>
              </a:buClr>
              <a:buSzPts val="2400"/>
              <a:buChar char="○"/>
            </a:pPr>
            <a:r>
              <a:rPr lang="en" dirty="0"/>
              <a:t>Location for the </a:t>
            </a:r>
            <a:r>
              <a:rPr lang="en" b="1" dirty="0"/>
              <a:t>Calvin cycle</a:t>
            </a:r>
            <a:endParaRPr b="1" dirty="0"/>
          </a:p>
          <a:p>
            <a:pPr marL="914400" lvl="1" indent="-381000" algn="l" rtl="0">
              <a:spcBef>
                <a:spcPts val="0"/>
              </a:spcBef>
              <a:spcAft>
                <a:spcPts val="0"/>
              </a:spcAft>
              <a:buClr>
                <a:schemeClr val="dk1"/>
              </a:buClr>
              <a:buSzPts val="2400"/>
              <a:buChar char="○"/>
            </a:pPr>
            <a:r>
              <a:rPr lang="en" dirty="0"/>
              <a:t>Contains</a:t>
            </a:r>
            <a:endParaRPr dirty="0"/>
          </a:p>
          <a:p>
            <a:pPr marL="1371600" lvl="2" indent="-368300" algn="l" rtl="0">
              <a:spcBef>
                <a:spcPts val="0"/>
              </a:spcBef>
              <a:spcAft>
                <a:spcPts val="0"/>
              </a:spcAft>
              <a:buClr>
                <a:schemeClr val="dk1"/>
              </a:buClr>
              <a:buSzPts val="2200"/>
              <a:buChar char="■"/>
            </a:pPr>
            <a:r>
              <a:rPr lang="en" dirty="0">
                <a:solidFill>
                  <a:schemeClr val="dk1"/>
                </a:solidFill>
              </a:rPr>
              <a:t>Chloroplast DNA</a:t>
            </a:r>
            <a:endParaRPr dirty="0">
              <a:solidFill>
                <a:schemeClr val="dk1"/>
              </a:solidFill>
            </a:endParaRPr>
          </a:p>
          <a:p>
            <a:pPr marL="1371600" lvl="2" indent="-368300" algn="l" rtl="0">
              <a:spcBef>
                <a:spcPts val="0"/>
              </a:spcBef>
              <a:spcAft>
                <a:spcPts val="0"/>
              </a:spcAft>
              <a:buClr>
                <a:schemeClr val="dk1"/>
              </a:buClr>
              <a:buSzPts val="2200"/>
              <a:buChar char="■"/>
            </a:pPr>
            <a:r>
              <a:rPr lang="en" dirty="0">
                <a:solidFill>
                  <a:schemeClr val="dk1"/>
                </a:solidFill>
              </a:rPr>
              <a:t>Ribosomes</a:t>
            </a:r>
            <a:endParaRPr dirty="0">
              <a:solidFill>
                <a:schemeClr val="dk1"/>
              </a:solidFill>
            </a:endParaRPr>
          </a:p>
          <a:p>
            <a:pPr marL="1371600" lvl="2" indent="-368300" algn="l" rtl="0">
              <a:spcBef>
                <a:spcPts val="0"/>
              </a:spcBef>
              <a:spcAft>
                <a:spcPts val="0"/>
              </a:spcAft>
              <a:buClr>
                <a:schemeClr val="dk1"/>
              </a:buClr>
              <a:buSzPts val="2200"/>
              <a:buChar char="■"/>
            </a:pPr>
            <a:r>
              <a:rPr lang="en" dirty="0">
                <a:solidFill>
                  <a:schemeClr val="dk1"/>
                </a:solidFill>
              </a:rPr>
              <a:t>Enzymes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400" dirty="0">
              <a:solidFill>
                <a:schemeClr val="dk1"/>
              </a:solidFill>
            </a:endParaRPr>
          </a:p>
          <a:p>
            <a:pPr marL="0" lvl="0" indent="0" algn="l" rtl="0">
              <a:spcBef>
                <a:spcPts val="0"/>
              </a:spcBef>
              <a:spcAft>
                <a:spcPts val="0"/>
              </a:spcAft>
              <a:buNone/>
            </a:pPr>
            <a:endParaRPr dirty="0">
              <a:solidFill>
                <a:srgbClr val="47B61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5400">
                <a:solidFill>
                  <a:srgbClr val="9900FF"/>
                </a:solidFill>
              </a:rPr>
              <a:t>The Cytoskeleton</a:t>
            </a:r>
            <a:endParaRPr sz="5400">
              <a:solidFill>
                <a:srgbClr val="99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6"/>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Cytoskeleton</a:t>
            </a:r>
            <a:endParaRPr/>
          </a:p>
        </p:txBody>
      </p:sp>
      <p:sp>
        <p:nvSpPr>
          <p:cNvPr id="277" name="Google Shape;277;p46"/>
          <p:cNvSpPr txBox="1">
            <a:spLocks noGrp="1"/>
          </p:cNvSpPr>
          <p:nvPr>
            <p:ph type="body" idx="1"/>
          </p:nvPr>
        </p:nvSpPr>
        <p:spPr>
          <a:xfrm>
            <a:off x="311700" y="1138950"/>
            <a:ext cx="8520600" cy="52758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A network of fibers throughout the cytoplasm</a:t>
            </a:r>
            <a:endParaRPr/>
          </a:p>
          <a:p>
            <a:pPr marL="914400" lvl="1" indent="-406400" algn="l" rtl="0">
              <a:lnSpc>
                <a:spcPct val="115000"/>
              </a:lnSpc>
              <a:spcBef>
                <a:spcPts val="0"/>
              </a:spcBef>
              <a:spcAft>
                <a:spcPts val="0"/>
              </a:spcAft>
              <a:buSzPts val="2800"/>
              <a:buChar char="○"/>
            </a:pPr>
            <a:r>
              <a:rPr lang="en"/>
              <a:t>Give </a:t>
            </a:r>
            <a:r>
              <a:rPr lang="en">
                <a:solidFill>
                  <a:srgbClr val="1155CC"/>
                </a:solidFill>
              </a:rPr>
              <a:t>structural support</a:t>
            </a:r>
            <a:r>
              <a:rPr lang="en"/>
              <a:t> (e</a:t>
            </a:r>
            <a:r>
              <a:rPr lang="en" sz="2800"/>
              <a:t>specially for animal cells)</a:t>
            </a:r>
            <a:r>
              <a:rPr lang="en"/>
              <a:t> and </a:t>
            </a:r>
            <a:r>
              <a:rPr lang="en">
                <a:solidFill>
                  <a:srgbClr val="1155CC"/>
                </a:solidFill>
              </a:rPr>
              <a:t>mechanical support</a:t>
            </a:r>
            <a:r>
              <a:rPr lang="en">
                <a:solidFill>
                  <a:srgbClr val="000000"/>
                </a:solidFill>
              </a:rPr>
              <a:t>:</a:t>
            </a:r>
            <a:endParaRPr>
              <a:solidFill>
                <a:srgbClr val="000000"/>
              </a:solidFill>
            </a:endParaRPr>
          </a:p>
          <a:p>
            <a:pPr marL="1371600" lvl="2" indent="-406400" algn="l" rtl="0">
              <a:lnSpc>
                <a:spcPct val="115000"/>
              </a:lnSpc>
              <a:spcBef>
                <a:spcPts val="0"/>
              </a:spcBef>
              <a:spcAft>
                <a:spcPts val="0"/>
              </a:spcAft>
              <a:buSzPts val="2800"/>
              <a:buChar char="■"/>
            </a:pPr>
            <a:r>
              <a:rPr lang="en" sz="2800"/>
              <a:t>Anchor organelles</a:t>
            </a:r>
            <a:endParaRPr/>
          </a:p>
          <a:p>
            <a:pPr marL="1371600" lvl="2" indent="-406400" algn="l" rtl="0">
              <a:lnSpc>
                <a:spcPct val="115000"/>
              </a:lnSpc>
              <a:spcBef>
                <a:spcPts val="0"/>
              </a:spcBef>
              <a:spcAft>
                <a:spcPts val="0"/>
              </a:spcAft>
              <a:buSzPts val="2800"/>
              <a:buChar char="■"/>
            </a:pPr>
            <a:r>
              <a:rPr lang="en" sz="2800"/>
              <a:t>Allow for </a:t>
            </a:r>
            <a:r>
              <a:rPr lang="en" sz="2800" u="sng"/>
              <a:t>movement</a:t>
            </a:r>
            <a:r>
              <a:rPr lang="en" sz="2800"/>
              <a:t> of vesicles and organelles and/or the whole cell</a:t>
            </a:r>
            <a:endParaRPr/>
          </a:p>
          <a:p>
            <a:pPr marL="1828800" lvl="3" indent="-393700" algn="l" rtl="0">
              <a:lnSpc>
                <a:spcPct val="115000"/>
              </a:lnSpc>
              <a:spcBef>
                <a:spcPts val="0"/>
              </a:spcBef>
              <a:spcAft>
                <a:spcPts val="0"/>
              </a:spcAft>
              <a:buSzPts val="2600"/>
              <a:buChar char="●"/>
            </a:pPr>
            <a:r>
              <a:rPr lang="en" sz="2800" u="sng"/>
              <a:t>Movement</a:t>
            </a:r>
            <a:r>
              <a:rPr lang="en" sz="2800"/>
              <a:t> occurs when the cytoskeleton interacts with </a:t>
            </a:r>
            <a:r>
              <a:rPr lang="en" sz="2800">
                <a:solidFill>
                  <a:srgbClr val="FF00FF"/>
                </a:solidFill>
              </a:rPr>
              <a:t>motor proteins</a:t>
            </a:r>
            <a:endParaRPr sz="28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Cytoskeleton</a:t>
            </a:r>
            <a:endParaRPr/>
          </a:p>
        </p:txBody>
      </p:sp>
      <p:sp>
        <p:nvSpPr>
          <p:cNvPr id="283" name="Google Shape;283;p47"/>
          <p:cNvSpPr txBox="1">
            <a:spLocks noGrp="1"/>
          </p:cNvSpPr>
          <p:nvPr>
            <p:ph type="body" idx="1"/>
          </p:nvPr>
        </p:nvSpPr>
        <p:spPr>
          <a:xfrm>
            <a:off x="311700" y="1138950"/>
            <a:ext cx="8520600" cy="527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There are 3 types of fibers in the cytoskeleton:</a:t>
            </a:r>
            <a:endParaRPr/>
          </a:p>
          <a:p>
            <a:pPr marL="914400" lvl="0" indent="-393700" algn="l" rtl="0">
              <a:lnSpc>
                <a:spcPct val="115000"/>
              </a:lnSpc>
              <a:spcBef>
                <a:spcPts val="0"/>
              </a:spcBef>
              <a:spcAft>
                <a:spcPts val="0"/>
              </a:spcAft>
              <a:buSzPts val="2600"/>
              <a:buAutoNum type="arabicPeriod"/>
            </a:pPr>
            <a:r>
              <a:rPr lang="en"/>
              <a:t>Microtubules</a:t>
            </a:r>
            <a:endParaRPr/>
          </a:p>
          <a:p>
            <a:pPr marL="914400" lvl="0" indent="-393700" algn="l" rtl="0">
              <a:lnSpc>
                <a:spcPct val="115000"/>
              </a:lnSpc>
              <a:spcBef>
                <a:spcPts val="0"/>
              </a:spcBef>
              <a:spcAft>
                <a:spcPts val="0"/>
              </a:spcAft>
              <a:buSzPts val="2600"/>
              <a:buAutoNum type="arabicPeriod"/>
            </a:pPr>
            <a:r>
              <a:rPr lang="en"/>
              <a:t>Microfilaments</a:t>
            </a:r>
            <a:endParaRPr/>
          </a:p>
          <a:p>
            <a:pPr marL="914400" lvl="0" indent="-393700" algn="l" rtl="0">
              <a:lnSpc>
                <a:spcPct val="115000"/>
              </a:lnSpc>
              <a:spcBef>
                <a:spcPts val="0"/>
              </a:spcBef>
              <a:spcAft>
                <a:spcPts val="0"/>
              </a:spcAft>
              <a:buSzPts val="2600"/>
              <a:buAutoNum type="arabicPeriod"/>
            </a:pPr>
            <a:r>
              <a:rPr lang="en"/>
              <a:t>Intermediate filaments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8"/>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Microtubules</a:t>
            </a:r>
            <a:endParaRPr/>
          </a:p>
        </p:txBody>
      </p:sp>
      <p:sp>
        <p:nvSpPr>
          <p:cNvPr id="289" name="Google Shape;289;p48"/>
          <p:cNvSpPr txBox="1">
            <a:spLocks noGrp="1"/>
          </p:cNvSpPr>
          <p:nvPr>
            <p:ph type="body" idx="1"/>
          </p:nvPr>
        </p:nvSpPr>
        <p:spPr>
          <a:xfrm>
            <a:off x="181200" y="947100"/>
            <a:ext cx="8838300" cy="206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700"/>
              <a:t>Hollow rod-like structures made of the protein </a:t>
            </a:r>
            <a:r>
              <a:rPr lang="en" sz="2700">
                <a:solidFill>
                  <a:srgbClr val="FF0000"/>
                </a:solidFill>
              </a:rPr>
              <a:t>tubulin</a:t>
            </a:r>
            <a:endParaRPr sz="2700">
              <a:solidFill>
                <a:srgbClr val="FF0000"/>
              </a:solidFill>
            </a:endParaRPr>
          </a:p>
          <a:p>
            <a:pPr marL="457200" lvl="0" indent="-400050" algn="l" rtl="0">
              <a:lnSpc>
                <a:spcPct val="115000"/>
              </a:lnSpc>
              <a:spcBef>
                <a:spcPts val="0"/>
              </a:spcBef>
              <a:spcAft>
                <a:spcPts val="0"/>
              </a:spcAft>
              <a:buSzPts val="2700"/>
              <a:buChar char="●"/>
            </a:pPr>
            <a:r>
              <a:rPr lang="en" sz="2700"/>
              <a:t>Grow from the </a:t>
            </a:r>
            <a:r>
              <a:rPr lang="en" sz="2700">
                <a:solidFill>
                  <a:srgbClr val="0000FF"/>
                </a:solidFill>
              </a:rPr>
              <a:t>centrosome</a:t>
            </a:r>
            <a:endParaRPr sz="2700">
              <a:solidFill>
                <a:srgbClr val="0000FF"/>
              </a:solidFill>
            </a:endParaRPr>
          </a:p>
          <a:p>
            <a:pPr marL="914400" lvl="1" indent="-400050" algn="l" rtl="0">
              <a:lnSpc>
                <a:spcPct val="115000"/>
              </a:lnSpc>
              <a:spcBef>
                <a:spcPts val="0"/>
              </a:spcBef>
              <a:spcAft>
                <a:spcPts val="0"/>
              </a:spcAft>
              <a:buSzPts val="2700"/>
              <a:buChar char="○"/>
            </a:pPr>
            <a:r>
              <a:rPr lang="en" sz="2700"/>
              <a:t>Assist in microtubule assembly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9"/>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Microtubules</a:t>
            </a:r>
            <a:endParaRPr/>
          </a:p>
        </p:txBody>
      </p:sp>
      <p:sp>
        <p:nvSpPr>
          <p:cNvPr id="295" name="Google Shape;295;p49"/>
          <p:cNvSpPr txBox="1">
            <a:spLocks noGrp="1"/>
          </p:cNvSpPr>
          <p:nvPr>
            <p:ph type="body" idx="1"/>
          </p:nvPr>
        </p:nvSpPr>
        <p:spPr>
          <a:xfrm>
            <a:off x="181200" y="947100"/>
            <a:ext cx="8838300" cy="546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700" dirty="0">
                <a:solidFill>
                  <a:srgbClr val="FF00FF"/>
                </a:solidFill>
              </a:rPr>
              <a:t>Functions:</a:t>
            </a:r>
            <a:endParaRPr sz="2700" dirty="0">
              <a:solidFill>
                <a:srgbClr val="FF00FF"/>
              </a:solidFill>
            </a:endParaRPr>
          </a:p>
          <a:p>
            <a:pPr marL="457200" lvl="0" indent="-400050" algn="l" rtl="0">
              <a:lnSpc>
                <a:spcPct val="115000"/>
              </a:lnSpc>
              <a:spcBef>
                <a:spcPts val="0"/>
              </a:spcBef>
              <a:spcAft>
                <a:spcPts val="0"/>
              </a:spcAft>
              <a:buSzPts val="2700"/>
              <a:buChar char="●"/>
            </a:pPr>
            <a:r>
              <a:rPr lang="en" sz="2700" dirty="0"/>
              <a:t>Serve as </a:t>
            </a:r>
            <a:r>
              <a:rPr lang="en" sz="2700" dirty="0">
                <a:solidFill>
                  <a:srgbClr val="FF00FF"/>
                </a:solidFill>
              </a:rPr>
              <a:t>structural support</a:t>
            </a:r>
            <a:r>
              <a:rPr lang="en" sz="2700" dirty="0"/>
              <a:t> (think: tracks) for the movement of organelles that are interacting with motor proteins</a:t>
            </a:r>
            <a:endParaRPr sz="2700" dirty="0"/>
          </a:p>
          <a:p>
            <a:pPr marL="457200" lvl="0" indent="-400050" algn="l" rtl="0">
              <a:lnSpc>
                <a:spcPct val="115000"/>
              </a:lnSpc>
              <a:spcBef>
                <a:spcPts val="0"/>
              </a:spcBef>
              <a:spcAft>
                <a:spcPts val="0"/>
              </a:spcAft>
              <a:buSzPts val="2700"/>
              <a:buChar char="●"/>
            </a:pPr>
            <a:r>
              <a:rPr lang="en" sz="2700" dirty="0"/>
              <a:t>Assist in the </a:t>
            </a:r>
            <a:r>
              <a:rPr lang="en" sz="2700" dirty="0">
                <a:solidFill>
                  <a:srgbClr val="FF00FF"/>
                </a:solidFill>
              </a:rPr>
              <a:t>separation of chromosomes</a:t>
            </a:r>
            <a:r>
              <a:rPr lang="en" sz="2700" dirty="0"/>
              <a:t> during cell division</a:t>
            </a:r>
            <a:endParaRPr sz="2700" dirty="0"/>
          </a:p>
          <a:p>
            <a:pPr marL="457200" lvl="0" indent="-400050" algn="l" rtl="0">
              <a:lnSpc>
                <a:spcPct val="115000"/>
              </a:lnSpc>
              <a:spcBef>
                <a:spcPts val="0"/>
              </a:spcBef>
              <a:spcAft>
                <a:spcPts val="0"/>
              </a:spcAft>
              <a:buSzPts val="2700"/>
              <a:buChar char="●"/>
            </a:pPr>
            <a:r>
              <a:rPr lang="en" sz="2700" dirty="0"/>
              <a:t>Cell </a:t>
            </a:r>
            <a:r>
              <a:rPr lang="en" sz="2700" dirty="0">
                <a:solidFill>
                  <a:srgbClr val="FF00FF"/>
                </a:solidFill>
              </a:rPr>
              <a:t>motility </a:t>
            </a:r>
            <a:r>
              <a:rPr lang="en" sz="2700" dirty="0"/>
              <a:t>(i.e.,</a:t>
            </a:r>
            <a:r>
              <a:rPr lang="en" sz="2700" dirty="0">
                <a:solidFill>
                  <a:srgbClr val="FF00FF"/>
                </a:solidFill>
              </a:rPr>
              <a:t> </a:t>
            </a:r>
            <a:r>
              <a:rPr lang="en" sz="2700" dirty="0"/>
              <a:t>cilia and flagella)</a:t>
            </a:r>
            <a:endParaRPr sz="2700" dirty="0"/>
          </a:p>
          <a:p>
            <a:pPr marL="0" lvl="0" indent="0" algn="l" rtl="0">
              <a:lnSpc>
                <a:spcPct val="115000"/>
              </a:lnSpc>
              <a:spcBef>
                <a:spcPts val="0"/>
              </a:spcBef>
              <a:spcAft>
                <a:spcPts val="0"/>
              </a:spcAft>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0"/>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Microfilaments</a:t>
            </a:r>
            <a:endParaRPr/>
          </a:p>
        </p:txBody>
      </p:sp>
      <p:sp>
        <p:nvSpPr>
          <p:cNvPr id="301" name="Google Shape;301;p50"/>
          <p:cNvSpPr txBox="1">
            <a:spLocks noGrp="1"/>
          </p:cNvSpPr>
          <p:nvPr>
            <p:ph type="body" idx="1"/>
          </p:nvPr>
        </p:nvSpPr>
        <p:spPr>
          <a:xfrm>
            <a:off x="311700" y="1138950"/>
            <a:ext cx="8520600" cy="527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dirty="0"/>
              <a:t>Thin solid rods made of the protein </a:t>
            </a:r>
            <a:r>
              <a:rPr lang="en" dirty="0">
                <a:solidFill>
                  <a:srgbClr val="FF0000"/>
                </a:solidFill>
              </a:rPr>
              <a:t>actin</a:t>
            </a:r>
            <a:endParaRPr dirty="0">
              <a:solidFill>
                <a:srgbClr val="FF0000"/>
              </a:solidFill>
            </a:endParaRPr>
          </a:p>
          <a:p>
            <a:pPr marL="0" lvl="0" indent="0" algn="l" rtl="0">
              <a:lnSpc>
                <a:spcPct val="115000"/>
              </a:lnSpc>
              <a:spcBef>
                <a:spcPts val="0"/>
              </a:spcBef>
              <a:spcAft>
                <a:spcPts val="0"/>
              </a:spcAft>
              <a:buSzPts val="2800"/>
              <a:buNone/>
            </a:pPr>
            <a:r>
              <a:rPr lang="en" dirty="0">
                <a:solidFill>
                  <a:srgbClr val="FF00FF"/>
                </a:solidFill>
              </a:rPr>
              <a:t>Functions:</a:t>
            </a:r>
            <a:endParaRPr dirty="0"/>
          </a:p>
          <a:p>
            <a:pPr marL="457200" lvl="0" indent="-406400" algn="l" rtl="0">
              <a:lnSpc>
                <a:spcPct val="115000"/>
              </a:lnSpc>
              <a:spcBef>
                <a:spcPts val="0"/>
              </a:spcBef>
              <a:spcAft>
                <a:spcPts val="0"/>
              </a:spcAft>
              <a:buSzPts val="2800"/>
              <a:buChar char="●"/>
            </a:pPr>
            <a:r>
              <a:rPr lang="en" dirty="0"/>
              <a:t>Maintain </a:t>
            </a:r>
            <a:r>
              <a:rPr lang="en" dirty="0">
                <a:solidFill>
                  <a:srgbClr val="FF00FF"/>
                </a:solidFill>
              </a:rPr>
              <a:t>cell shape</a:t>
            </a:r>
            <a:endParaRPr dirty="0">
              <a:solidFill>
                <a:srgbClr val="FF00FF"/>
              </a:solidFill>
            </a:endParaRPr>
          </a:p>
          <a:p>
            <a:pPr marL="914400" lvl="1" indent="-355600" algn="l" rtl="0">
              <a:lnSpc>
                <a:spcPct val="115000"/>
              </a:lnSpc>
              <a:spcBef>
                <a:spcPts val="0"/>
              </a:spcBef>
              <a:spcAft>
                <a:spcPts val="0"/>
              </a:spcAft>
              <a:buSzPts val="2000"/>
              <a:buChar char="○"/>
            </a:pPr>
            <a:r>
              <a:rPr lang="en" sz="2800" dirty="0"/>
              <a:t>Bear tension</a:t>
            </a:r>
            <a:endParaRPr sz="2800" dirty="0"/>
          </a:p>
          <a:p>
            <a:pPr marL="457200" lvl="0" indent="-406400" algn="l" rtl="0">
              <a:lnSpc>
                <a:spcPct val="115000"/>
              </a:lnSpc>
              <a:spcBef>
                <a:spcPts val="0"/>
              </a:spcBef>
              <a:spcAft>
                <a:spcPts val="0"/>
              </a:spcAft>
              <a:buSzPts val="2800"/>
              <a:buChar char="●"/>
            </a:pPr>
            <a:r>
              <a:rPr lang="en" dirty="0"/>
              <a:t>Assist in muscle </a:t>
            </a:r>
            <a:r>
              <a:rPr lang="en" dirty="0">
                <a:solidFill>
                  <a:srgbClr val="FF00FF"/>
                </a:solidFill>
              </a:rPr>
              <a:t>contraction</a:t>
            </a:r>
            <a:r>
              <a:rPr lang="en" dirty="0"/>
              <a:t> and cell </a:t>
            </a:r>
            <a:r>
              <a:rPr lang="en" dirty="0">
                <a:solidFill>
                  <a:srgbClr val="FF00FF"/>
                </a:solidFill>
              </a:rPr>
              <a:t>motility</a:t>
            </a:r>
            <a:endParaRPr dirty="0">
              <a:solidFill>
                <a:srgbClr val="FF00FF"/>
              </a:solidFill>
            </a:endParaRPr>
          </a:p>
          <a:p>
            <a:pPr marL="914400" lvl="1" indent="-355600" algn="l" rtl="0">
              <a:lnSpc>
                <a:spcPct val="115000"/>
              </a:lnSpc>
              <a:spcBef>
                <a:spcPts val="0"/>
              </a:spcBef>
              <a:spcAft>
                <a:spcPts val="0"/>
              </a:spcAft>
              <a:buSzPts val="2000"/>
              <a:buChar char="○"/>
            </a:pPr>
            <a:r>
              <a:rPr lang="en" sz="2800" dirty="0"/>
              <a:t>Actin works with another protein called myosin to cause a contraction</a:t>
            </a:r>
            <a:endParaRPr sz="2800" dirty="0"/>
          </a:p>
          <a:p>
            <a:pPr marL="457200" lvl="0" indent="-406400" algn="l" rtl="0">
              <a:lnSpc>
                <a:spcPct val="115000"/>
              </a:lnSpc>
              <a:spcBef>
                <a:spcPts val="0"/>
              </a:spcBef>
              <a:spcAft>
                <a:spcPts val="0"/>
              </a:spcAft>
              <a:buSzPts val="2800"/>
              <a:buChar char="●"/>
            </a:pPr>
            <a:r>
              <a:rPr lang="en" dirty="0"/>
              <a:t>Division of animal cells</a:t>
            </a:r>
            <a:endParaRPr dirty="0"/>
          </a:p>
          <a:p>
            <a:pPr marL="914400" lvl="1" indent="-355600" algn="l" rtl="0">
              <a:lnSpc>
                <a:spcPct val="115000"/>
              </a:lnSpc>
              <a:spcBef>
                <a:spcPts val="0"/>
              </a:spcBef>
              <a:spcAft>
                <a:spcPts val="0"/>
              </a:spcAft>
              <a:buSzPts val="2000"/>
              <a:buChar char="○"/>
            </a:pPr>
            <a:r>
              <a:rPr lang="en" sz="2800" dirty="0"/>
              <a:t>Contractile ring of the cleavage furrow</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1"/>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Intermediate Filaments</a:t>
            </a:r>
            <a:endParaRPr/>
          </a:p>
        </p:txBody>
      </p:sp>
      <p:sp>
        <p:nvSpPr>
          <p:cNvPr id="307" name="Google Shape;307;p51"/>
          <p:cNvSpPr txBox="1">
            <a:spLocks noGrp="1"/>
          </p:cNvSpPr>
          <p:nvPr>
            <p:ph type="body" idx="1"/>
          </p:nvPr>
        </p:nvSpPr>
        <p:spPr>
          <a:xfrm>
            <a:off x="311700" y="1138950"/>
            <a:ext cx="8520600" cy="5275800"/>
          </a:xfrm>
          <a:prstGeom prst="rect">
            <a:avLst/>
          </a:prstGeom>
          <a:noFill/>
          <a:ln>
            <a:noFill/>
          </a:ln>
        </p:spPr>
        <p:txBody>
          <a:bodyPr spcFirstLastPara="1" wrap="square" lIns="91425" tIns="91425" rIns="91425" bIns="91425" anchor="t" anchorCtr="0">
            <a:noAutofit/>
          </a:bodyPr>
          <a:lstStyle/>
          <a:p>
            <a:pPr indent="-457200"/>
            <a:r>
              <a:rPr lang="en" dirty="0"/>
              <a:t>Fibrous proteins made up of varying subunits</a:t>
            </a:r>
          </a:p>
          <a:p>
            <a:pPr indent="-457200"/>
            <a:r>
              <a:rPr lang="en" dirty="0"/>
              <a:t>Permanent structural elements of cells</a:t>
            </a:r>
            <a:endParaRPr dirty="0"/>
          </a:p>
          <a:p>
            <a:pPr marL="0" lvl="0" indent="0" algn="l" rtl="0">
              <a:lnSpc>
                <a:spcPct val="115000"/>
              </a:lnSpc>
              <a:spcBef>
                <a:spcPts val="0"/>
              </a:spcBef>
              <a:spcAft>
                <a:spcPts val="0"/>
              </a:spcAft>
              <a:buSzPts val="2800"/>
              <a:buNone/>
            </a:pPr>
            <a:r>
              <a:rPr lang="en" dirty="0">
                <a:solidFill>
                  <a:srgbClr val="FF00FF"/>
                </a:solidFill>
              </a:rPr>
              <a:t>Functions:</a:t>
            </a:r>
            <a:endParaRPr dirty="0">
              <a:solidFill>
                <a:srgbClr val="FF00FF"/>
              </a:solidFill>
            </a:endParaRPr>
          </a:p>
          <a:p>
            <a:pPr marL="457200" lvl="0" indent="-406400" algn="l" rtl="0">
              <a:lnSpc>
                <a:spcPct val="115000"/>
              </a:lnSpc>
              <a:spcBef>
                <a:spcPts val="0"/>
              </a:spcBef>
              <a:spcAft>
                <a:spcPts val="0"/>
              </a:spcAft>
              <a:buSzPts val="2800"/>
              <a:buChar char="●"/>
            </a:pPr>
            <a:r>
              <a:rPr lang="en" dirty="0"/>
              <a:t>Maintain </a:t>
            </a:r>
            <a:r>
              <a:rPr lang="en" dirty="0">
                <a:solidFill>
                  <a:srgbClr val="FF00FF"/>
                </a:solidFill>
              </a:rPr>
              <a:t>cell shape</a:t>
            </a:r>
            <a:endParaRPr dirty="0">
              <a:solidFill>
                <a:srgbClr val="FF00FF"/>
              </a:solidFill>
            </a:endParaRPr>
          </a:p>
          <a:p>
            <a:pPr marL="457200" lvl="0" indent="-406400" algn="l" rtl="0">
              <a:lnSpc>
                <a:spcPct val="115000"/>
              </a:lnSpc>
              <a:spcBef>
                <a:spcPts val="0"/>
              </a:spcBef>
              <a:spcAft>
                <a:spcPts val="0"/>
              </a:spcAft>
              <a:buSzPts val="2800"/>
              <a:buChar char="●"/>
            </a:pPr>
            <a:r>
              <a:rPr lang="en" dirty="0">
                <a:solidFill>
                  <a:srgbClr val="FF00FF"/>
                </a:solidFill>
              </a:rPr>
              <a:t>Anchor</a:t>
            </a:r>
            <a:r>
              <a:rPr lang="en" dirty="0"/>
              <a:t> nucleus and organelles</a:t>
            </a:r>
            <a:endParaRPr dirty="0"/>
          </a:p>
          <a:p>
            <a:pPr marL="457200" lvl="0" indent="-406400" algn="l" rtl="0">
              <a:lnSpc>
                <a:spcPct val="115000"/>
              </a:lnSpc>
              <a:spcBef>
                <a:spcPts val="0"/>
              </a:spcBef>
              <a:spcAft>
                <a:spcPts val="0"/>
              </a:spcAft>
              <a:buSzPts val="2800"/>
              <a:buChar char="●"/>
            </a:pPr>
            <a:r>
              <a:rPr lang="en" dirty="0"/>
              <a:t>Form the </a:t>
            </a:r>
            <a:r>
              <a:rPr lang="en" dirty="0">
                <a:solidFill>
                  <a:srgbClr val="FF00FF"/>
                </a:solidFill>
              </a:rPr>
              <a:t>nuclear lamina</a:t>
            </a:r>
            <a:endParaRPr dirty="0">
              <a:solidFill>
                <a:srgbClr val="FF00FF"/>
              </a:solidFill>
            </a:endParaRPr>
          </a:p>
          <a:p>
            <a:pPr marL="914400" lvl="1" indent="-368300" algn="l" rtl="0">
              <a:lnSpc>
                <a:spcPct val="115000"/>
              </a:lnSpc>
              <a:spcBef>
                <a:spcPts val="0"/>
              </a:spcBef>
              <a:spcAft>
                <a:spcPts val="0"/>
              </a:spcAft>
              <a:buSzPts val="2200"/>
              <a:buChar char="○"/>
            </a:pPr>
            <a:r>
              <a:rPr lang="en" sz="2800" dirty="0"/>
              <a:t>Lines the nuclear envelope</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2"/>
          <p:cNvSpPr txBox="1">
            <a:spLocks noGrp="1"/>
          </p:cNvSpPr>
          <p:nvPr>
            <p:ph type="title"/>
          </p:nvPr>
        </p:nvSpPr>
        <p:spPr>
          <a:xfrm>
            <a:off x="181200" y="12342"/>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solidFill>
                  <a:srgbClr val="0000FF"/>
                </a:solidFill>
                <a:latin typeface="Arial"/>
                <a:ea typeface="Arial"/>
                <a:cs typeface="Arial"/>
                <a:sym typeface="Arial"/>
              </a:rPr>
              <a:t>Practice FRQ</a:t>
            </a:r>
            <a:endParaRPr>
              <a:solidFill>
                <a:srgbClr val="0000FF"/>
              </a:solidFill>
              <a:latin typeface="Arial"/>
              <a:ea typeface="Arial"/>
              <a:cs typeface="Arial"/>
              <a:sym typeface="Arial"/>
            </a:endParaRPr>
          </a:p>
          <a:p>
            <a:pPr marL="0" lvl="0" indent="0" algn="ctr" rtl="0">
              <a:lnSpc>
                <a:spcPct val="100000"/>
              </a:lnSpc>
              <a:spcBef>
                <a:spcPts val="0"/>
              </a:spcBef>
              <a:spcAft>
                <a:spcPts val="0"/>
              </a:spcAft>
              <a:buSzPts val="5400"/>
              <a:buNone/>
            </a:pPr>
            <a:endParaRPr/>
          </a:p>
        </p:txBody>
      </p:sp>
      <p:sp>
        <p:nvSpPr>
          <p:cNvPr id="313" name="Google Shape;313;p52"/>
          <p:cNvSpPr txBox="1">
            <a:spLocks noGrp="1"/>
          </p:cNvSpPr>
          <p:nvPr>
            <p:ph type="body" idx="1"/>
          </p:nvPr>
        </p:nvSpPr>
        <p:spPr>
          <a:xfrm>
            <a:off x="181200" y="789126"/>
            <a:ext cx="8781600" cy="54792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AutoNum type="arabicPeriod"/>
            </a:pPr>
            <a:r>
              <a:rPr lang="en" sz="2000"/>
              <a:t>You are working in a research lab and your goal is to determine the effect that alcohol has on the liver. You design an experiment where you expose samples of liver tissues to varying concentrations of alcohol as follows:</a:t>
            </a:r>
            <a:endParaRPr sz="2000"/>
          </a:p>
        </p:txBody>
      </p:sp>
      <p:graphicFrame>
        <p:nvGraphicFramePr>
          <p:cNvPr id="314" name="Google Shape;314;p52"/>
          <p:cNvGraphicFramePr/>
          <p:nvPr/>
        </p:nvGraphicFramePr>
        <p:xfrm>
          <a:off x="952500" y="2348450"/>
          <a:ext cx="7239000" cy="1706760"/>
        </p:xfrm>
        <a:graphic>
          <a:graphicData uri="http://schemas.openxmlformats.org/drawingml/2006/table">
            <a:tbl>
              <a:tblPr>
                <a:noFill/>
                <a:tableStyleId>{DD419A38-0F8D-4CE4-9708-A21322C32A98}</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1600"/>
                        <a:buFont typeface="Arial"/>
                        <a:buNone/>
                      </a:pPr>
                      <a:r>
                        <a:rPr lang="en" sz="1600" u="none" strike="noStrike" cap="none"/>
                        <a:t>Sample</a:t>
                      </a:r>
                      <a:endParaRPr sz="16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 sz="1600" u="none" strike="noStrike" cap="none"/>
                        <a:t>Concentration of alcohol</a:t>
                      </a:r>
                      <a:endParaRPr sz="16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 sz="1600" u="none" strike="noStrike" cap="none"/>
                        <a:t>Duration of exposure</a:t>
                      </a:r>
                      <a:endParaRPr sz="16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t>Sample 1</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t>0.25 mg/mL</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t>20 minutes</a:t>
                      </a:r>
                      <a:endParaRPr sz="16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t>Sample 2</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chemeClr val="dk1"/>
                          </a:solidFill>
                        </a:rPr>
                        <a:t>0.35 mg/mL</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 sz="1600" u="none" strike="noStrike" cap="none">
                          <a:solidFill>
                            <a:schemeClr val="dk1"/>
                          </a:solidFill>
                        </a:rPr>
                        <a:t>20 minutes</a:t>
                      </a:r>
                      <a:endParaRPr sz="16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t>Sample 3</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chemeClr val="dk1"/>
                          </a:solidFill>
                        </a:rPr>
                        <a:t>0.45 mg/mL</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 sz="1600" u="none" strike="noStrike" cap="none">
                          <a:solidFill>
                            <a:schemeClr val="dk1"/>
                          </a:solidFill>
                        </a:rPr>
                        <a:t>20 minutes</a:t>
                      </a:r>
                      <a:endParaRPr sz="1600" u="none" strike="noStrike" cap="none"/>
                    </a:p>
                  </a:txBody>
                  <a:tcPr marL="91425" marR="91425" marT="91425" marB="91425"/>
                </a:tc>
                <a:extLst>
                  <a:ext uri="{0D108BD9-81ED-4DB2-BD59-A6C34878D82A}">
                    <a16:rowId xmlns:a16="http://schemas.microsoft.com/office/drawing/2014/main" val="10003"/>
                  </a:ext>
                </a:extLst>
              </a:tr>
            </a:tbl>
          </a:graphicData>
        </a:graphic>
      </p:graphicFrame>
      <p:sp>
        <p:nvSpPr>
          <p:cNvPr id="315" name="Google Shape;315;p52"/>
          <p:cNvSpPr txBox="1"/>
          <p:nvPr/>
        </p:nvSpPr>
        <p:spPr>
          <a:xfrm>
            <a:off x="181200" y="4047850"/>
            <a:ext cx="8781600" cy="266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After exposure to the alcohol, you analyze the liver samples. In all samples you find that the alcohol has been broken down (detoxified). However, in sample 3 you find damage to organelles has occured due to the high concentration of alcohol. (a) </a:t>
            </a:r>
            <a:r>
              <a:rPr lang="en" sz="2000" b="1" i="0" u="none" strike="noStrike" cap="none">
                <a:solidFill>
                  <a:srgbClr val="FF0000"/>
                </a:solidFill>
                <a:latin typeface="Arial"/>
                <a:ea typeface="Arial"/>
                <a:cs typeface="Arial"/>
                <a:sym typeface="Arial"/>
              </a:rPr>
              <a:t>Identify</a:t>
            </a:r>
            <a:r>
              <a:rPr lang="en" sz="2000" b="0" i="0" u="none" strike="noStrike" cap="none">
                <a:solidFill>
                  <a:srgbClr val="000000"/>
                </a:solidFill>
                <a:latin typeface="Arial"/>
                <a:ea typeface="Arial"/>
                <a:cs typeface="Arial"/>
                <a:sym typeface="Arial"/>
              </a:rPr>
              <a:t> one organelle in the liver that could be responsible for the detoxification of the alcohol in all three samples. (b) In sample 3 </a:t>
            </a:r>
            <a:r>
              <a:rPr lang="en" sz="2000" b="1" i="0" u="none" strike="noStrike" cap="none">
                <a:solidFill>
                  <a:srgbClr val="FF0000"/>
                </a:solidFill>
                <a:latin typeface="Arial"/>
                <a:ea typeface="Arial"/>
                <a:cs typeface="Arial"/>
                <a:sym typeface="Arial"/>
              </a:rPr>
              <a:t>identify</a:t>
            </a:r>
            <a:r>
              <a:rPr lang="en" sz="2000" b="0" i="0" u="none" strike="noStrike" cap="none">
                <a:solidFill>
                  <a:srgbClr val="000000"/>
                </a:solidFill>
                <a:latin typeface="Arial"/>
                <a:ea typeface="Arial"/>
                <a:cs typeface="Arial"/>
                <a:sym typeface="Arial"/>
              </a:rPr>
              <a:t> the organelle that would most likely be responsible for removing the damaged parts of organelles and (c) </a:t>
            </a:r>
            <a:r>
              <a:rPr lang="en" sz="2000" b="1" i="0" u="none" strike="noStrike" cap="none">
                <a:solidFill>
                  <a:srgbClr val="FF0000"/>
                </a:solidFill>
                <a:latin typeface="Arial"/>
                <a:ea typeface="Arial"/>
                <a:cs typeface="Arial"/>
                <a:sym typeface="Arial"/>
              </a:rPr>
              <a:t>describe</a:t>
            </a:r>
            <a:r>
              <a:rPr lang="en" sz="2000" b="0" i="0" u="none" strike="noStrike" cap="none">
                <a:solidFill>
                  <a:srgbClr val="000000"/>
                </a:solidFill>
                <a:latin typeface="Arial"/>
                <a:ea typeface="Arial"/>
                <a:cs typeface="Arial"/>
                <a:sym typeface="Arial"/>
              </a:rPr>
              <a:t> the steps it would take to do so. </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5400">
                <a:solidFill>
                  <a:srgbClr val="9900FF"/>
                </a:solidFill>
              </a:rPr>
              <a:t>Organelles</a:t>
            </a:r>
            <a:endParaRPr sz="5400">
              <a:solidFill>
                <a:srgbClr val="99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Organelles</a:t>
            </a:r>
            <a:endParaRPr/>
          </a:p>
        </p:txBody>
      </p:sp>
      <p:sp>
        <p:nvSpPr>
          <p:cNvPr id="94" name="Google Shape;94;p19"/>
          <p:cNvSpPr txBox="1">
            <a:spLocks noGrp="1"/>
          </p:cNvSpPr>
          <p:nvPr>
            <p:ph type="body" idx="1"/>
          </p:nvPr>
        </p:nvSpPr>
        <p:spPr>
          <a:xfrm>
            <a:off x="311700" y="1020450"/>
            <a:ext cx="8520600" cy="539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600" b="1" u="sng">
                <a:solidFill>
                  <a:srgbClr val="A64D79"/>
                </a:solidFill>
              </a:rPr>
              <a:t>Organelles</a:t>
            </a:r>
            <a:r>
              <a:rPr lang="en" sz="2600"/>
              <a:t>: membrane bound structures in eukaryotes</a:t>
            </a:r>
            <a:endParaRPr sz="2600"/>
          </a:p>
          <a:p>
            <a:pPr marL="0" lvl="0" indent="0" algn="l" rtl="0">
              <a:lnSpc>
                <a:spcPct val="115000"/>
              </a:lnSpc>
              <a:spcBef>
                <a:spcPts val="0"/>
              </a:spcBef>
              <a:spcAft>
                <a:spcPts val="0"/>
              </a:spcAft>
              <a:buSzPts val="2800"/>
              <a:buNone/>
            </a:pPr>
            <a:r>
              <a:rPr lang="en" sz="2600"/>
              <a:t>Two classifications:</a:t>
            </a:r>
            <a:endParaRPr sz="2600"/>
          </a:p>
          <a:p>
            <a:pPr marL="0" lvl="0" indent="0" algn="l" rtl="0">
              <a:lnSpc>
                <a:spcPct val="115000"/>
              </a:lnSpc>
              <a:spcBef>
                <a:spcPts val="0"/>
              </a:spcBef>
              <a:spcAft>
                <a:spcPts val="0"/>
              </a:spcAft>
              <a:buSzPts val="2800"/>
              <a:buNone/>
            </a:pPr>
            <a:r>
              <a:rPr lang="en" sz="2600">
                <a:solidFill>
                  <a:srgbClr val="FF00FF"/>
                </a:solidFill>
              </a:rPr>
              <a:t>Endomembrane organelles</a:t>
            </a:r>
            <a:endParaRPr sz="2600">
              <a:solidFill>
                <a:srgbClr val="FF00FF"/>
              </a:solidFill>
            </a:endParaRPr>
          </a:p>
          <a:p>
            <a:pPr marL="822960" lvl="0" indent="-393700" algn="l" rtl="0">
              <a:lnSpc>
                <a:spcPct val="115000"/>
              </a:lnSpc>
              <a:spcBef>
                <a:spcPts val="0"/>
              </a:spcBef>
              <a:spcAft>
                <a:spcPts val="0"/>
              </a:spcAft>
              <a:buSzPts val="2600"/>
              <a:buAutoNum type="arabicPeriod"/>
            </a:pPr>
            <a:r>
              <a:rPr lang="en" sz="2600"/>
              <a:t>Nuclear envelope</a:t>
            </a:r>
            <a:endParaRPr sz="2600"/>
          </a:p>
          <a:p>
            <a:pPr marL="822960" lvl="0" indent="-393700" algn="l" rtl="0">
              <a:lnSpc>
                <a:spcPct val="115000"/>
              </a:lnSpc>
              <a:spcBef>
                <a:spcPts val="0"/>
              </a:spcBef>
              <a:spcAft>
                <a:spcPts val="0"/>
              </a:spcAft>
              <a:buSzPts val="2600"/>
              <a:buAutoNum type="arabicPeriod"/>
            </a:pPr>
            <a:r>
              <a:rPr lang="en" sz="2600"/>
              <a:t>Endoplasmic reticulum</a:t>
            </a:r>
            <a:endParaRPr sz="2600"/>
          </a:p>
          <a:p>
            <a:pPr marL="822960" lvl="0" indent="-393700" algn="l" rtl="0">
              <a:lnSpc>
                <a:spcPct val="115000"/>
              </a:lnSpc>
              <a:spcBef>
                <a:spcPts val="0"/>
              </a:spcBef>
              <a:spcAft>
                <a:spcPts val="0"/>
              </a:spcAft>
              <a:buSzPts val="2600"/>
              <a:buAutoNum type="arabicPeriod"/>
            </a:pPr>
            <a:r>
              <a:rPr lang="en" sz="2600"/>
              <a:t>Golgi complex</a:t>
            </a:r>
            <a:endParaRPr sz="2600"/>
          </a:p>
          <a:p>
            <a:pPr marL="822960" lvl="0" indent="-393700" algn="l" rtl="0">
              <a:lnSpc>
                <a:spcPct val="115000"/>
              </a:lnSpc>
              <a:spcBef>
                <a:spcPts val="0"/>
              </a:spcBef>
              <a:spcAft>
                <a:spcPts val="0"/>
              </a:spcAft>
              <a:buSzPts val="2600"/>
              <a:buAutoNum type="arabicPeriod"/>
            </a:pPr>
            <a:r>
              <a:rPr lang="en" sz="2600"/>
              <a:t>Lysosomes</a:t>
            </a:r>
            <a:endParaRPr sz="2600"/>
          </a:p>
          <a:p>
            <a:pPr marL="822960" lvl="0" indent="-393700" algn="l" rtl="0">
              <a:lnSpc>
                <a:spcPct val="115000"/>
              </a:lnSpc>
              <a:spcBef>
                <a:spcPts val="0"/>
              </a:spcBef>
              <a:spcAft>
                <a:spcPts val="0"/>
              </a:spcAft>
              <a:buSzPts val="2600"/>
              <a:buAutoNum type="arabicPeriod"/>
            </a:pPr>
            <a:r>
              <a:rPr lang="en" sz="2600"/>
              <a:t>Vesicles/Vacuoles</a:t>
            </a:r>
            <a:endParaRPr sz="2600"/>
          </a:p>
          <a:p>
            <a:pPr marL="822960" lvl="0" indent="-393700" algn="l" rtl="0">
              <a:lnSpc>
                <a:spcPct val="115000"/>
              </a:lnSpc>
              <a:spcBef>
                <a:spcPts val="0"/>
              </a:spcBef>
              <a:spcAft>
                <a:spcPts val="0"/>
              </a:spcAft>
              <a:buSzPts val="2600"/>
              <a:buAutoNum type="arabicPeriod"/>
            </a:pPr>
            <a:r>
              <a:rPr lang="en" sz="2600"/>
              <a:t>Plasma membrane</a:t>
            </a:r>
            <a:endParaRPr sz="2600"/>
          </a:p>
          <a:p>
            <a:pPr marL="0" lvl="0" indent="0" algn="l" rtl="0">
              <a:lnSpc>
                <a:spcPct val="115000"/>
              </a:lnSpc>
              <a:spcBef>
                <a:spcPts val="0"/>
              </a:spcBef>
              <a:spcAft>
                <a:spcPts val="0"/>
              </a:spcAft>
              <a:buSzPts val="2800"/>
              <a:buNone/>
            </a:pPr>
            <a:r>
              <a:rPr lang="en" sz="2600">
                <a:solidFill>
                  <a:srgbClr val="FF00FF"/>
                </a:solidFill>
              </a:rPr>
              <a:t>Energy organelles</a:t>
            </a:r>
            <a:endParaRPr sz="2600">
              <a:solidFill>
                <a:srgbClr val="FF00FF"/>
              </a:solidFill>
            </a:endParaRPr>
          </a:p>
          <a:p>
            <a:pPr marL="822960" lvl="0" indent="-393700" algn="l" rtl="0">
              <a:lnSpc>
                <a:spcPct val="115000"/>
              </a:lnSpc>
              <a:spcBef>
                <a:spcPts val="0"/>
              </a:spcBef>
              <a:spcAft>
                <a:spcPts val="0"/>
              </a:spcAft>
              <a:buSzPts val="2600"/>
              <a:buAutoNum type="arabicPeriod"/>
            </a:pPr>
            <a:r>
              <a:rPr lang="en" sz="2600"/>
              <a:t>Mitochondria</a:t>
            </a:r>
            <a:endParaRPr sz="2600"/>
          </a:p>
          <a:p>
            <a:pPr marL="822960" lvl="0" indent="-393700" algn="l" rtl="0">
              <a:lnSpc>
                <a:spcPct val="115000"/>
              </a:lnSpc>
              <a:spcBef>
                <a:spcPts val="0"/>
              </a:spcBef>
              <a:spcAft>
                <a:spcPts val="0"/>
              </a:spcAft>
              <a:buSzPts val="2600"/>
              <a:buAutoNum type="arabicPeriod"/>
            </a:pPr>
            <a:r>
              <a:rPr lang="en" sz="2600"/>
              <a:t>Chloroplasts</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Compartmentalization</a:t>
            </a:r>
            <a:endParaRPr/>
          </a:p>
        </p:txBody>
      </p:sp>
      <p:sp>
        <p:nvSpPr>
          <p:cNvPr id="100" name="Google Shape;100;p20"/>
          <p:cNvSpPr txBox="1">
            <a:spLocks noGrp="1"/>
          </p:cNvSpPr>
          <p:nvPr>
            <p:ph type="body" idx="1"/>
          </p:nvPr>
        </p:nvSpPr>
        <p:spPr>
          <a:xfrm>
            <a:off x="311700" y="1138950"/>
            <a:ext cx="8520600" cy="5275800"/>
          </a:xfrm>
          <a:prstGeom prst="rect">
            <a:avLst/>
          </a:prstGeom>
          <a:noFill/>
          <a:ln>
            <a:noFill/>
          </a:ln>
        </p:spPr>
        <p:txBody>
          <a:bodyPr spcFirstLastPara="1" wrap="square" lIns="91425" tIns="91425" rIns="91425" bIns="91425" anchor="t" anchorCtr="0">
            <a:noAutofit/>
          </a:bodyPr>
          <a:lstStyle/>
          <a:p>
            <a:pPr marL="457200" lvl="0" indent="-406400" algn="l" rtl="0">
              <a:lnSpc>
                <a:spcPct val="100000"/>
              </a:lnSpc>
              <a:spcBef>
                <a:spcPts val="0"/>
              </a:spcBef>
              <a:spcAft>
                <a:spcPts val="0"/>
              </a:spcAft>
              <a:buClr>
                <a:schemeClr val="dk1"/>
              </a:buClr>
              <a:buSzPts val="2800"/>
              <a:buChar char="●"/>
            </a:pPr>
            <a:r>
              <a:rPr lang="en" u="sng">
                <a:solidFill>
                  <a:schemeClr val="dk1"/>
                </a:solidFill>
              </a:rPr>
              <a:t>Compartmentalization</a:t>
            </a:r>
            <a:r>
              <a:rPr lang="en">
                <a:solidFill>
                  <a:schemeClr val="dk1"/>
                </a:solidFill>
              </a:rPr>
              <a:t> in organelles allows for different metabolic reactions to occur in different locations</a:t>
            </a:r>
            <a:endParaRPr>
              <a:solidFill>
                <a:schemeClr val="dk1"/>
              </a:solidFill>
            </a:endParaRPr>
          </a:p>
          <a:p>
            <a:pPr marL="914400" lvl="1" indent="-406400" algn="l" rtl="0">
              <a:lnSpc>
                <a:spcPct val="100000"/>
              </a:lnSpc>
              <a:spcBef>
                <a:spcPts val="0"/>
              </a:spcBef>
              <a:spcAft>
                <a:spcPts val="0"/>
              </a:spcAft>
              <a:buClr>
                <a:schemeClr val="dk1"/>
              </a:buClr>
              <a:buSzPts val="2800"/>
              <a:buChar char="○"/>
            </a:pPr>
            <a:r>
              <a:rPr lang="en">
                <a:solidFill>
                  <a:schemeClr val="dk1"/>
                </a:solidFill>
              </a:rPr>
              <a:t>Increases </a:t>
            </a:r>
            <a:r>
              <a:rPr lang="en">
                <a:solidFill>
                  <a:srgbClr val="FF00FF"/>
                </a:solidFill>
              </a:rPr>
              <a:t>surface area</a:t>
            </a:r>
            <a:r>
              <a:rPr lang="en">
                <a:solidFill>
                  <a:schemeClr val="dk1"/>
                </a:solidFill>
              </a:rPr>
              <a:t> for reactions to occur</a:t>
            </a:r>
            <a:endParaRPr>
              <a:solidFill>
                <a:schemeClr val="dk1"/>
              </a:solidFill>
            </a:endParaRPr>
          </a:p>
          <a:p>
            <a:pPr marL="914400" lvl="1" indent="-406400" algn="l" rtl="0">
              <a:lnSpc>
                <a:spcPct val="100000"/>
              </a:lnSpc>
              <a:spcBef>
                <a:spcPts val="0"/>
              </a:spcBef>
              <a:spcAft>
                <a:spcPts val="0"/>
              </a:spcAft>
              <a:buClr>
                <a:schemeClr val="dk1"/>
              </a:buClr>
              <a:buSzPts val="2800"/>
              <a:buChar char="○"/>
            </a:pPr>
            <a:r>
              <a:rPr lang="en" u="sng">
                <a:solidFill>
                  <a:schemeClr val="dk1"/>
                </a:solidFill>
              </a:rPr>
              <a:t>Prevents</a:t>
            </a:r>
            <a:r>
              <a:rPr lang="en">
                <a:solidFill>
                  <a:schemeClr val="dk1"/>
                </a:solidFill>
              </a:rPr>
              <a:t> interfering reactions from occuring in the same location</a:t>
            </a:r>
            <a:endParaRPr>
              <a:solidFill>
                <a:schemeClr val="dk1"/>
              </a:solidFill>
            </a:endParaRPr>
          </a:p>
        </p:txBody>
      </p:sp>
      <p:sp>
        <p:nvSpPr>
          <p:cNvPr id="101" name="Google Shape;101;p20"/>
          <p:cNvSpPr txBox="1"/>
          <p:nvPr/>
        </p:nvSpPr>
        <p:spPr>
          <a:xfrm>
            <a:off x="7562850" y="6534000"/>
            <a:ext cx="158115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Topic 2.10</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Unique Cell Components</a:t>
            </a:r>
            <a:endParaRPr/>
          </a:p>
        </p:txBody>
      </p:sp>
      <p:sp>
        <p:nvSpPr>
          <p:cNvPr id="107" name="Google Shape;107;p21"/>
          <p:cNvSpPr txBox="1"/>
          <p:nvPr/>
        </p:nvSpPr>
        <p:spPr>
          <a:xfrm>
            <a:off x="1716850" y="1408625"/>
            <a:ext cx="1305000" cy="4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Arial"/>
                <a:ea typeface="Arial"/>
                <a:cs typeface="Arial"/>
                <a:sym typeface="Arial"/>
              </a:rPr>
              <a:t>Plants</a:t>
            </a:r>
            <a:endParaRPr sz="2800" b="0" i="0" u="none" strike="noStrike" cap="none">
              <a:solidFill>
                <a:srgbClr val="000000"/>
              </a:solidFill>
              <a:latin typeface="Arial"/>
              <a:ea typeface="Arial"/>
              <a:cs typeface="Arial"/>
              <a:sym typeface="Arial"/>
            </a:endParaRPr>
          </a:p>
        </p:txBody>
      </p:sp>
      <p:sp>
        <p:nvSpPr>
          <p:cNvPr id="108" name="Google Shape;108;p21"/>
          <p:cNvSpPr txBox="1"/>
          <p:nvPr/>
        </p:nvSpPr>
        <p:spPr>
          <a:xfrm>
            <a:off x="6118100" y="1348475"/>
            <a:ext cx="1566900" cy="62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Arial"/>
                <a:ea typeface="Arial"/>
                <a:cs typeface="Arial"/>
                <a:sym typeface="Arial"/>
              </a:rPr>
              <a:t>Animals</a:t>
            </a:r>
            <a:endParaRPr sz="2800" b="0" i="0" u="none" strike="noStrike" cap="none">
              <a:solidFill>
                <a:srgbClr val="000000"/>
              </a:solidFill>
              <a:latin typeface="Arial"/>
              <a:ea typeface="Arial"/>
              <a:cs typeface="Arial"/>
              <a:sym typeface="Arial"/>
            </a:endParaRPr>
          </a:p>
        </p:txBody>
      </p:sp>
      <p:sp>
        <p:nvSpPr>
          <p:cNvPr id="109" name="Google Shape;109;p21"/>
          <p:cNvSpPr txBox="1"/>
          <p:nvPr/>
        </p:nvSpPr>
        <p:spPr>
          <a:xfrm>
            <a:off x="166600" y="2037975"/>
            <a:ext cx="4405500" cy="1849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Chloroplasts</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Central vacuole</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Cell wall</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Plasmodesmata</a:t>
            </a:r>
            <a:endParaRPr sz="2400" b="0" i="0" u="none" strike="noStrike" cap="none">
              <a:solidFill>
                <a:srgbClr val="000000"/>
              </a:solidFill>
              <a:latin typeface="Arial"/>
              <a:ea typeface="Arial"/>
              <a:cs typeface="Arial"/>
              <a:sym typeface="Arial"/>
            </a:endParaRPr>
          </a:p>
        </p:txBody>
      </p:sp>
      <p:sp>
        <p:nvSpPr>
          <p:cNvPr id="110" name="Google Shape;110;p21"/>
          <p:cNvSpPr txBox="1"/>
          <p:nvPr/>
        </p:nvSpPr>
        <p:spPr>
          <a:xfrm>
            <a:off x="4840400" y="2037975"/>
            <a:ext cx="4122300" cy="1849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Lysosomes</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Centrosomes</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Flagella </a:t>
            </a:r>
            <a:endParaRPr sz="2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5400">
                <a:solidFill>
                  <a:srgbClr val="9900FF"/>
                </a:solidFill>
              </a:rPr>
              <a:t>Endomembrane Organelles</a:t>
            </a:r>
            <a:endParaRPr sz="5400">
              <a:solidFill>
                <a:srgbClr val="99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Nucleus</a:t>
            </a:r>
            <a:endParaRPr/>
          </a:p>
        </p:txBody>
      </p:sp>
      <p:sp>
        <p:nvSpPr>
          <p:cNvPr id="121" name="Google Shape;121;p23"/>
          <p:cNvSpPr txBox="1">
            <a:spLocks noGrp="1"/>
          </p:cNvSpPr>
          <p:nvPr>
            <p:ph type="body" idx="1"/>
          </p:nvPr>
        </p:nvSpPr>
        <p:spPr>
          <a:xfrm>
            <a:off x="181200" y="1138950"/>
            <a:ext cx="5904000" cy="52758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Contains </a:t>
            </a:r>
            <a:r>
              <a:rPr lang="en">
                <a:solidFill>
                  <a:srgbClr val="FF00FF"/>
                </a:solidFill>
              </a:rPr>
              <a:t>chromosomes</a:t>
            </a:r>
            <a:r>
              <a:rPr lang="en"/>
              <a:t> (genetic information)</a:t>
            </a:r>
            <a:endParaRPr/>
          </a:p>
          <a:p>
            <a:pPr marL="914400" lvl="1" indent="-406400" algn="l" rtl="0">
              <a:lnSpc>
                <a:spcPct val="115000"/>
              </a:lnSpc>
              <a:spcBef>
                <a:spcPts val="0"/>
              </a:spcBef>
              <a:spcAft>
                <a:spcPts val="0"/>
              </a:spcAft>
              <a:buSzPts val="2800"/>
              <a:buChar char="○"/>
            </a:pPr>
            <a:r>
              <a:rPr lang="en"/>
              <a:t>Enclosed by the </a:t>
            </a:r>
            <a:r>
              <a:rPr lang="en">
                <a:solidFill>
                  <a:srgbClr val="0000FF"/>
                </a:solidFill>
              </a:rPr>
              <a:t>nuclear envelope</a:t>
            </a:r>
            <a:endParaRPr>
              <a:solidFill>
                <a:srgbClr val="0000FF"/>
              </a:solidFill>
            </a:endParaRPr>
          </a:p>
          <a:p>
            <a:pPr marL="1371600" lvl="2" indent="-393700" algn="l" rtl="0">
              <a:lnSpc>
                <a:spcPct val="115000"/>
              </a:lnSpc>
              <a:spcBef>
                <a:spcPts val="0"/>
              </a:spcBef>
              <a:spcAft>
                <a:spcPts val="0"/>
              </a:spcAft>
              <a:buSzPts val="2600"/>
              <a:buChar char="■"/>
            </a:pPr>
            <a:r>
              <a:rPr lang="en" sz="2800"/>
              <a:t>Double membrane</a:t>
            </a:r>
            <a:endParaRPr sz="2800"/>
          </a:p>
          <a:p>
            <a:pPr marL="914400" lvl="1" indent="-393700" algn="l" rtl="0">
              <a:lnSpc>
                <a:spcPct val="115000"/>
              </a:lnSpc>
              <a:spcBef>
                <a:spcPts val="0"/>
              </a:spcBef>
              <a:spcAft>
                <a:spcPts val="0"/>
              </a:spcAft>
              <a:buSzPts val="2600"/>
              <a:buChar char="○"/>
            </a:pPr>
            <a:r>
              <a:rPr lang="en"/>
              <a:t>Has</a:t>
            </a:r>
            <a:r>
              <a:rPr lang="en" sz="2800"/>
              <a:t> </a:t>
            </a:r>
            <a:r>
              <a:rPr lang="en" sz="2800">
                <a:solidFill>
                  <a:srgbClr val="0000FF"/>
                </a:solidFill>
              </a:rPr>
              <a:t>pores</a:t>
            </a:r>
            <a:endParaRPr sz="2800">
              <a:solidFill>
                <a:srgbClr val="0000FF"/>
              </a:solidFill>
            </a:endParaRPr>
          </a:p>
          <a:p>
            <a:pPr marL="1371600" lvl="2" indent="-381000" algn="l" rtl="0">
              <a:lnSpc>
                <a:spcPct val="115000"/>
              </a:lnSpc>
              <a:spcBef>
                <a:spcPts val="0"/>
              </a:spcBef>
              <a:spcAft>
                <a:spcPts val="0"/>
              </a:spcAft>
              <a:buSzPts val="2400"/>
              <a:buChar char="■"/>
            </a:pPr>
            <a:r>
              <a:rPr lang="en" sz="2800">
                <a:solidFill>
                  <a:srgbClr val="0000FF"/>
                </a:solidFill>
              </a:rPr>
              <a:t>Pores</a:t>
            </a:r>
            <a:r>
              <a:rPr lang="en" sz="2800"/>
              <a:t> regulate </a:t>
            </a:r>
            <a:r>
              <a:rPr lang="en" sz="2800" u="sng"/>
              <a:t>entry</a:t>
            </a:r>
            <a:r>
              <a:rPr lang="en" sz="2800"/>
              <a:t> and </a:t>
            </a:r>
            <a:r>
              <a:rPr lang="en" sz="2800" u="sng"/>
              <a:t>exit</a:t>
            </a:r>
            <a:r>
              <a:rPr lang="en" sz="2800"/>
              <a:t> of materials from the cell</a:t>
            </a:r>
            <a:endParaRPr sz="2800"/>
          </a:p>
        </p:txBody>
      </p:sp>
      <p:cxnSp>
        <p:nvCxnSpPr>
          <p:cNvPr id="122" name="Google Shape;122;p23"/>
          <p:cNvCxnSpPr/>
          <p:nvPr/>
        </p:nvCxnSpPr>
        <p:spPr>
          <a:xfrm>
            <a:off x="2904075" y="3957625"/>
            <a:ext cx="3454200" cy="59400"/>
          </a:xfrm>
          <a:prstGeom prst="straightConnector1">
            <a:avLst/>
          </a:prstGeom>
          <a:noFill/>
          <a:ln w="19050" cap="flat" cmpd="sng">
            <a:solidFill>
              <a:schemeClr val="dk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1817</Words>
  <Application>Microsoft Office PowerPoint</Application>
  <PresentationFormat>On-screen Show (4:3)</PresentationFormat>
  <Paragraphs>244</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Noto Sans Symbols</vt:lpstr>
      <vt:lpstr>Verdana</vt:lpstr>
      <vt:lpstr>Simple Light</vt:lpstr>
      <vt:lpstr>PowerPoint Presentation</vt:lpstr>
      <vt:lpstr>Cells</vt:lpstr>
      <vt:lpstr>Cells</vt:lpstr>
      <vt:lpstr>Organelles</vt:lpstr>
      <vt:lpstr>Organelles</vt:lpstr>
      <vt:lpstr>Compartmentalization</vt:lpstr>
      <vt:lpstr>Unique Cell Components</vt:lpstr>
      <vt:lpstr>Endomembrane Organelles</vt:lpstr>
      <vt:lpstr>Nucleus</vt:lpstr>
      <vt:lpstr>Nucleus</vt:lpstr>
      <vt:lpstr>Review</vt:lpstr>
      <vt:lpstr>Ribosomes</vt:lpstr>
      <vt:lpstr>Ribosomes</vt:lpstr>
      <vt:lpstr>Endoplasmic Reticulum</vt:lpstr>
      <vt:lpstr>Endoplasmic Reticulum</vt:lpstr>
      <vt:lpstr>Endoplasmic Reticulum</vt:lpstr>
      <vt:lpstr>Golgi Complex</vt:lpstr>
      <vt:lpstr>Golgi Complex</vt:lpstr>
      <vt:lpstr>Lysosomes</vt:lpstr>
      <vt:lpstr>Vacuoles</vt:lpstr>
      <vt:lpstr>Practice FRQ </vt:lpstr>
      <vt:lpstr>Practice FRQ </vt:lpstr>
      <vt:lpstr>Energy Organelles</vt:lpstr>
      <vt:lpstr>Endosymbiont Theory</vt:lpstr>
      <vt:lpstr>Endosymbiont Theory</vt:lpstr>
      <vt:lpstr>Mitochondria</vt:lpstr>
      <vt:lpstr>Mitochondria</vt:lpstr>
      <vt:lpstr>Mitochondria</vt:lpstr>
      <vt:lpstr>Chloroplast</vt:lpstr>
      <vt:lpstr>Chloroplast</vt:lpstr>
      <vt:lpstr>The Cytoskeleton</vt:lpstr>
      <vt:lpstr>Cytoskeleton</vt:lpstr>
      <vt:lpstr>Cytoskeleton</vt:lpstr>
      <vt:lpstr>Microtubules</vt:lpstr>
      <vt:lpstr>Microtubules</vt:lpstr>
      <vt:lpstr>Microfilaments</vt:lpstr>
      <vt:lpstr>Intermediate Filaments</vt:lpstr>
      <vt:lpstr>Practice FRQ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Downs</dc:creator>
  <cp:lastModifiedBy>Sara Moeller</cp:lastModifiedBy>
  <cp:revision>1</cp:revision>
  <dcterms:modified xsi:type="dcterms:W3CDTF">2024-07-22T18:02:08Z</dcterms:modified>
</cp:coreProperties>
</file>