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9"/>
  </p:notesMasterIdLst>
  <p:handoutMasterIdLst>
    <p:handoutMasterId r:id="rId20"/>
  </p:handoutMasterIdLst>
  <p:sldIdLst>
    <p:sldId id="269" r:id="rId2"/>
    <p:sldId id="270" r:id="rId3"/>
    <p:sldId id="300" r:id="rId4"/>
    <p:sldId id="415" r:id="rId5"/>
    <p:sldId id="275" r:id="rId6"/>
    <p:sldId id="276" r:id="rId7"/>
    <p:sldId id="359" r:id="rId8"/>
    <p:sldId id="401" r:id="rId9"/>
    <p:sldId id="322" r:id="rId10"/>
    <p:sldId id="432" r:id="rId11"/>
    <p:sldId id="352" r:id="rId12"/>
    <p:sldId id="433" r:id="rId13"/>
    <p:sldId id="396" r:id="rId14"/>
    <p:sldId id="414" r:id="rId15"/>
    <p:sldId id="350" r:id="rId16"/>
    <p:sldId id="342" r:id="rId17"/>
    <p:sldId id="299" r:id="rId18"/>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3/11/2026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3/11/2026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1643A9-7C29-CB7A-5621-48EE3F834E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A01254-EB53-0236-C768-2B18E365598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7527B92-303F-3992-D879-F05B8A26908E}"/>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54ADB910-85E2-2242-51C9-38DEFF699870}"/>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26045342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2B656-9CD3-5DC1-74C4-B602CA0A58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E65BAF-0695-8430-AF16-A42DC2760DF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1C7E745-69E6-8D2A-61F3-E3E2340A041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01216F-0863-EF30-1A44-8C91CEA62F5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3122437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FCEAC-709E-1224-202D-4633E22BD3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686163-9807-FE74-9D4A-C752BE9D2AB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475CF8D-AACE-58DC-0CA8-A46CA27E9E2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BAEAF83-9A83-554C-865A-0C0E5E783809}"/>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22966838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C8806-D3BD-7E8B-035E-60F517A2EF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44212D-3287-7BB0-800F-445D1447585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D4DE37B-8CDB-83AE-F4A0-70F86D1554A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AABBB42-4819-6899-A841-7E0DC2C35B85}"/>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4166839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3/11/2026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3/11/2026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3/11/2026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3/11/2026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split orient="vert"/>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ourcebooks.fordham.edu/mod/1859smiles.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archives.gov/education/lessons/telegraph"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archives.gov/education/lessons/telegraph"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ourcebooks.fordham.edu/mod/1859smiles.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lstStyle/>
          <a:p>
            <a:r>
              <a:rPr lang="en-US" dirty="0">
                <a:latin typeface="Abadi" panose="020B0604020104020204" pitchFamily="34" charset="0"/>
              </a:rPr>
              <a:t>Topic 5.5 — Technology of the Industrial Age</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p:split orient="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83EB893-6DDC-87E1-06E5-B80532008B4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224A26E-3045-1EE9-9331-63327566F922}"/>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Samuel Smiles — </a:t>
            </a:r>
            <a:r>
              <a:rPr lang="en-US" sz="2000" b="1" i="1" cap="none" dirty="0">
                <a:effectLst/>
                <a:latin typeface="Arial" panose="020B0604020202020204" pitchFamily="34" charset="0"/>
                <a:ea typeface="Aptos" panose="020B0004020202020204" pitchFamily="34" charset="0"/>
              </a:rPr>
              <a:t>Self-help</a:t>
            </a:r>
            <a:r>
              <a:rPr lang="en-US" sz="2000" b="1" cap="none" dirty="0">
                <a:effectLst/>
                <a:latin typeface="Arial" panose="020B0604020202020204" pitchFamily="34" charset="0"/>
                <a:ea typeface="Aptos" panose="020B0004020202020204" pitchFamily="34" charset="0"/>
              </a:rPr>
              <a:t> (1859) - </a:t>
            </a:r>
            <a:r>
              <a:rPr lang="en-US" sz="2000" cap="none" dirty="0">
                <a:effectLst/>
                <a:latin typeface="Arial" panose="020B0604020202020204" pitchFamily="34" charset="0"/>
                <a:ea typeface="Aptos" panose="020B0004020202020204" pitchFamily="34" charset="0"/>
              </a:rPr>
              <a:t>Source: Fordham University Internet History Sourcebook - </a:t>
            </a: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Https://Sourcebooks.Fordham.Edu/Mod/1859smiles.Asp</a:t>
            </a:r>
            <a:r>
              <a:rPr lang="en-US" sz="2000"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0A507610-212D-21E1-2566-0EAC895FBA8A}"/>
              </a:ext>
            </a:extLst>
          </p:cNvPr>
          <p:cNvSpPr txBox="1"/>
          <p:nvPr/>
        </p:nvSpPr>
        <p:spPr>
          <a:xfrm>
            <a:off x="760412" y="1371600"/>
            <a:ext cx="10668000" cy="4832092"/>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As technology continues to develop, societies gain new opportunities for economic growth and prosperity. Industry powered by machinery has therefore become a defining feature of modern civilization.</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Source Analysis 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Identify ONE technological development mentioned in the passage.</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way machinery increased economic productivity.</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Describe ONE broader economic change resulting from these technologies.</a:t>
            </a:r>
          </a:p>
        </p:txBody>
      </p:sp>
    </p:spTree>
    <p:extLst>
      <p:ext uri="{BB962C8B-B14F-4D97-AF65-F5344CB8AC3E}">
        <p14:creationId xmlns:p14="http://schemas.microsoft.com/office/powerpoint/2010/main" val="2073859162"/>
      </p:ext>
    </p:extLst>
  </p:cSld>
  <p:clrMapOvr>
    <a:masterClrMapping/>
  </p:clrMapOvr>
  <p:transition>
    <p:split orient="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Samuel Morse — Telegraph Demonstration Message (1844) </a:t>
            </a:r>
            <a:r>
              <a:rPr lang="en-US" sz="2000" cap="none" dirty="0">
                <a:effectLst/>
                <a:latin typeface="Arial" panose="020B0604020202020204" pitchFamily="34" charset="0"/>
                <a:ea typeface="Aptos" panose="020B0004020202020204" pitchFamily="34" charset="0"/>
              </a:rPr>
              <a:t>Source: National Archives </a:t>
            </a:r>
            <a:r>
              <a:rPr lang="en-US" sz="2000" u="sng" cap="none" dirty="0">
                <a:solidFill>
                  <a:srgbClr val="0563C1"/>
                </a:solidFill>
                <a:effectLst/>
                <a:latin typeface="Arial" panose="020B0604020202020204" pitchFamily="34" charset="0"/>
                <a:ea typeface="Aptos" panose="020B0004020202020204" pitchFamily="34" charset="0"/>
                <a:hlinkClick r:id="rId3"/>
              </a:rPr>
              <a:t>Https://Www.Archives.Gov/Education/Lessons/Telegraph</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608012" y="1752598"/>
            <a:ext cx="108966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What hath God wrought! These words were transmitted by electric telegraph between Washington and Baltimore, marking the beginning of a new era in communication. Messages that once required days or weeks to travel long distances can now be sent almost instantly.</a:t>
            </a:r>
          </a:p>
          <a:p>
            <a:pPr marL="0" marR="0">
              <a:buNone/>
            </a:pPr>
            <a:r>
              <a:rPr lang="en-US" sz="2800" kern="100" dirty="0">
                <a:effectLst/>
                <a:latin typeface="Arial" panose="020B0604020202020204" pitchFamily="34" charset="0"/>
                <a:ea typeface="Aptos" panose="020B0004020202020204" pitchFamily="34" charset="0"/>
              </a:rPr>
              <a:t> </a:t>
            </a:r>
          </a:p>
          <a:p>
            <a:pPr marL="0" marR="0">
              <a:buNone/>
            </a:pPr>
            <a:r>
              <a:rPr lang="en-US" sz="2800" kern="100" dirty="0">
                <a:effectLst/>
                <a:latin typeface="Arial" panose="020B0604020202020204" pitchFamily="34" charset="0"/>
                <a:ea typeface="Aptos" panose="020B0004020202020204" pitchFamily="34" charset="0"/>
              </a:rPr>
              <a:t>The telegraph has the potential to transform commerce, government, and daily life. Information about markets, politics, and events can now move quickly between distant regions.</a:t>
            </a:r>
          </a:p>
        </p:txBody>
      </p:sp>
    </p:spTree>
    <p:extLst>
      <p:ext uri="{BB962C8B-B14F-4D97-AF65-F5344CB8AC3E}">
        <p14:creationId xmlns:p14="http://schemas.microsoft.com/office/powerpoint/2010/main" val="2414066609"/>
      </p:ext>
    </p:extLst>
  </p:cSld>
  <p:clrMapOvr>
    <a:masterClrMapping/>
  </p:clrMapOvr>
  <p:transition>
    <p:split orient="vert"/>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D24AB61-B8DF-4D3E-393F-892C4992E5E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2782BE0-915B-BBE2-40E6-599FF18A406E}"/>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Samuel Morse — Telegraph Demonstration Message (1844) </a:t>
            </a:r>
            <a:r>
              <a:rPr lang="en-US" sz="2000" cap="none" dirty="0">
                <a:effectLst/>
                <a:latin typeface="Arial" panose="020B0604020202020204" pitchFamily="34" charset="0"/>
                <a:ea typeface="Aptos" panose="020B0004020202020204" pitchFamily="34" charset="0"/>
              </a:rPr>
              <a:t>Source: National Archives </a:t>
            </a:r>
            <a:r>
              <a:rPr lang="en-US" sz="2000" u="sng" cap="none" dirty="0">
                <a:solidFill>
                  <a:srgbClr val="0563C1"/>
                </a:solidFill>
                <a:effectLst/>
                <a:latin typeface="Arial" panose="020B0604020202020204" pitchFamily="34" charset="0"/>
                <a:ea typeface="Aptos" panose="020B0004020202020204" pitchFamily="34" charset="0"/>
                <a:hlinkClick r:id="rId3"/>
              </a:rPr>
              <a:t>Https://Www.Archives.Gov/Education/Lessons/Telegraph</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B5197115-659A-719B-BD28-2327A0C46EC1}"/>
              </a:ext>
            </a:extLst>
          </p:cNvPr>
          <p:cNvSpPr txBox="1"/>
          <p:nvPr/>
        </p:nvSpPr>
        <p:spPr>
          <a:xfrm>
            <a:off x="608012" y="1752598"/>
            <a:ext cx="108966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By connecting cities and countries through communication networks, the telegraph opens new possibilities for cooperation and economic coordination across great distances.</a:t>
            </a:r>
          </a:p>
          <a:p>
            <a:pPr marL="0" marR="0">
              <a:buNone/>
            </a:pPr>
            <a:r>
              <a:rPr lang="en-US" sz="2800" kern="100" dirty="0">
                <a:effectLst/>
                <a:latin typeface="Arial" panose="020B0604020202020204" pitchFamily="34" charset="0"/>
                <a:ea typeface="Aptos" panose="020B0004020202020204" pitchFamily="34" charset="0"/>
              </a:rPr>
              <a:t> </a:t>
            </a:r>
          </a:p>
          <a:p>
            <a:pPr marL="0" marR="0">
              <a:buNone/>
            </a:pPr>
            <a:r>
              <a:rPr lang="en-US" sz="2800" b="1" kern="100" dirty="0">
                <a:effectLst/>
                <a:latin typeface="Arial" panose="020B0604020202020204" pitchFamily="34" charset="0"/>
                <a:ea typeface="Aptos" panose="020B0004020202020204" pitchFamily="34" charset="0"/>
              </a:rPr>
              <a:t>Source Analysis 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Identify ONE technological innovation described in the passage.</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way this technology changed communication.</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Describe ONE economic impact of faster communication.</a:t>
            </a:r>
          </a:p>
        </p:txBody>
      </p:sp>
    </p:spTree>
    <p:extLst>
      <p:ext uri="{BB962C8B-B14F-4D97-AF65-F5344CB8AC3E}">
        <p14:creationId xmlns:p14="http://schemas.microsoft.com/office/powerpoint/2010/main" val="2485087948"/>
      </p:ext>
    </p:extLst>
  </p:cSld>
  <p:clrMapOvr>
    <a:masterClrMapping/>
  </p:clrMapOvr>
  <p:transition>
    <p:split orient="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608012" y="228600"/>
            <a:ext cx="10668000" cy="807720"/>
          </a:xfrm>
        </p:spPr>
        <p:txBody>
          <a:bodyPr>
            <a:normAutofit/>
          </a:bodyPr>
          <a:lstStyle/>
          <a:p>
            <a:r>
              <a:rPr lang="en-US" sz="2800" dirty="0"/>
              <a:t>Major Technologies of the Industrial Age</a:t>
            </a:r>
          </a:p>
        </p:txBody>
      </p:sp>
      <p:graphicFrame>
        <p:nvGraphicFramePr>
          <p:cNvPr id="6" name="Table 5">
            <a:extLst>
              <a:ext uri="{FF2B5EF4-FFF2-40B4-BE49-F238E27FC236}">
                <a16:creationId xmlns:a16="http://schemas.microsoft.com/office/drawing/2014/main" id="{BFA688FB-2BC4-C461-126B-6BD925E7EFB5}"/>
              </a:ext>
            </a:extLst>
          </p:cNvPr>
          <p:cNvGraphicFramePr>
            <a:graphicFrameLocks noGrp="1"/>
          </p:cNvGraphicFramePr>
          <p:nvPr>
            <p:extLst>
              <p:ext uri="{D42A27DB-BD31-4B8C-83A1-F6EECF244321}">
                <p14:modId xmlns:p14="http://schemas.microsoft.com/office/powerpoint/2010/main" val="3262349982"/>
              </p:ext>
            </p:extLst>
          </p:nvPr>
        </p:nvGraphicFramePr>
        <p:xfrm>
          <a:off x="836612" y="1082040"/>
          <a:ext cx="10668000" cy="5120640"/>
        </p:xfrm>
        <a:graphic>
          <a:graphicData uri="http://schemas.openxmlformats.org/drawingml/2006/table">
            <a:tbl>
              <a:tblPr firstRow="1" firstCol="1" bandRow="1"/>
              <a:tblGrid>
                <a:gridCol w="3313481">
                  <a:extLst>
                    <a:ext uri="{9D8B030D-6E8A-4147-A177-3AD203B41FA5}">
                      <a16:colId xmlns:a16="http://schemas.microsoft.com/office/drawing/2014/main" val="3230103735"/>
                    </a:ext>
                  </a:extLst>
                </a:gridCol>
                <a:gridCol w="2585923">
                  <a:extLst>
                    <a:ext uri="{9D8B030D-6E8A-4147-A177-3AD203B41FA5}">
                      <a16:colId xmlns:a16="http://schemas.microsoft.com/office/drawing/2014/main" val="2651911090"/>
                    </a:ext>
                  </a:extLst>
                </a:gridCol>
                <a:gridCol w="4768596">
                  <a:extLst>
                    <a:ext uri="{9D8B030D-6E8A-4147-A177-3AD203B41FA5}">
                      <a16:colId xmlns:a16="http://schemas.microsoft.com/office/drawing/2014/main" val="3176695599"/>
                    </a:ext>
                  </a:extLst>
                </a:gridCol>
              </a:tblGrid>
              <a:tr h="0">
                <a:tc>
                  <a:txBody>
                    <a:bodyPr/>
                    <a:lstStyle/>
                    <a:p>
                      <a:pPr marL="0" marR="0">
                        <a:buNone/>
                      </a:pPr>
                      <a:r>
                        <a:rPr lang="en-US" sz="2800" b="1" kern="100">
                          <a:effectLst/>
                          <a:latin typeface="Arial" panose="020B0604020202020204" pitchFamily="34" charset="0"/>
                          <a:ea typeface="Aptos" panose="020B0004020202020204" pitchFamily="34" charset="0"/>
                        </a:rPr>
                        <a:t>Technology</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b="1" kern="100">
                          <a:effectLst/>
                          <a:latin typeface="Arial" panose="020B0604020202020204" pitchFamily="34" charset="0"/>
                          <a:ea typeface="Aptos" panose="020B0004020202020204" pitchFamily="34" charset="0"/>
                        </a:rPr>
                        <a:t>Approximate Period</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b="1" kern="100">
                          <a:effectLst/>
                          <a:latin typeface="Arial" panose="020B0604020202020204" pitchFamily="34" charset="0"/>
                          <a:ea typeface="Aptos" panose="020B0004020202020204" pitchFamily="34" charset="0"/>
                        </a:rPr>
                        <a:t>Impact on Production</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45046993"/>
                  </a:ext>
                </a:extLst>
              </a:tr>
              <a:tr h="0">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Steam Engine</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Late 1700s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Powered factories, trains, and ships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565754537"/>
                  </a:ext>
                </a:extLst>
              </a:tr>
              <a:tr h="0">
                <a:tc>
                  <a:txBody>
                    <a:bodyPr/>
                    <a:lstStyle/>
                    <a:p>
                      <a:pPr marL="0" marR="0">
                        <a:buNone/>
                      </a:pPr>
                      <a:r>
                        <a:rPr lang="en-US" sz="2800" kern="100">
                          <a:effectLst/>
                          <a:latin typeface="Arial" panose="020B0604020202020204" pitchFamily="34" charset="0"/>
                          <a:ea typeface="Aptos" panose="020B0004020202020204" pitchFamily="34" charset="0"/>
                        </a:rPr>
                        <a:t>Railroads</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1800s</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Allowed rapid transport of goods and workers</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77045533"/>
                  </a:ext>
                </a:extLst>
              </a:tr>
              <a:tr h="0">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Telegraph</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Mid-1800s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Enabled fast long-distance communication</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08457919"/>
                  </a:ext>
                </a:extLst>
              </a:tr>
              <a:tr h="0">
                <a:tc>
                  <a:txBody>
                    <a:bodyPr/>
                    <a:lstStyle/>
                    <a:p>
                      <a:pPr marL="0" marR="0">
                        <a:buNone/>
                      </a:pPr>
                      <a:r>
                        <a:rPr lang="en-US" sz="2800" kern="100">
                          <a:effectLst/>
                          <a:latin typeface="Arial" panose="020B0604020202020204" pitchFamily="34" charset="0"/>
                          <a:ea typeface="Aptos" panose="020B0004020202020204" pitchFamily="34" charset="0"/>
                        </a:rPr>
                        <a:t>Steel Production</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Late 1800s</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Improved infrastructure and machinery</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637759550"/>
                  </a:ext>
                </a:extLst>
              </a:tr>
              <a:tr h="0">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Internal Combustion Engine</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Late 1800s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dirty="0">
                          <a:solidFill>
                            <a:srgbClr val="000000"/>
                          </a:solidFill>
                          <a:effectLst/>
                          <a:latin typeface="Arial" panose="020B0604020202020204" pitchFamily="34" charset="0"/>
                          <a:ea typeface="Aptos" panose="020B0004020202020204" pitchFamily="34" charset="0"/>
                        </a:rPr>
                        <a:t>Powered automobiles and industrial machines</a:t>
                      </a:r>
                      <a:endParaRPr lang="en-US" sz="2800" kern="100" dirty="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58632651"/>
                  </a:ext>
                </a:extLst>
              </a:tr>
            </a:tbl>
          </a:graphicData>
        </a:graphic>
      </p:graphicFrame>
    </p:spTree>
    <p:extLst>
      <p:ext uri="{BB962C8B-B14F-4D97-AF65-F5344CB8AC3E}">
        <p14:creationId xmlns:p14="http://schemas.microsoft.com/office/powerpoint/2010/main" val="5987042"/>
      </p:ext>
    </p:extLst>
  </p:cSld>
  <p:clrMapOvr>
    <a:masterClrMapping/>
  </p:clrMapOvr>
  <p:transition>
    <p:split orient="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D123F08F-4687-1802-78AC-B8D1F965EA12}"/>
              </a:ext>
            </a:extLst>
          </p:cNvPr>
          <p:cNvSpPr txBox="1"/>
          <p:nvPr/>
        </p:nvSpPr>
        <p:spPr>
          <a:xfrm>
            <a:off x="379412" y="1017814"/>
            <a:ext cx="11430000" cy="5693866"/>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Change</a:t>
            </a:r>
            <a:endParaRPr lang="en-US" sz="2800" kern="100" dirty="0">
              <a:effectLst/>
              <a:latin typeface="Arial" panose="020B0604020202020204" pitchFamily="34" charset="0"/>
              <a:ea typeface="Aptos" panose="020B0004020202020204" pitchFamily="34" charset="0"/>
            </a:endParaRPr>
          </a:p>
          <a:p>
            <a:pPr marL="342900" marR="0" lvl="0" indent="-342900">
              <a:buFont typeface="Arial" panose="020B0604020202020204" pitchFamily="34" charset="0"/>
              <a:buChar char="•"/>
            </a:pPr>
            <a:r>
              <a:rPr lang="en-US" sz="2800" kern="100" dirty="0">
                <a:effectLst/>
                <a:latin typeface="Arial" panose="020B0604020202020204" pitchFamily="34" charset="0"/>
                <a:ea typeface="Aptos" panose="020B0004020202020204" pitchFamily="34" charset="0"/>
              </a:rPr>
              <a:t>Fossil fuels dramatically increased available energy.</a:t>
            </a:r>
          </a:p>
          <a:p>
            <a:pPr marL="342900" marR="0" lvl="0" indent="-342900">
              <a:buFont typeface="Arial" panose="020B0604020202020204" pitchFamily="34" charset="0"/>
              <a:buChar char="•"/>
            </a:pPr>
            <a:r>
              <a:rPr lang="en-US" sz="2800" kern="100" dirty="0">
                <a:effectLst/>
                <a:latin typeface="Arial" panose="020B0604020202020204" pitchFamily="34" charset="0"/>
                <a:ea typeface="Aptos" panose="020B0004020202020204" pitchFamily="34" charset="0"/>
              </a:rPr>
              <a:t>Industrial technologies expanded global trade networks.</a:t>
            </a:r>
          </a:p>
          <a:p>
            <a:pPr marL="342900" marR="0" lvl="0" indent="-342900">
              <a:buFont typeface="Arial" panose="020B0604020202020204" pitchFamily="34" charset="0"/>
              <a:buChar char="•"/>
            </a:pPr>
            <a:r>
              <a:rPr lang="en-US" sz="2800" kern="100" dirty="0">
                <a:effectLst/>
                <a:latin typeface="Arial" panose="020B0604020202020204" pitchFamily="34" charset="0"/>
                <a:ea typeface="Aptos" panose="020B0004020202020204" pitchFamily="34" charset="0"/>
              </a:rPr>
              <a:t>Communication became faster through telegraph systems.</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Continuity</a:t>
            </a:r>
            <a:endParaRPr lang="en-US" sz="2800" kern="100" dirty="0">
              <a:effectLst/>
              <a:latin typeface="Arial" panose="020B0604020202020204" pitchFamily="34" charset="0"/>
              <a:ea typeface="Aptos" panose="020B0004020202020204" pitchFamily="34" charset="0"/>
            </a:endParaRPr>
          </a:p>
          <a:p>
            <a:pPr marL="342900" marR="0" lvl="0" indent="-342900">
              <a:buFont typeface="Arial" panose="020B0604020202020204" pitchFamily="34" charset="0"/>
              <a:buChar char="•"/>
            </a:pPr>
            <a:r>
              <a:rPr lang="en-US" sz="2800" kern="100" dirty="0">
                <a:effectLst/>
                <a:latin typeface="Arial" panose="020B0604020202020204" pitchFamily="34" charset="0"/>
                <a:ea typeface="Aptos" panose="020B0004020202020204" pitchFamily="34" charset="0"/>
              </a:rPr>
              <a:t>Industrial production continued to rely on natural resources.</a:t>
            </a:r>
          </a:p>
          <a:p>
            <a:pPr marL="342900" marR="0" lvl="0" indent="-342900">
              <a:buFont typeface="Arial" panose="020B0604020202020204" pitchFamily="34" charset="0"/>
              <a:buChar char="•"/>
            </a:pPr>
            <a:r>
              <a:rPr lang="en-US" sz="2800" kern="100" dirty="0">
                <a:effectLst/>
                <a:latin typeface="Arial" panose="020B0604020202020204" pitchFamily="34" charset="0"/>
                <a:ea typeface="Aptos" panose="020B0004020202020204" pitchFamily="34" charset="0"/>
              </a:rPr>
              <a:t>Economic inequalities persisted despite technological progress.</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Comparison</a:t>
            </a: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Earlier production depended largely on human or animal labor, while industrial production relied increasingly on machines powered by fossil fuels.</a:t>
            </a:r>
          </a:p>
        </p:txBody>
      </p:sp>
    </p:spTree>
    <p:extLst>
      <p:ext uri="{BB962C8B-B14F-4D97-AF65-F5344CB8AC3E}">
        <p14:creationId xmlns:p14="http://schemas.microsoft.com/office/powerpoint/2010/main" val="1154885745"/>
      </p:ext>
    </p:extLst>
  </p:cSld>
  <p:clrMapOvr>
    <a:masterClrMapping/>
  </p:clrMapOvr>
  <p:transition>
    <p:split orient="vert"/>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1217612" y="1352811"/>
            <a:ext cx="9677400" cy="5016758"/>
          </a:xfrm>
          <a:prstGeom prst="rect">
            <a:avLst/>
          </a:prstGeom>
          <a:noFill/>
          <a:ln>
            <a:solidFill>
              <a:schemeClr val="bg2"/>
            </a:solidFill>
          </a:ln>
        </p:spPr>
        <p:txBody>
          <a:bodyPr wrap="square">
            <a:spAutoFit/>
          </a:bodyPr>
          <a:lstStyle/>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Steam engines allowed factories and transportation systems to expand.</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Fossil fuels greatly increased the energy available for industrial production.</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The Second Industrial Revolution introduced electricity, steel, and chemical industries.</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Railroads, steamships, and telegraphs improved transportation and communication.</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Technological innovation helped create a global industrial economy.</a:t>
            </a:r>
          </a:p>
        </p:txBody>
      </p:sp>
    </p:spTree>
    <p:extLst>
      <p:ext uri="{BB962C8B-B14F-4D97-AF65-F5344CB8AC3E}">
        <p14:creationId xmlns:p14="http://schemas.microsoft.com/office/powerpoint/2010/main" val="2206440387"/>
      </p:ext>
    </p:extLst>
  </p:cSld>
  <p:clrMapOvr>
    <a:masterClrMapping/>
  </p:clrMapOvr>
  <p:transition>
    <p:split orient="vert"/>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457200"/>
            <a:ext cx="9753600" cy="627529"/>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447800"/>
            <a:ext cx="10972800" cy="3970318"/>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Answer each question in </a:t>
            </a:r>
            <a:r>
              <a:rPr lang="en-US" sz="2800" b="1" kern="100" dirty="0">
                <a:effectLst/>
                <a:latin typeface="Arial" panose="020B0604020202020204" pitchFamily="34" charset="0"/>
                <a:ea typeface="Aptos" panose="020B0004020202020204" pitchFamily="34" charset="0"/>
              </a:rPr>
              <a:t>2–3 sentences</a:t>
            </a:r>
            <a:r>
              <a:rPr lang="en-US" sz="2800" kern="100" dirty="0">
                <a:effectLst/>
                <a:latin typeface="Arial" panose="020B0604020202020204" pitchFamily="34" charset="0"/>
                <a:ea typeface="Aptos" panose="020B0004020202020204" pitchFamily="34" charset="0"/>
              </a:rPr>
              <a:t>.</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 Identify ONE technological innovation that increased industrial production during the nineteenth century.</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 Explain ONE way transportation technology influenced global trade.</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 Explain ONE way communication technology influenced economic activity.</a:t>
            </a:r>
          </a:p>
        </p:txBody>
      </p:sp>
    </p:spTree>
    <p:extLst>
      <p:ext uri="{BB962C8B-B14F-4D97-AF65-F5344CB8AC3E}">
        <p14:creationId xmlns:p14="http://schemas.microsoft.com/office/powerpoint/2010/main" val="2323693383"/>
      </p:ext>
    </p:extLst>
  </p:cSld>
  <p:clrMapOvr>
    <a:masterClrMapping/>
  </p:clrMapOvr>
  <p:transition>
    <p:split orient="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p:split orient="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1217614" y="1371600"/>
            <a:ext cx="9753600" cy="5211762"/>
          </a:xfrm>
        </p:spPr>
        <p:txBody>
          <a:bodyPr>
            <a:normAutofit lnSpcReduction="10000"/>
          </a:bodyPr>
          <a:lstStyle/>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Explain how new energy sources transformed industrial production.</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Identify technologies that emerged during the Second Industrial Revolution.</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Describe how transportation and communication technologies changed global trade.</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Analyze how technological innovation increased economic productivity.</a:t>
            </a:r>
          </a:p>
        </p:txBody>
      </p:sp>
    </p:spTree>
    <p:extLst>
      <p:ext uri="{BB962C8B-B14F-4D97-AF65-F5344CB8AC3E}">
        <p14:creationId xmlns:p14="http://schemas.microsoft.com/office/powerpoint/2010/main" val="846953034"/>
      </p:ext>
    </p:extLst>
  </p:cSld>
  <p:clrMapOvr>
    <a:masterClrMapping/>
  </p:clrMapOvr>
  <p:transition>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447800"/>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The Industrial Age was driven by technological innovation. New machines allowed factories to produce goods faster and in greater quantities than ever before. These technologies relied heavily on fossil fuels such as coal and oil, which provided far more energy than earlier sources like human or animal labor.</a:t>
            </a:r>
          </a:p>
          <a:p>
            <a:pPr marL="45720" indent="0">
              <a:lnSpc>
                <a:spcPct val="120000"/>
              </a:lnSpc>
              <a:buNone/>
            </a:pPr>
            <a:r>
              <a:rPr lang="en-US" sz="3000" dirty="0">
                <a:latin typeface="Abadi" panose="020B0604020104020204" pitchFamily="34" charset="0"/>
              </a:rPr>
              <a:t>The development of the steam engine allowed factories, ships, and railroads to operate more efficiently. Later innovations, such as the internal combustion engine and electrical power, expanded industrial production even further during the Second Industrial Revolution.</a:t>
            </a:r>
          </a:p>
        </p:txBody>
      </p:sp>
    </p:spTree>
    <p:extLst>
      <p:ext uri="{BB962C8B-B14F-4D97-AF65-F5344CB8AC3E}">
        <p14:creationId xmlns:p14="http://schemas.microsoft.com/office/powerpoint/2010/main" val="3763325266"/>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4397A14-86DB-599C-88E3-A5C44CE12D0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40D48DA-AECA-0FF0-1B12-594A994DA722}"/>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A3C1F557-0DBB-1F88-8DA3-C8AE24723065}"/>
              </a:ext>
            </a:extLst>
          </p:cNvPr>
          <p:cNvSpPr txBox="1">
            <a:spLocks/>
          </p:cNvSpPr>
          <p:nvPr/>
        </p:nvSpPr>
        <p:spPr>
          <a:xfrm>
            <a:off x="379412" y="1371600"/>
            <a:ext cx="11430000" cy="52117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At the same time, transportation and communication technologies reshaped the global economy. Railroads, steamships, and telegraph lines connected distant regions and made trade and migration easier. These innovations helped create a more interconnected global economy.</a:t>
            </a:r>
          </a:p>
        </p:txBody>
      </p:sp>
    </p:spTree>
    <p:extLst>
      <p:ext uri="{BB962C8B-B14F-4D97-AF65-F5344CB8AC3E}">
        <p14:creationId xmlns:p14="http://schemas.microsoft.com/office/powerpoint/2010/main" val="3867779963"/>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219200"/>
            <a:ext cx="10896600" cy="4832092"/>
          </a:xfrm>
          <a:prstGeom prst="rect">
            <a:avLst/>
          </a:prstGeom>
          <a:noFill/>
          <a:ln>
            <a:solidFill>
              <a:schemeClr val="bg2"/>
            </a:solidFill>
          </a:ln>
        </p:spPr>
        <p:txBody>
          <a:bodyPr wrap="square">
            <a:spAutoFit/>
          </a:bodyPr>
          <a:lstStyle/>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Steam Engine - </a:t>
            </a:r>
            <a:r>
              <a:rPr lang="en-US" sz="2800" kern="100" dirty="0">
                <a:effectLst/>
                <a:latin typeface="Arial" panose="020B0604020202020204" pitchFamily="34" charset="0"/>
                <a:ea typeface="Aptos" panose="020B0004020202020204" pitchFamily="34" charset="0"/>
              </a:rPr>
              <a:t>A machine that uses steam power to move machinery or vehicles.</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Internal Combustion Engine - </a:t>
            </a:r>
            <a:r>
              <a:rPr lang="en-US" sz="2800" kern="100" dirty="0">
                <a:effectLst/>
                <a:latin typeface="Arial" panose="020B0604020202020204" pitchFamily="34" charset="0"/>
                <a:ea typeface="Aptos" panose="020B0004020202020204" pitchFamily="34" charset="0"/>
              </a:rPr>
              <a:t>An engine that produces power by burning fuel such as oil or gasoline.</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Second Industrial Revolution - </a:t>
            </a:r>
            <a:r>
              <a:rPr lang="en-US" sz="2800" kern="100" dirty="0">
                <a:effectLst/>
                <a:latin typeface="Arial" panose="020B0604020202020204" pitchFamily="34" charset="0"/>
                <a:ea typeface="Aptos" panose="020B0004020202020204" pitchFamily="34" charset="0"/>
              </a:rPr>
              <a:t>A period of rapid technological development in the late 1800s involving steel, electricity, and chemicals.</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Telegraph - </a:t>
            </a:r>
            <a:r>
              <a:rPr lang="en-US" sz="2800" kern="100" dirty="0">
                <a:effectLst/>
                <a:latin typeface="Arial" panose="020B0604020202020204" pitchFamily="34" charset="0"/>
                <a:ea typeface="Aptos" panose="020B0004020202020204" pitchFamily="34" charset="0"/>
              </a:rPr>
              <a:t>A communication system that sends messages over long distances using electrical signals.</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Fossil Fuels - </a:t>
            </a:r>
            <a:r>
              <a:rPr lang="en-US" sz="2800" kern="100" dirty="0">
                <a:effectLst/>
                <a:latin typeface="Arial" panose="020B0604020202020204" pitchFamily="34" charset="0"/>
                <a:ea typeface="Aptos" panose="020B0004020202020204" pitchFamily="34" charset="0"/>
              </a:rPr>
              <a:t>Energy resources such as coal and oil formed from ancient organic materials.</a:t>
            </a:r>
          </a:p>
        </p:txBody>
      </p:sp>
    </p:spTree>
    <p:extLst>
      <p:ext uri="{BB962C8B-B14F-4D97-AF65-F5344CB8AC3E}">
        <p14:creationId xmlns:p14="http://schemas.microsoft.com/office/powerpoint/2010/main" val="100909725"/>
      </p:ext>
    </p:extLst>
  </p:cSld>
  <p:clrMapOvr>
    <a:masterClrMapping/>
  </p:clrMapOvr>
  <p:transition>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524000"/>
            <a:ext cx="10820400" cy="5037464"/>
          </a:xfrm>
        </p:spPr>
        <p:txBody>
          <a:bodyPr>
            <a:normAutofit/>
          </a:bodyPr>
          <a:lstStyle/>
          <a:p>
            <a:pPr marL="45720" lvl="0" indent="0">
              <a:lnSpc>
                <a:spcPct val="110000"/>
              </a:lnSpc>
              <a:buNone/>
            </a:pPr>
            <a:r>
              <a:rPr lang="en-US" sz="2800" dirty="0"/>
              <a:t>Technological innovation was central to the Industrial Revolution. One of the most important inventions was the steam engine, which allowed factories to operate machines using steam power rather than water or human labor. Steam engines were also used in locomotives and ships, greatly improving transportation and trade.</a:t>
            </a:r>
          </a:p>
        </p:txBody>
      </p:sp>
    </p:spTree>
    <p:extLst>
      <p:ext uri="{BB962C8B-B14F-4D97-AF65-F5344CB8AC3E}">
        <p14:creationId xmlns:p14="http://schemas.microsoft.com/office/powerpoint/2010/main" val="386322248"/>
      </p:ext>
    </p:extLst>
  </p:cSld>
  <p:clrMapOvr>
    <a:masterClrMapping/>
  </p:clrMapOvr>
  <p:transition>
    <p:split orient="vert"/>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447800"/>
            <a:ext cx="10820400" cy="5113664"/>
          </a:xfrm>
        </p:spPr>
        <p:txBody>
          <a:bodyPr>
            <a:normAutofit/>
          </a:bodyPr>
          <a:lstStyle/>
          <a:p>
            <a:pPr marL="45720" lvl="0" indent="0">
              <a:lnSpc>
                <a:spcPct val="110000"/>
              </a:lnSpc>
              <a:buNone/>
            </a:pPr>
            <a:r>
              <a:rPr lang="en-US" sz="2800" dirty="0"/>
              <a:t>During the late nineteenth century, the Second Industrial Revolution introduced new technologies. Advances in steel production made it possible to build stronger machines, bridges, and railroads. New chemical industries produced fertilizers, dyes, and medicines. Electricity began to power factories and urban infrastructure.</a:t>
            </a:r>
          </a:p>
        </p:txBody>
      </p:sp>
    </p:spTree>
    <p:extLst>
      <p:ext uri="{BB962C8B-B14F-4D97-AF65-F5344CB8AC3E}">
        <p14:creationId xmlns:p14="http://schemas.microsoft.com/office/powerpoint/2010/main" val="3263144721"/>
      </p:ext>
    </p:extLst>
  </p:cSld>
  <p:clrMapOvr>
    <a:masterClrMapping/>
  </p:clrMapOvr>
  <p:transition>
    <p:split orient="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2783A63-D578-D69C-7421-26D0E20E317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61A9F72-58EF-DEB6-0E8A-4F75ACE7551D}"/>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66C8341C-1BA2-5ABE-212F-2D9DBD3D298C}"/>
              </a:ext>
            </a:extLst>
          </p:cNvPr>
          <p:cNvSpPr>
            <a:spLocks noGrp="1"/>
          </p:cNvSpPr>
          <p:nvPr>
            <p:ph idx="1"/>
          </p:nvPr>
        </p:nvSpPr>
        <p:spPr>
          <a:xfrm>
            <a:off x="684212" y="1524000"/>
            <a:ext cx="10820400" cy="5037464"/>
          </a:xfrm>
        </p:spPr>
        <p:txBody>
          <a:bodyPr>
            <a:normAutofit/>
          </a:bodyPr>
          <a:lstStyle/>
          <a:p>
            <a:pPr marL="45720" lvl="0" indent="0">
              <a:lnSpc>
                <a:spcPct val="110000"/>
              </a:lnSpc>
              <a:buNone/>
            </a:pPr>
            <a:r>
              <a:rPr lang="en-US" sz="2800" dirty="0"/>
              <a:t>Transportation and communication technologies also transformed global interactions. Railroads connected inland regions to ports and markets, while steamships allowed goods and people to move across oceans more efficiently. The telegraph made long-distance communication almost instantaneous, helping businesses coordinate trade and investment around the world.</a:t>
            </a:r>
          </a:p>
        </p:txBody>
      </p:sp>
    </p:spTree>
    <p:extLst>
      <p:ext uri="{BB962C8B-B14F-4D97-AF65-F5344CB8AC3E}">
        <p14:creationId xmlns:p14="http://schemas.microsoft.com/office/powerpoint/2010/main" val="1584177703"/>
      </p:ext>
    </p:extLst>
  </p:cSld>
  <p:clrMapOvr>
    <a:masterClrMapping/>
  </p:clrMapOvr>
  <p:transition>
    <p:split orient="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Samuel Smiles — </a:t>
            </a:r>
            <a:r>
              <a:rPr lang="en-US" sz="2000" b="1" i="1" cap="none" dirty="0">
                <a:effectLst/>
                <a:latin typeface="Arial" panose="020B0604020202020204" pitchFamily="34" charset="0"/>
                <a:ea typeface="Aptos" panose="020B0004020202020204" pitchFamily="34" charset="0"/>
              </a:rPr>
              <a:t>Self-help</a:t>
            </a:r>
            <a:r>
              <a:rPr lang="en-US" sz="2000" b="1" cap="none" dirty="0">
                <a:effectLst/>
                <a:latin typeface="Arial" panose="020B0604020202020204" pitchFamily="34" charset="0"/>
                <a:ea typeface="Aptos" panose="020B0004020202020204" pitchFamily="34" charset="0"/>
              </a:rPr>
              <a:t> (1859) - </a:t>
            </a:r>
            <a:r>
              <a:rPr lang="en-US" sz="2000" cap="none" dirty="0">
                <a:effectLst/>
                <a:latin typeface="Arial" panose="020B0604020202020204" pitchFamily="34" charset="0"/>
                <a:ea typeface="Aptos" panose="020B0004020202020204" pitchFamily="34" charset="0"/>
              </a:rPr>
              <a:t>Source: Fordham University Internet History Sourcebook - </a:t>
            </a: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Https://Sourcebooks.Fordham.Edu/Mod/1859smiles.Asp</a:t>
            </a:r>
            <a:r>
              <a:rPr lang="en-US" sz="2000"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371600"/>
            <a:ext cx="10668000" cy="4401205"/>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progress of modern industry has been made possible by the power of machinery. Steam engines drive the machines of factories, move ships across oceans, and pull trains across continents. These inventions have greatly increased the productive capacity of human labor.</a:t>
            </a:r>
          </a:p>
          <a:p>
            <a:pPr marL="0" marR="0">
              <a:buNone/>
            </a:pPr>
            <a:r>
              <a:rPr lang="en-US" sz="2800" kern="100" dirty="0">
                <a:effectLst/>
                <a:latin typeface="Arial" panose="020B0604020202020204" pitchFamily="34" charset="0"/>
                <a:ea typeface="Aptos" panose="020B0004020202020204" pitchFamily="34" charset="0"/>
              </a:rPr>
              <a:t> </a:t>
            </a:r>
          </a:p>
          <a:p>
            <a:pPr marL="0" marR="0">
              <a:buNone/>
            </a:pPr>
            <a:r>
              <a:rPr lang="en-US" sz="2800" kern="100" dirty="0">
                <a:effectLst/>
                <a:latin typeface="Arial" panose="020B0604020202020204" pitchFamily="34" charset="0"/>
                <a:ea typeface="Aptos" panose="020B0004020202020204" pitchFamily="34" charset="0"/>
              </a:rPr>
              <a:t>Machines have enabled workers to produce far greater quantities of goods than was possible in earlier generations. The application of scientific knowledge to manufacturing has transformed industry and improved the efficiency of production.</a:t>
            </a:r>
          </a:p>
        </p:txBody>
      </p:sp>
    </p:spTree>
    <p:extLst>
      <p:ext uri="{BB962C8B-B14F-4D97-AF65-F5344CB8AC3E}">
        <p14:creationId xmlns:p14="http://schemas.microsoft.com/office/powerpoint/2010/main" val="57014963"/>
      </p:ext>
    </p:extLst>
  </p:cSld>
  <p:clrMapOvr>
    <a:masterClrMapping/>
  </p:clrMapOvr>
  <p:transition>
    <p:split orient="vert"/>
  </p:transition>
</p:sld>
</file>

<file path=ppt/theme/theme1.xml><?xml version="1.0" encoding="utf-8"?>
<a:theme xmlns:a="http://schemas.openxmlformats.org/drawingml/2006/main" name="World country report presentation">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mokey Glass">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2691</TotalTime>
  <Words>1174</Words>
  <Application>Microsoft Office PowerPoint</Application>
  <PresentationFormat>Custom</PresentationFormat>
  <Paragraphs>117</Paragraphs>
  <Slides>17</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Abadi</vt:lpstr>
      <vt:lpstr>Arial</vt:lpstr>
      <vt:lpstr>Century Gothic</vt:lpstr>
      <vt:lpstr>World country report presentation</vt:lpstr>
      <vt:lpstr>Topic 5.5 — Technology of the Industrial Age</vt:lpstr>
      <vt:lpstr>Learning Objectives</vt:lpstr>
      <vt:lpstr>Overview</vt:lpstr>
      <vt:lpstr>Overview</vt:lpstr>
      <vt:lpstr>Keywords and Phrases</vt:lpstr>
      <vt:lpstr>Background Reading</vt:lpstr>
      <vt:lpstr>Background Reading</vt:lpstr>
      <vt:lpstr>Background Reading</vt:lpstr>
      <vt:lpstr>Primary Source 1 - Samuel Smiles — Self-help (1859) - Source: Fordham University Internet History Sourcebook - Https://Sourcebooks.Fordham.Edu/Mod/1859smiles.Asp </vt:lpstr>
      <vt:lpstr>Primary Source 1 - Samuel Smiles — Self-help (1859) - Source: Fordham University Internet History Sourcebook - Https://Sourcebooks.Fordham.Edu/Mod/1859smiles.Asp </vt:lpstr>
      <vt:lpstr>Primary Source 2 — Samuel Morse — Telegraph Demonstration Message (1844) Source: National Archives Https://Www.Archives.Gov/Education/Lessons/Telegraph</vt:lpstr>
      <vt:lpstr>Primary Source 2 — Samuel Morse — Telegraph Demonstration Message (1844) Source: National Archives Https://Www.Archives.Gov/Education/Lessons/Telegraph</vt:lpstr>
      <vt:lpstr>Major Technologies of the Industrial Age</vt:lpstr>
      <vt:lpstr>Change / Continuity / Comparison</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59</cp:revision>
  <dcterms:created xsi:type="dcterms:W3CDTF">2025-09-29T06:54:32Z</dcterms:created>
  <dcterms:modified xsi:type="dcterms:W3CDTF">2026-03-11T07:16:30Z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