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69" r:id="rId2"/>
    <p:sldId id="270" r:id="rId3"/>
    <p:sldId id="300" r:id="rId4"/>
    <p:sldId id="415" r:id="rId5"/>
    <p:sldId id="275" r:id="rId6"/>
    <p:sldId id="276" r:id="rId7"/>
    <p:sldId id="359" r:id="rId8"/>
    <p:sldId id="401" r:id="rId9"/>
    <p:sldId id="322" r:id="rId10"/>
    <p:sldId id="434" r:id="rId11"/>
    <p:sldId id="352" r:id="rId12"/>
    <p:sldId id="435" r:id="rId13"/>
    <p:sldId id="396" r:id="rId14"/>
    <p:sldId id="414" r:id="rId15"/>
    <p:sldId id="350" r:id="rId16"/>
    <p:sldId id="342" r:id="rId17"/>
    <p:sldId id="299" r:id="rId1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A9A09-61D0-D49C-28D1-E58729FB3E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8F9012-A9AF-7579-72F6-D3406C39CC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D0A72EF-8181-107A-B262-76B75E62580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1B2B3DA-1B55-176C-07D0-C819895D388A}"/>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87382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E1634-20E6-623B-800A-63CFAE5C2D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870FF5-7B28-5DA6-09D2-02717261A82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4698A7F-5EB3-ADB8-6645-51DCEEFAC7D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7EF5DFB-4B94-9C5F-B397-D521EF4E729D}"/>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2771019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fe.easia.columbia.edu/ps/japan/charter_oath.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witte-industrialization.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witte-industrialization.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fe.easia.columbia.edu/ps/japan/charter_oath.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5.6 — Industrialization: Government’s Role </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C3BECD5-23E7-8114-099A-4A288C5744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E3505BA-FC46-CEAB-2FC2-62A9B7F244FF}"/>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Charter Oath Of The Meiji Emperor (1868) </a:t>
            </a:r>
            <a:r>
              <a:rPr lang="en-US" sz="2000" cap="none" dirty="0">
                <a:effectLst/>
                <a:latin typeface="Arial" panose="020B0604020202020204" pitchFamily="34" charset="0"/>
                <a:ea typeface="Aptos" panose="020B0004020202020204" pitchFamily="34" charset="0"/>
              </a:rPr>
              <a:t>Source: Columbia University Asia For Educators </a:t>
            </a:r>
            <a:r>
              <a:rPr lang="en-US" sz="2000" u="sng" cap="none" dirty="0">
                <a:solidFill>
                  <a:srgbClr val="0563C1"/>
                </a:solidFill>
                <a:effectLst/>
                <a:latin typeface="Arial" panose="020B0604020202020204" pitchFamily="34" charset="0"/>
                <a:ea typeface="Aptos" panose="020B0004020202020204" pitchFamily="34" charset="0"/>
                <a:hlinkClick r:id="rId3"/>
              </a:rPr>
              <a:t>Https://Afe.Easia.Columbia.Edu/Ps/Japan/Charter_oath.Htm</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E41551A9-7E20-9B66-8F2A-F003469CC35B}"/>
              </a:ext>
            </a:extLst>
          </p:cNvPr>
          <p:cNvSpPr txBox="1"/>
          <p:nvPr/>
        </p:nvSpPr>
        <p:spPr>
          <a:xfrm>
            <a:off x="760412" y="13716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Knowledge shall be sought throughout the world so as to strengthen the foundations of imperial rule. Through these reforms the nation shall gain the strength necessary to stand among the modern powers of the world.</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goal of the Meiji reforms described in the document.</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the government sought to strengthen Japan.</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historical situation that encouraged these reforms.</a:t>
            </a:r>
          </a:p>
        </p:txBody>
      </p:sp>
    </p:spTree>
    <p:extLst>
      <p:ext uri="{BB962C8B-B14F-4D97-AF65-F5344CB8AC3E}">
        <p14:creationId xmlns:p14="http://schemas.microsoft.com/office/powerpoint/2010/main" val="221987854"/>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Sergei Witte On Russian Industrialization (1890s)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Https://Sourcebooks.Fordham.Edu/Mod/Witte-industrialization.Asp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Russia must accelerate the development of industry if it is to remain a strong and independent state. Railways, factories, and modern industry are essential to the growth of national wealth and military power.</a:t>
            </a:r>
          </a:p>
          <a:p>
            <a:pPr marL="0" marR="0">
              <a:buNone/>
            </a:pPr>
            <a:r>
              <a:rPr lang="en-US" sz="2800" kern="100" dirty="0">
                <a:effectLst/>
                <a:latin typeface="Arial" panose="020B0604020202020204" pitchFamily="34" charset="0"/>
                <a:ea typeface="Aptos" panose="020B0004020202020204" pitchFamily="34" charset="0"/>
              </a:rPr>
              <a:t> </a:t>
            </a:r>
          </a:p>
          <a:p>
            <a:pPr>
              <a:buNone/>
            </a:pPr>
            <a:r>
              <a:rPr lang="en-US" sz="2800" dirty="0">
                <a:effectLst/>
                <a:latin typeface="Arial" panose="020B0604020202020204" pitchFamily="34" charset="0"/>
                <a:ea typeface="Aptos" panose="020B0004020202020204" pitchFamily="34" charset="0"/>
              </a:rPr>
              <a:t>The government must support industrial expansion through policies that encourage investment and infrastructure development. The construction of railroads will connect distant regions of the empire and stimulate economic growth.</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BFC88C3-214F-99C7-912E-7E327D11DF2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735E540-FBAA-7460-F460-947EB12F6B44}"/>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Sergei Witte On Russian Industrialization (1890s)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Https://Sourcebooks.Fordham.Edu/Mod/Witte-industrialization.Asp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7B37B370-C53A-0F95-D097-07465C5FA9C8}"/>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Through state planning and financial support, industry can develop more rapidly than if left entirely to private initiative. Such policies will strengthen both the economy and the political power of the state.</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economic strategy described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reason Witte believed industrialization was necessary.</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Describe ONE effect of government-sponsored industrialization.</a:t>
            </a:r>
          </a:p>
        </p:txBody>
      </p:sp>
    </p:spTree>
    <p:extLst>
      <p:ext uri="{BB962C8B-B14F-4D97-AF65-F5344CB8AC3E}">
        <p14:creationId xmlns:p14="http://schemas.microsoft.com/office/powerpoint/2010/main" val="2772195538"/>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Government Approaches to Industrialization</a:t>
            </a:r>
          </a:p>
        </p:txBody>
      </p:sp>
      <p:graphicFrame>
        <p:nvGraphicFramePr>
          <p:cNvPr id="7" name="Table 6">
            <a:extLst>
              <a:ext uri="{FF2B5EF4-FFF2-40B4-BE49-F238E27FC236}">
                <a16:creationId xmlns:a16="http://schemas.microsoft.com/office/drawing/2014/main" id="{DD8F8D91-F1A5-8A97-5125-2F3A661D4C9C}"/>
              </a:ext>
            </a:extLst>
          </p:cNvPr>
          <p:cNvGraphicFramePr>
            <a:graphicFrameLocks noGrp="1"/>
          </p:cNvGraphicFramePr>
          <p:nvPr>
            <p:extLst>
              <p:ext uri="{D42A27DB-BD31-4B8C-83A1-F6EECF244321}">
                <p14:modId xmlns:p14="http://schemas.microsoft.com/office/powerpoint/2010/main" val="1100388929"/>
              </p:ext>
            </p:extLst>
          </p:nvPr>
        </p:nvGraphicFramePr>
        <p:xfrm>
          <a:off x="1217612" y="1447800"/>
          <a:ext cx="9753600" cy="3840480"/>
        </p:xfrm>
        <a:graphic>
          <a:graphicData uri="http://schemas.openxmlformats.org/drawingml/2006/table">
            <a:tbl>
              <a:tblPr firstRow="1" firstCol="1" bandRow="1"/>
              <a:tblGrid>
                <a:gridCol w="1673718">
                  <a:extLst>
                    <a:ext uri="{9D8B030D-6E8A-4147-A177-3AD203B41FA5}">
                      <a16:colId xmlns:a16="http://schemas.microsoft.com/office/drawing/2014/main" val="3818477655"/>
                    </a:ext>
                  </a:extLst>
                </a:gridCol>
                <a:gridCol w="4753904">
                  <a:extLst>
                    <a:ext uri="{9D8B030D-6E8A-4147-A177-3AD203B41FA5}">
                      <a16:colId xmlns:a16="http://schemas.microsoft.com/office/drawing/2014/main" val="3127828708"/>
                    </a:ext>
                  </a:extLst>
                </a:gridCol>
                <a:gridCol w="3325978">
                  <a:extLst>
                    <a:ext uri="{9D8B030D-6E8A-4147-A177-3AD203B41FA5}">
                      <a16:colId xmlns:a16="http://schemas.microsoft.com/office/drawing/2014/main" val="3032981114"/>
                    </a:ext>
                  </a:extLst>
                </a:gridCol>
              </a:tblGrid>
              <a:tr h="182880">
                <a:tc>
                  <a:txBody>
                    <a:bodyPr/>
                    <a:lstStyle/>
                    <a:p>
                      <a:pPr marL="0" marR="0">
                        <a:buNone/>
                      </a:pPr>
                      <a:r>
                        <a:rPr lang="en-US" sz="2800" b="1" kern="100">
                          <a:effectLst/>
                          <a:latin typeface="Arial" panose="020B0604020202020204" pitchFamily="34" charset="0"/>
                          <a:ea typeface="Aptos" panose="020B0004020202020204" pitchFamily="34" charset="0"/>
                        </a:rPr>
                        <a:t>Country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Government Strategy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Outcome</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52704642"/>
                  </a:ext>
                </a:extLst>
              </a:tr>
              <a:tr h="18288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Britain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Mostly private investment</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Early industrial leadership</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346617544"/>
                  </a:ext>
                </a:extLst>
              </a:tr>
              <a:tr h="182880">
                <a:tc>
                  <a:txBody>
                    <a:bodyPr/>
                    <a:lstStyle/>
                    <a:p>
                      <a:pPr marL="0" marR="0">
                        <a:buNone/>
                      </a:pPr>
                      <a:r>
                        <a:rPr lang="en-US" sz="2800" kern="100">
                          <a:effectLst/>
                          <a:latin typeface="Arial" panose="020B0604020202020204" pitchFamily="34" charset="0"/>
                          <a:ea typeface="Aptos" panose="020B0004020202020204" pitchFamily="34" charset="0"/>
                        </a:rPr>
                        <a:t>United States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Government support for railroads and industry</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Rapid industrial expansion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81199211"/>
                  </a:ext>
                </a:extLst>
              </a:tr>
              <a:tr h="18288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Russia</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State-directed industrial development</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Growth of heavy industry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647921165"/>
                  </a:ext>
                </a:extLst>
              </a:tr>
              <a:tr h="182880">
                <a:tc>
                  <a:txBody>
                    <a:bodyPr/>
                    <a:lstStyle/>
                    <a:p>
                      <a:pPr marL="0" marR="0">
                        <a:buNone/>
                      </a:pPr>
                      <a:r>
                        <a:rPr lang="en-US" sz="2800" kern="100">
                          <a:effectLst/>
                          <a:latin typeface="Arial" panose="020B0604020202020204" pitchFamily="34" charset="0"/>
                          <a:ea typeface="Aptos" panose="020B0004020202020204" pitchFamily="34" charset="0"/>
                        </a:rPr>
                        <a:t>Japan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Meiji government modernization policies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dirty="0">
                          <a:effectLst/>
                          <a:latin typeface="Arial" panose="020B0604020202020204" pitchFamily="34" charset="0"/>
                          <a:ea typeface="Aptos" panose="020B0004020202020204" pitchFamily="34" charset="0"/>
                        </a:rPr>
                        <a:t>Emergence as industrial power</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53923111"/>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379412" y="1017814"/>
            <a:ext cx="11430000" cy="5693866"/>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Governments increasingly promoted industrialization.</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Industrial economies strengthened state power.</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Infrastructure expanded through railroads and factories.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Some industrial development continued to rely on private investment.</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Economic inequality persisted in industrial societies.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Industrialization in Britain developed largely through private entrepreneurs, while countries such as Russia and Japan relied more heavily on government planning and support.</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5016758"/>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Governments sometimes promoted industrialization through policies and investments.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 development increased national wealth and military strength.</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External pressure from industrial powers encouraged reforms in some countries.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Japan’s Meiji reforms led to rapid industrialization and increased regional power.</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State-sponsored industrialization reshaped global economic competition.</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108543"/>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Identify ONE reason governments promoted industrialization during the nineteenth century.</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example of state-sponsored industrialization.</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effect of industrialization on the power of states.</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why some governments actively promoted industrialization.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state policies supported economic development.</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how industrialization strengthened the power of some states.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external pressure from industrialized nations influenced reforms.</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2954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During the nineteenth century, industrialization transformed global economies. While the Industrial Revolution began in Britain largely through private investment, some governments later played an active role in promoting industrial development.</a:t>
            </a:r>
          </a:p>
          <a:p>
            <a:pPr marL="45720" indent="0">
              <a:lnSpc>
                <a:spcPct val="120000"/>
              </a:lnSpc>
              <a:buNone/>
            </a:pPr>
            <a:r>
              <a:rPr lang="en-US" sz="3000" dirty="0">
                <a:latin typeface="Abadi" panose="020B0604020104020204" pitchFamily="34" charset="0"/>
              </a:rPr>
              <a:t>Certain states sponsored industrialization by building infrastructure, supporting factories, and encouraging technological adoption. Governments recognized that industrial production increased economic strength and military power.</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One important example is Japan during the Meiji Era (1868–1912). Faced with pressure from Western industrial powers, Japanese leaders adopted policies that modernized the economy, expanded industry, and strengthened the state. These reforms helped Japan become one of the first industrialized nations outside Europe and North America.</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State-Sponsored Industrialization - </a:t>
            </a:r>
            <a:r>
              <a:rPr lang="en-US" sz="2800" kern="100" dirty="0">
                <a:effectLst/>
                <a:latin typeface="Arial" panose="020B0604020202020204" pitchFamily="34" charset="0"/>
                <a:ea typeface="Aptos" panose="020B0004020202020204" pitchFamily="34" charset="0"/>
              </a:rPr>
              <a:t>Government efforts to promote industrial development through policies and investments.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Economic Modernization - </a:t>
            </a:r>
            <a:r>
              <a:rPr lang="en-US" sz="2800" kern="100" dirty="0">
                <a:effectLst/>
                <a:latin typeface="Arial" panose="020B0604020202020204" pitchFamily="34" charset="0"/>
                <a:ea typeface="Aptos" panose="020B0004020202020204" pitchFamily="34" charset="0"/>
              </a:rPr>
              <a:t>Changes that make an economy more industrial, productive, and technologically advanced.</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Meiji Restoration - </a:t>
            </a:r>
            <a:r>
              <a:rPr lang="en-US" sz="2800" kern="100" dirty="0">
                <a:effectLst/>
                <a:latin typeface="Arial" panose="020B0604020202020204" pitchFamily="34" charset="0"/>
                <a:ea typeface="Aptos" panose="020B0004020202020204" pitchFamily="34" charset="0"/>
              </a:rPr>
              <a:t>Political and economic reforms in Japan beginning in 1868 that modernized the country.</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Infrastructure - </a:t>
            </a:r>
            <a:r>
              <a:rPr lang="en-US" sz="2800" kern="100" dirty="0">
                <a:effectLst/>
                <a:latin typeface="Arial" panose="020B0604020202020204" pitchFamily="34" charset="0"/>
                <a:ea typeface="Aptos" panose="020B0004020202020204" pitchFamily="34" charset="0"/>
              </a:rPr>
              <a:t>Large systems such as railroads, roads, and communication networks that support economic activity.</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Industrial Policy - </a:t>
            </a:r>
            <a:r>
              <a:rPr lang="en-US" sz="2800" kern="100" dirty="0">
                <a:effectLst/>
                <a:latin typeface="Arial" panose="020B0604020202020204" pitchFamily="34" charset="0"/>
                <a:ea typeface="Aptos" panose="020B0004020202020204" pitchFamily="34" charset="0"/>
              </a:rPr>
              <a:t>Government strategies designed to promote industrial growth.</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Although industrialization began in Britain through private investment and innovation, many governments later became actively involved in promoting industrial growth. States recognized that industrial production increased economic wealth and strengthened military power. Governments therefore introduced policies to encourage factory production, build railroads, and support technological innovation.</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In some countries, governments played a direct role in organizing industrialization. Russia, for example, developed railroads and heavy industries with strong government support during the late nineteenth century. These efforts aimed to modernize the economy and strengthen the state’s ability to compete with industrialized European powers.</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Japan provides one of the clearest examples of state-sponsored industrialization. After Western powers forced Japan to open trade in the 1850s, Japanese leaders launched major reforms during the Meiji Restoration. The government promoted industrial development by building factories, investing in infrastructure, and adopting Western technology. As a result, Japan rapidly industrialized and emerged as a major regional power.</a:t>
            </a:r>
          </a:p>
        </p:txBody>
      </p:sp>
    </p:spTree>
    <p:extLst>
      <p:ext uri="{BB962C8B-B14F-4D97-AF65-F5344CB8AC3E}">
        <p14:creationId xmlns:p14="http://schemas.microsoft.com/office/powerpoint/2010/main" val="158417770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Charter Oath Of The Meiji Emperor (1868) </a:t>
            </a:r>
            <a:r>
              <a:rPr lang="en-US" sz="2000" cap="none" dirty="0">
                <a:effectLst/>
                <a:latin typeface="Arial" panose="020B0604020202020204" pitchFamily="34" charset="0"/>
                <a:ea typeface="Aptos" panose="020B0004020202020204" pitchFamily="34" charset="0"/>
              </a:rPr>
              <a:t>Source: Columbia University Asia For Educators </a:t>
            </a:r>
            <a:r>
              <a:rPr lang="en-US" sz="2000" u="sng" cap="none" dirty="0">
                <a:solidFill>
                  <a:srgbClr val="0563C1"/>
                </a:solidFill>
                <a:effectLst/>
                <a:latin typeface="Arial" panose="020B0604020202020204" pitchFamily="34" charset="0"/>
                <a:ea typeface="Aptos" panose="020B0004020202020204" pitchFamily="34" charset="0"/>
                <a:hlinkClick r:id="rId3"/>
              </a:rPr>
              <a:t>Https://Afe.Easia.Columbia.Edu/Ps/Japan/Charter_oath.Htm</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Deliberative assemblies shall be widely established, and all matters decided by public discussion. All classes, high and low, shall unite in vigorously carrying out the administration of affairs of state.</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The common people, no less than the civil and military officials, shall be allowed to pursue their own calling so that there may be no discontent. Evil customs of the past shall be broken off and everything based upon the just laws of nature.</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2703</TotalTime>
  <Words>1182</Words>
  <Application>Microsoft Office PowerPoint</Application>
  <PresentationFormat>Custom</PresentationFormat>
  <Paragraphs>111</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Abadi</vt:lpstr>
      <vt:lpstr>Arial</vt:lpstr>
      <vt:lpstr>Century Gothic</vt:lpstr>
      <vt:lpstr>World country report presentation</vt:lpstr>
      <vt:lpstr>Topic 5.6 — Industrialization: Government’s Role </vt:lpstr>
      <vt:lpstr>Learning Objectives</vt:lpstr>
      <vt:lpstr>Overview</vt:lpstr>
      <vt:lpstr>Overview</vt:lpstr>
      <vt:lpstr>Keywords and Phrases</vt:lpstr>
      <vt:lpstr>Background Reading</vt:lpstr>
      <vt:lpstr>Background Reading</vt:lpstr>
      <vt:lpstr>Background Reading</vt:lpstr>
      <vt:lpstr>Primary Source 1 - Charter Oath Of The Meiji Emperor (1868) Source: Columbia University Asia For Educators Https://Afe.Easia.Columbia.Edu/Ps/Japan/Charter_oath.Htm</vt:lpstr>
      <vt:lpstr>Primary Source 1 - Charter Oath Of The Meiji Emperor (1868) Source: Columbia University Asia For Educators Https://Afe.Easia.Columbia.Edu/Ps/Japan/Charter_oath.Htm</vt:lpstr>
      <vt:lpstr>Primary Source 2 — Sergei Witte On Russian Industrialization (1890s) Source: Fordham University Internet History Sourcebook Https://Sourcebooks.Fordham.Edu/Mod/Witte-industrialization.Asp</vt:lpstr>
      <vt:lpstr>Primary Source 2 — Sergei Witte On Russian Industrialization (1890s) Source: Fordham University Internet History Sourcebook Https://Sourcebooks.Fordham.Edu/Mod/Witte-industrialization.Asp</vt:lpstr>
      <vt:lpstr>Government Approaches to Industrialization</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61</cp:revision>
  <dcterms:created xsi:type="dcterms:W3CDTF">2025-09-29T06:54:32Z</dcterms:created>
  <dcterms:modified xsi:type="dcterms:W3CDTF">2026-03-11T07:29:18Z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