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28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1636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051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4126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9037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7574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4248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3097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79803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4247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878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656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5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007275-CAFF-6A2A-8D94-62D9FA621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7200" dirty="0"/>
              <a:t>DBQ Writing Skills Guide</a:t>
            </a:r>
            <a:endParaRPr lang="en-US" sz="7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017DBC5-02D4-6E86-E70A-D6C17E0575D3}"/>
              </a:ext>
            </a:extLst>
          </p:cNvPr>
          <p:cNvSpPr txBox="1">
            <a:spLocks/>
          </p:cNvSpPr>
          <p:nvPr/>
        </p:nvSpPr>
        <p:spPr>
          <a:xfrm>
            <a:off x="1966912" y="5645150"/>
            <a:ext cx="8258176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Dr. Robert E. Sawyer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2D1D0A-B53A-2550-16DA-12A37132673D}"/>
              </a:ext>
            </a:extLst>
          </p:cNvPr>
          <p:cNvSpPr txBox="1"/>
          <p:nvPr/>
        </p:nvSpPr>
        <p:spPr>
          <a:xfrm>
            <a:off x="2077363" y="4394311"/>
            <a:ext cx="80372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A Complete Guide to Writing a Document-Based Question (DBQ) Essay</a:t>
            </a:r>
          </a:p>
        </p:txBody>
      </p:sp>
    </p:spTree>
    <p:extLst>
      <p:ext uri="{BB962C8B-B14F-4D97-AF65-F5344CB8AC3E}">
        <p14:creationId xmlns:p14="http://schemas.microsoft.com/office/powerpoint/2010/main" val="438016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5046EC-0BBF-9823-AC4C-CBEF4E745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274C6FD-A172-D1A2-ED52-227A4CFD9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183F1BB-0D9C-5844-0F27-2CBA8A706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6FF191D-1658-9418-33FD-E142BFEFA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65F061-0A4B-902C-9978-D38A5FCFC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EFAEB3-F3B2-9113-F32D-E23AD3CF6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770B1-9EA2-EECD-98A3-5F1AFBC11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2144268"/>
            <a:ext cx="5529072" cy="4032504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3 — Annotate Each Document (5–7 minutes)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For each document, jot down:</a:t>
            </a:r>
          </a:p>
          <a:p>
            <a:pPr marL="0" marR="0">
              <a:lnSpc>
                <a:spcPct val="100000"/>
              </a:lnSpc>
              <a:buNone/>
            </a:pP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A) Main Point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it say about the prompt?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B) Which group it fits into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Examples: trade / communication / culture; positive / negative; East / West.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0167E8-E146-6802-E14E-402C35D844D6}"/>
              </a:ext>
            </a:extLst>
          </p:cNvPr>
          <p:cNvSpPr txBox="1"/>
          <p:nvPr/>
        </p:nvSpPr>
        <p:spPr>
          <a:xfrm>
            <a:off x="6096000" y="2456412"/>
            <a:ext cx="56266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C) HIPP possibility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Is there a clear POV? Purpose? Historical situation? Audience?</a:t>
            </a:r>
          </a:p>
          <a:p>
            <a:pPr marL="0" marR="0">
              <a:lnSpc>
                <a:spcPct val="100000"/>
              </a:lnSpc>
              <a:buNone/>
            </a:pP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D)</a:t>
            </a:r>
            <a:r>
              <a:rPr lang="en-US" sz="2400" kern="100" dirty="0"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Evidence you can use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Think: How will I use this to prove my argument?</a:t>
            </a:r>
          </a:p>
        </p:txBody>
      </p:sp>
    </p:spTree>
    <p:extLst>
      <p:ext uri="{BB962C8B-B14F-4D97-AF65-F5344CB8AC3E}">
        <p14:creationId xmlns:p14="http://schemas.microsoft.com/office/powerpoint/2010/main" val="69003248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D2ABD6-A959-8192-01E7-140322550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55D3ABF-6C41-1C89-6CA3-5D5DC4CC9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72E9BC-620F-A35C-DE28-021CCE57E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3DF262D-DB80-DADB-3E5F-A9912CDA8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236245-24C7-CE8C-41F6-BE72F1D8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5CC130-F57B-182C-6592-69E8F250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29C6C-D207-A3FD-21DD-D14D33ED2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3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4 — Plan Your Groups (2–3 minutes)</a:t>
            </a: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Focus on: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need 2–3 groups for body paragraphs.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Choose whichever structure best fits your argument: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By Theme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Trade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Communication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Culture</a:t>
            </a:r>
          </a:p>
        </p:txBody>
      </p:sp>
    </p:spTree>
    <p:extLst>
      <p:ext uri="{BB962C8B-B14F-4D97-AF65-F5344CB8AC3E}">
        <p14:creationId xmlns:p14="http://schemas.microsoft.com/office/powerpoint/2010/main" val="9979903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69BA3-2403-1E21-F368-753A0A0D2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877C67-37C4-7343-7D91-DA74FF02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433D95-CDB3-0C5B-7182-FD176E2FA2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B6BC950-DDB5-96A0-C61B-F2FAF100B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F20BF-5208-D00A-9AE8-A75532562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0449B4-E2DD-364C-6C7E-5CBA35305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6D96B-91CF-A62E-CB77-C90BF8E5A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238244"/>
          </a:xfrm>
        </p:spPr>
        <p:txBody>
          <a:bodyPr>
            <a:normAutofit fontScale="85000" lnSpcReduction="2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By Perspective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Supportive of Mongol transformation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Mixed views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Critical perspectives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By Geography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East Asia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Central Asia / Persia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Europe / Islamic World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decide what supports your argument best.</a:t>
            </a:r>
          </a:p>
        </p:txBody>
      </p:sp>
    </p:spTree>
    <p:extLst>
      <p:ext uri="{BB962C8B-B14F-4D97-AF65-F5344CB8AC3E}">
        <p14:creationId xmlns:p14="http://schemas.microsoft.com/office/powerpoint/2010/main" val="125405795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FBEB9-E104-2275-70A2-2E8B18471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44ADA7-3FD5-4E22-6D24-3A1CB9444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CC97C7-CC3D-5747-C008-5032C3EE4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D503682-A962-B10A-D41C-8D5DB29BB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CDB59D-2680-8DF1-EF54-CE92E3D3A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135325-118D-FBC7-7A71-0FF369482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9009C-27CA-C5C6-5661-CBB4D3187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238244"/>
          </a:xfrm>
        </p:spPr>
        <p:txBody>
          <a:bodyPr>
            <a:normAutofit lnSpcReduction="1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5 — Write Your Thesis (1 point)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Your thesis must: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Answer the prompt with a claim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Include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degree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(“to a great extent,” “to a limited extent,” “to some extent,” etc.)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Mention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categories of your argument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Provide a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road map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for your body paragraphs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Your thesis should be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1–2 sentences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at the end of your intro.</a:t>
            </a:r>
          </a:p>
        </p:txBody>
      </p:sp>
    </p:spTree>
    <p:extLst>
      <p:ext uri="{BB962C8B-B14F-4D97-AF65-F5344CB8AC3E}">
        <p14:creationId xmlns:p14="http://schemas.microsoft.com/office/powerpoint/2010/main" val="76032475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65350B-B65E-01B8-5E74-F7C718BC2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BD664B-5629-52D2-9360-A36797D9D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7ED1A95-62A5-1405-ED71-BE69AD35D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7822BA7-D935-9411-FD24-2BB12E742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9B1235-B1E0-1DBE-E621-BF3F4F90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37C97F-16EC-4DF7-A396-4DD9578DF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B43AC-33B6-9DF4-59F7-C2E4DB548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238244"/>
          </a:xfrm>
        </p:spPr>
        <p:txBody>
          <a:bodyPr>
            <a:normAutofit lnSpcReduction="1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6 — Write Contextualization (1 point)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Write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3–5 sentences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about: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Afro-Eurasian trade looked like before the Mongols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Political fragmentation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Dangers of travel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Importance of Silk Road and Indian Ocean systems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Context must clearly connect the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broader history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to your argument.</a:t>
            </a:r>
          </a:p>
        </p:txBody>
      </p:sp>
    </p:spTree>
    <p:extLst>
      <p:ext uri="{BB962C8B-B14F-4D97-AF65-F5344CB8AC3E}">
        <p14:creationId xmlns:p14="http://schemas.microsoft.com/office/powerpoint/2010/main" val="13102559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1475F5-A902-9564-7207-FDE2EAF67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1779E0-24AC-EBCD-7B35-C88D661E7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BFC8CC8-E767-48E5-7850-766D26B2C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5DE3805-C189-05DB-6E61-1870EDDF9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EDD37A-F699-5BF7-42CE-F11754BC1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9602E1-3C9A-080E-EAD7-8A42770FD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79E85-FCEC-F342-2065-B7CF1FD1D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238244"/>
          </a:xfrm>
        </p:spPr>
        <p:txBody>
          <a:bodyPr>
            <a:normAutofit fontScale="85000" lnSpcReduction="2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7 — Body Paragraphs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Each body paragraph should include: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A. Topic Sentence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State the main idea of the paragraph (linked to your thesis).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B. Evidence (Documents)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Use 2–3 documents per paragraph.</a:t>
            </a: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For each document you use: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Refer to it directly (“Doc. 2 describes…” or “</a:t>
            </a:r>
            <a:r>
              <a:rPr lang="en-US" sz="2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Rubruck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explains…”).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Explain how it supports your claim.</a:t>
            </a:r>
          </a:p>
        </p:txBody>
      </p:sp>
    </p:spTree>
    <p:extLst>
      <p:ext uri="{BB962C8B-B14F-4D97-AF65-F5344CB8AC3E}">
        <p14:creationId xmlns:p14="http://schemas.microsoft.com/office/powerpoint/2010/main" val="411952279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C2A389-6DED-2A28-EBD1-7DE2E2F5C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815AA7-ED45-8E4D-041B-2953DEF06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C29360-3FEE-2C62-772F-8EEFD1137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D9F8D60-CAB0-E14D-8047-A02D2CDE2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C3EAB2-12EC-AC27-7547-85E8569EA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8686F2-C676-64D8-DF12-A62657013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2968A-EEB8-B1B0-79DE-8EF55F37B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7416219" cy="4238244"/>
          </a:xfrm>
        </p:spPr>
        <p:txBody>
          <a:bodyPr>
            <a:normAutofit lnSpcReduction="1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7 — Body Paragraphs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Each body paragraph should include: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C. Sourcing (HIPP)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At least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three times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across the essay, analyze: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Historical Situation</a:t>
            </a:r>
            <a:endParaRPr lang="en-US" kern="100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Intended Audience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Point of View (POV)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Purpose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730590-EFBE-42EF-5CEC-44BDA669B1F0}"/>
              </a:ext>
            </a:extLst>
          </p:cNvPr>
          <p:cNvSpPr txBox="1"/>
          <p:nvPr/>
        </p:nvSpPr>
        <p:spPr>
          <a:xfrm>
            <a:off x="5623888" y="4333271"/>
            <a:ext cx="60987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MUST connect sourcing to your argument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not just identify it.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Example (structure, not content):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“This matters because…”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“This supports the argument by showing…”</a:t>
            </a:r>
            <a:b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“This perspective helps explain…”</a:t>
            </a:r>
          </a:p>
        </p:txBody>
      </p:sp>
    </p:spTree>
    <p:extLst>
      <p:ext uri="{BB962C8B-B14F-4D97-AF65-F5344CB8AC3E}">
        <p14:creationId xmlns:p14="http://schemas.microsoft.com/office/powerpoint/2010/main" val="2834611715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6D1B04-F02A-09B9-D60E-EA350D0DC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1F5F5E-15C6-21E0-21FD-EE5F4B7BB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674A77-A3EF-1604-8A4A-73AC1592A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628BA6A-CE8C-168F-8D1C-F870E2CB5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6F21BB-2A9A-6823-D902-EE70F8B23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5281A6-187E-B900-C74C-DE3DB2D78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B4852-95D6-14C0-D7DF-64985743B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6256890" cy="4238244"/>
          </a:xfrm>
        </p:spPr>
        <p:txBody>
          <a:bodyPr>
            <a:normAutofit fontScale="92500" lnSpcReduction="2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7 — Body Paragraphs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Each body paragraph should include:</a:t>
            </a:r>
          </a:p>
          <a:p>
            <a:pPr marL="0" marR="0">
              <a:lnSpc>
                <a:spcPct val="110000"/>
              </a:lnSpc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D. Outside Evidence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1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Include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one additional historical fact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not in the documents.</a:t>
            </a:r>
          </a:p>
          <a:p>
            <a:pPr marL="0" marR="0">
              <a:lnSpc>
                <a:spcPct val="11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It must:</a:t>
            </a:r>
          </a:p>
          <a:p>
            <a:pPr marL="342900" marR="0" lvl="0" indent="-342900">
              <a:lnSpc>
                <a:spcPct val="11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Be specific</a:t>
            </a:r>
          </a:p>
          <a:p>
            <a:pPr marL="342900" marR="0" lvl="0" indent="-342900">
              <a:lnSpc>
                <a:spcPct val="11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Fit the same time period</a:t>
            </a:r>
          </a:p>
          <a:p>
            <a:pPr marL="342900" marR="0" lvl="0" indent="-342900">
              <a:lnSpc>
                <a:spcPct val="11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Help prove your argument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B3F449-93F4-5E4A-5601-47AC6469E905}"/>
              </a:ext>
            </a:extLst>
          </p:cNvPr>
          <p:cNvSpPr txBox="1"/>
          <p:nvPr/>
        </p:nvSpPr>
        <p:spPr>
          <a:xfrm>
            <a:off x="6809013" y="4278035"/>
            <a:ext cx="491359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Examples you might use: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yam system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Paizi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tablets (passports)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Ilkhanate translation academies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Spread of plague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Use of paper money in Yuan China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26329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AAE7D1-CE66-3FF3-1508-FD2BA7C7B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F8E4A9-3597-8BB1-CB51-A5FC07283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8A132A9-D8FB-A2C7-61DC-696E96F11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7A6F7-3547-C065-A535-BA02B7686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C87AE1-0201-93C1-0694-5E2F2DD1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C70F50-4F5E-2AD5-9CD1-9E4F79117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A7E20-AE7A-DFE4-7D74-37FF7ACDA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3086100"/>
            <a:ext cx="5315276" cy="3214116"/>
          </a:xfrm>
        </p:spPr>
        <p:txBody>
          <a:bodyPr>
            <a:normAutofit fontScale="85000" lnSpcReduction="20000"/>
          </a:bodyPr>
          <a:lstStyle/>
          <a:p>
            <a:pPr marL="0" marR="0">
              <a:lnSpc>
                <a:spcPct val="120000"/>
              </a:lnSpc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A) Show both continuity and change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(E.g., “Some Silk Road practices stayed the same, but Mongol policies increased scale and safety.”)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B) Use multiple perspectives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(European, Islamic, Chinese viewpoints.)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60D74C-FA44-9965-B90E-3B1EA2225204}"/>
              </a:ext>
            </a:extLst>
          </p:cNvPr>
          <p:cNvSpPr txBox="1"/>
          <p:nvPr/>
        </p:nvSpPr>
        <p:spPr>
          <a:xfrm>
            <a:off x="6199632" y="3086100"/>
            <a:ext cx="55806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C) Show an unintended consequence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(E.g., the spread of plague as a result of increased connectivity.)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D) Compare Mongol-era Silk Roads to earlier eras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(E.g., Tang dynasty trade vs. Mongol trade.)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E) Explain multiple causes or effects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Not just one.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AB79E4-6984-C227-40A9-F5DB1B5A5EEB}"/>
              </a:ext>
            </a:extLst>
          </p:cNvPr>
          <p:cNvSpPr txBox="1"/>
          <p:nvPr/>
        </p:nvSpPr>
        <p:spPr>
          <a:xfrm>
            <a:off x="498835" y="1998812"/>
            <a:ext cx="11232492" cy="867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buNone/>
            </a:pPr>
            <a:r>
              <a:rPr lang="en-US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8 — Complexity (1 point)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sz="2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Complexity is easier than students think. You can earn it by doing ONE of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282470821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0D8F7B-49A9-3967-2280-D0D43AA05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15271EA-7CA9-BF6E-2C7F-E45E00AC4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98B8BA2-D983-3D56-6C0A-273A24738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2A4C9DA-9D0C-2917-7E78-206C0DC5C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B42D40-85D2-513D-270C-472D48DCA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4. Common DBQ Mistakes to Avoid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89B1AF-FDD0-13E2-02C9-80C77CD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9D967-910F-157F-7210-22242031F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21992"/>
            <a:ext cx="1116439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Don’t summarize documents</a:t>
            </a:r>
          </a:p>
          <a:p>
            <a:pPr marL="0" indent="0">
              <a:buNone/>
            </a:pPr>
            <a:r>
              <a:rPr lang="en-US" dirty="0"/>
              <a:t>	AP wants analysis, not restatement.</a:t>
            </a:r>
          </a:p>
          <a:p>
            <a:r>
              <a:rPr lang="en-US" dirty="0"/>
              <a:t>Don’t write a thesis that ignores the categories in the prompt</a:t>
            </a:r>
          </a:p>
          <a:p>
            <a:pPr marL="0" indent="0">
              <a:buNone/>
            </a:pPr>
            <a:r>
              <a:rPr lang="en-US" dirty="0"/>
              <a:t>	You must engage trade, communication, and cultural exchange.</a:t>
            </a:r>
          </a:p>
          <a:p>
            <a:r>
              <a:rPr lang="en-US" dirty="0"/>
              <a:t>Don’t use HIPP without tying it to the argument</a:t>
            </a:r>
          </a:p>
          <a:p>
            <a:pPr marL="0" indent="0">
              <a:buNone/>
            </a:pPr>
            <a:r>
              <a:rPr lang="en-US" dirty="0"/>
              <a:t>	You must explain why POV/purpose/situation/audience matters.</a:t>
            </a:r>
          </a:p>
          <a:p>
            <a:r>
              <a:rPr lang="en-US" dirty="0"/>
              <a:t>Don’t forget outside evidence</a:t>
            </a:r>
          </a:p>
          <a:p>
            <a:pPr marL="0" indent="0">
              <a:buNone/>
            </a:pPr>
            <a:r>
              <a:rPr lang="en-US" dirty="0"/>
              <a:t>	It’s one of the easiest points.</a:t>
            </a:r>
          </a:p>
          <a:p>
            <a:r>
              <a:rPr lang="en-US" dirty="0"/>
              <a:t>Don’t group documents by document number</a:t>
            </a:r>
          </a:p>
          <a:p>
            <a:pPr marL="0" indent="0">
              <a:buNone/>
            </a:pPr>
            <a:r>
              <a:rPr lang="en-US" dirty="0"/>
              <a:t>	Group by argument.</a:t>
            </a:r>
          </a:p>
        </p:txBody>
      </p:sp>
    </p:spTree>
    <p:extLst>
      <p:ext uri="{BB962C8B-B14F-4D97-AF65-F5344CB8AC3E}">
        <p14:creationId xmlns:p14="http://schemas.microsoft.com/office/powerpoint/2010/main" val="82449532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EA8FC-A54D-00CF-EFC4-1493322AF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778EB8-2DCE-4460-A966-FE1CA5903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1. Understanding What a DBQ 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BAE2F-0882-7B2A-0BE0-072EDACBB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4" y="2276856"/>
            <a:ext cx="5339226" cy="2719687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 DBQ (Document-Based Question):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gives you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7 documents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asks you to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analyze them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requires you to use the documents to support an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argument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is worth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7 points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on the AP exam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342EE3-B4FA-E39D-B206-ADCD2215A638}"/>
              </a:ext>
            </a:extLst>
          </p:cNvPr>
          <p:cNvSpPr txBox="1"/>
          <p:nvPr/>
        </p:nvSpPr>
        <p:spPr>
          <a:xfrm>
            <a:off x="6199632" y="2276856"/>
            <a:ext cx="552297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must write a full essay that includes: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Thesis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Context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Use of documents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Sourcing of documents (HIPP)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Outside evidence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Complexity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C34EE7-9F68-0508-E60C-C8C610CDF036}"/>
              </a:ext>
            </a:extLst>
          </p:cNvPr>
          <p:cNvSpPr txBox="1"/>
          <p:nvPr/>
        </p:nvSpPr>
        <p:spPr>
          <a:xfrm>
            <a:off x="1115568" y="5604106"/>
            <a:ext cx="10168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DBQ is the 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most structured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essay on the exam — it has rules you must learn and practice.</a:t>
            </a:r>
          </a:p>
        </p:txBody>
      </p:sp>
    </p:spTree>
    <p:extLst>
      <p:ext uri="{BB962C8B-B14F-4D97-AF65-F5344CB8AC3E}">
        <p14:creationId xmlns:p14="http://schemas.microsoft.com/office/powerpoint/2010/main" val="152855008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97E641-68DE-449D-16BA-A2BCCB40A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5E3D0A-9ECB-B136-3B98-15DE76943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64C64F5-FF21-D98B-0E2D-5D0513D06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5AE58D-2063-7599-F500-7E207CB4A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328234-41D7-9284-404E-F6563712E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5. DBQ Writing Checklist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A360C2-7424-8CE2-5731-2A5E85B5A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91AE52-059A-86A6-B355-99D8B1A4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21992"/>
            <a:ext cx="111643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Required to Earn All 7 Points:</a:t>
            </a:r>
          </a:p>
          <a:p>
            <a:r>
              <a:rPr lang="en-US" dirty="0"/>
              <a:t>Thesis (1–2 sentences, directly answers prompt)</a:t>
            </a:r>
          </a:p>
          <a:p>
            <a:r>
              <a:rPr lang="en-US" dirty="0"/>
              <a:t>Contextualization (3–5 sentences, broader era)</a:t>
            </a:r>
          </a:p>
          <a:p>
            <a:r>
              <a:rPr lang="en-US" dirty="0"/>
              <a:t>Use 6 documents</a:t>
            </a:r>
          </a:p>
          <a:p>
            <a:r>
              <a:rPr lang="en-US" dirty="0"/>
              <a:t>Support argument using documents</a:t>
            </a:r>
          </a:p>
          <a:p>
            <a:r>
              <a:rPr lang="en-US" dirty="0"/>
              <a:t>Sourcing for 3 documents</a:t>
            </a:r>
          </a:p>
          <a:p>
            <a:r>
              <a:rPr lang="en-US" dirty="0"/>
              <a:t>Outside evidence</a:t>
            </a:r>
          </a:p>
          <a:p>
            <a:r>
              <a:rPr lang="en-US" dirty="0"/>
              <a:t>Complexity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3763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786133-B5C3-0D68-263A-D012B4E29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AA17A-209B-0339-D244-79947E42D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AC596CE-AE48-66AA-8D93-4CA4E7BE3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8AE1A58-5BAD-FFD5-1C82-1727208937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27C9BB-5F46-3FD6-83C5-127B80AE2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6. How to Practice DBQs Effectively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5903C9-37E1-2425-0465-71FBE90A5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B1764C-7C2A-3499-B55D-FE24F5D7D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21992"/>
            <a:ext cx="11164399" cy="4351338"/>
          </a:xfrm>
        </p:spPr>
        <p:txBody>
          <a:bodyPr>
            <a:normAutofit lnSpcReduction="10000"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Practice 1: Grouping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Take any 7 sources and sort them into 2–3 groups.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Practice 2: HIPP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Choose one document and explain: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Who wrote it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Why they wrote it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was happening around them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Who they wrote it for</a:t>
            </a:r>
          </a:p>
        </p:txBody>
      </p:sp>
    </p:spTree>
    <p:extLst>
      <p:ext uri="{BB962C8B-B14F-4D97-AF65-F5344CB8AC3E}">
        <p14:creationId xmlns:p14="http://schemas.microsoft.com/office/powerpoint/2010/main" val="1493015380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F7ECD-7329-91AC-240E-70B653195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10B15A2-E1AC-43C4-59E7-4A9E1E7A0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9EBB9BE-3266-D569-94C7-6CCDBE2EA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BBB2C3F-E8E4-4BBA-901F-67B0F6469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D9E0AF-55E3-A9A9-0DCB-5E7C50F12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/>
              <a:t>6. How to Practice DBQs Effectively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DB8EA-8D97-4EA8-B011-BAA307730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B3FBB9-16D7-B878-65E6-5127C1CB7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21992"/>
            <a:ext cx="11164399" cy="4351338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Practice 3: Thesis Practice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Write 3 different thesis statements for one prompt.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Practice 4: Context Paragraphs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Write 4–5 sentences of background for different prompts.</a:t>
            </a: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Practice 5: Timed Writing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Set a timer for 45 minutes and write under exam conditions.</a:t>
            </a:r>
          </a:p>
        </p:txBody>
      </p:sp>
    </p:spTree>
    <p:extLst>
      <p:ext uri="{BB962C8B-B14F-4D97-AF65-F5344CB8AC3E}">
        <p14:creationId xmlns:p14="http://schemas.microsoft.com/office/powerpoint/2010/main" val="2122367831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88768D-3287-D19D-BD47-086F76F97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973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835C7F-07CD-A038-F513-FF692EA54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EC934A-7348-A856-C953-4442ABAE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B999EB-92D4-2F73-27D6-308F9D987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53C2E00-1916-83F6-FAFE-018EA4A94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B0BA9-38D3-B2C1-164E-357BDB8C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2. The 7-Point DBQ Rubric (What AP Readers Are Looking For)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371CC2-713C-36F8-07BD-D7E1E545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5CD7D-67D3-B951-7913-C214D2C95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3634087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A. Thesis (1 point)</a:t>
            </a:r>
          </a:p>
          <a:p>
            <a:pPr marL="0" marR="0"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Your thesis must:</a:t>
            </a:r>
          </a:p>
          <a:p>
            <a:pPr marL="571500" lvl="1" indent="-342900"/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Answer the question</a:t>
            </a:r>
          </a:p>
          <a:p>
            <a:pPr marL="571500" lvl="1" indent="-342900"/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Make a claim</a:t>
            </a:r>
          </a:p>
          <a:p>
            <a:pPr marL="571500" lvl="1" indent="-342900"/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Provide a line of reasoning</a:t>
            </a:r>
          </a:p>
          <a:p>
            <a:pPr marL="228600" lvl="1" indent="0">
              <a:buNone/>
            </a:pP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It must be 3 sentences and appear at the end of your intro.</a:t>
            </a:r>
          </a:p>
        </p:txBody>
      </p:sp>
    </p:spTree>
    <p:extLst>
      <p:ext uri="{BB962C8B-B14F-4D97-AF65-F5344CB8AC3E}">
        <p14:creationId xmlns:p14="http://schemas.microsoft.com/office/powerpoint/2010/main" val="123318851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435432-BC1F-3859-F5DB-E8EF169A3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EF4642-A247-6212-7A58-E67D7E0F6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A87EC15-E759-E47E-9F40-04D634DFB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3ACAAD-281F-B30D-0B43-869B3806C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F6173-D03D-3411-FE0F-3905470B8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2. The 7-Point DBQ Rubric (What AP Readers Are Looking For)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5ED887-C5F9-E14D-7845-145F312F8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B5DDC-7ACD-78E0-EF69-2DC71D877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3634087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B. Contextualization (1 point)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Write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3–5 sentences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explaining broader events/trends happening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before or around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the topic. This provides “big-picture”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12324992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7DB79A-0096-AE3D-897A-7D32F39E0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1687CB-33E3-6750-BB07-CB6D27FF0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9E91F-64FE-4BD0-CB44-D41E196A7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AA1D784-CAA9-5BB7-A0F6-D3E0410BC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CEBD6-3CAD-D84C-486D-778DA7973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2. The 7-Point DBQ Rubric (What AP Readers Are Looking For)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B73BF9-7C8A-EAB2-8A5F-AB9D344F3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CA676-8CAE-9843-8B39-A77C5756E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 fontScale="77500" lnSpcReduction="20000"/>
          </a:bodyPr>
          <a:lstStyle/>
          <a:p>
            <a:pPr marL="0" marR="0">
              <a:lnSpc>
                <a:spcPct val="120000"/>
              </a:lnSpc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C. Evidence (3 points total)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2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 point — Use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 documents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to describe how they relate to the topic</a:t>
            </a:r>
            <a:b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 point — Use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6 documents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to support your argument</a:t>
            </a:r>
            <a:b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 point — Provide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outside evidence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(not in the docs)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lnSpc>
                <a:spcPct val="12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Outside evidence must be:</a:t>
            </a:r>
          </a:p>
          <a:p>
            <a:pPr marL="342900" marR="0" lvl="0" indent="-342900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 specific historical fact</a:t>
            </a:r>
          </a:p>
          <a:p>
            <a:pPr marL="342900" marR="0" lvl="0" indent="-342900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From the same time period</a:t>
            </a:r>
          </a:p>
          <a:p>
            <a:pPr marL="342900" marR="0" lvl="0" indent="-342900">
              <a:lnSpc>
                <a:spcPct val="12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Clearly connected to your argument</a:t>
            </a:r>
          </a:p>
        </p:txBody>
      </p:sp>
    </p:spTree>
    <p:extLst>
      <p:ext uri="{BB962C8B-B14F-4D97-AF65-F5344CB8AC3E}">
        <p14:creationId xmlns:p14="http://schemas.microsoft.com/office/powerpoint/2010/main" val="325880983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F250CD-E366-FB2A-FF0B-8FEDED84C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118D22-85C5-52E2-F077-B885C70C1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6188B43-0061-74CA-048B-026176225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B8A78E5-79B0-8EA4-4D9D-141FBA6A5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663E4F-B432-3E4C-7825-8D21D0408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2. The 7-Point DBQ Rubric (What AP Readers Are Looking For)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719FA6-9718-233D-E975-A23EB43B0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0AA61-FB50-6A2D-B260-5A4A50A47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D. Analysis &amp; Reasoning (2 points)</a:t>
            </a: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0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 point —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Sourcing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: Explain HIPP (POV, Purpose, Historical Situation, Audience) for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 documents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connecting it to your argument.</a:t>
            </a:r>
            <a:b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 point —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Complexity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: Show nuance, multiple perspectives, or deeper connections.</a:t>
            </a:r>
          </a:p>
        </p:txBody>
      </p:sp>
    </p:spTree>
    <p:extLst>
      <p:ext uri="{BB962C8B-B14F-4D97-AF65-F5344CB8AC3E}">
        <p14:creationId xmlns:p14="http://schemas.microsoft.com/office/powerpoint/2010/main" val="52740441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AA138A-8F1F-09BF-5264-AD08FF098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F48AEA0-1246-7FD9-EE7F-A0A3F50AA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8AE00C-73B6-1982-38A2-B1E8CE100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6F42DC5-0951-AFD2-006D-22D3AB6F1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2B9DE7-C9F7-5B04-C8C8-FBF682685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5EAF6E-77E8-349A-8EAC-EAFC33A44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1601A-0E1C-26D7-96FC-9C1BB3219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AP Exam gives you: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15 minutes reading/planning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45 minutes writing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Here is how to use your time:</a:t>
            </a:r>
          </a:p>
        </p:txBody>
      </p:sp>
    </p:spTree>
    <p:extLst>
      <p:ext uri="{BB962C8B-B14F-4D97-AF65-F5344CB8AC3E}">
        <p14:creationId xmlns:p14="http://schemas.microsoft.com/office/powerpoint/2010/main" val="297068384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30B80C-B722-991F-A0C4-A54821995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A4C5A2-5B35-7B7F-2E41-B9B8B5469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03EA25-1B96-AECE-23B3-49300B627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4E75D9B-A427-020D-EE24-3E6829E2F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C6F18-90B7-719E-53CD-1690AB2E4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C14B31-ABBE-FF3A-5373-2ED020B3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514CA-35BC-17A4-2C96-0FEC3B4CE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3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1 — Read the Prompt Carefully (1–2 minutes)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Underline: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Time period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Key verbs (evaluate, compare, analyze)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Required categories (trade, communication, cultural exchange)</a:t>
            </a:r>
          </a:p>
        </p:txBody>
      </p:sp>
    </p:spTree>
    <p:extLst>
      <p:ext uri="{BB962C8B-B14F-4D97-AF65-F5344CB8AC3E}">
        <p14:creationId xmlns:p14="http://schemas.microsoft.com/office/powerpoint/2010/main" val="418999612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CFBFC-5EDA-ED02-5F7F-FCEC6F754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06BA96-3548-F28E-6174-2C956806B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46742B-08A7-DB29-643F-D8861F19B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71CC6DF-7380-137F-15C4-732AFB829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DD128-2FBB-67F9-E681-3F3104C5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3. Step-by-Step: How to Write a DBQ During the Exam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CF6CAA-DCCE-E480-5A3E-3B515D2F2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FD320-FE38-EDAA-6378-2F1D01813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4" y="2276856"/>
            <a:ext cx="10630552" cy="4032504"/>
          </a:xfrm>
        </p:spPr>
        <p:txBody>
          <a:bodyPr>
            <a:normAutofit fontScale="77500" lnSpcReduction="20000"/>
          </a:bodyPr>
          <a:lstStyle/>
          <a:p>
            <a:pPr marL="0" marR="0">
              <a:lnSpc>
                <a:spcPct val="100000"/>
              </a:lnSpc>
              <a:buNone/>
            </a:pPr>
            <a:r>
              <a:rPr lang="en-US" sz="3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STEP 2 — Skim All 7 Documents (5 minutes)</a:t>
            </a:r>
          </a:p>
          <a:p>
            <a:pPr marL="0" marR="0">
              <a:lnSpc>
                <a:spcPct val="100000"/>
              </a:lnSpc>
              <a:buNone/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Focus on: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Main idea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Who wrote it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When it was written</a:t>
            </a:r>
          </a:p>
          <a:p>
            <a:pPr indent="-457200">
              <a:lnSpc>
                <a:spcPct val="100000"/>
              </a:lnSpc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Perspective</a:t>
            </a:r>
          </a:p>
          <a:p>
            <a:pPr marL="457200" lvl="1">
              <a:lnSpc>
                <a:spcPct val="100000"/>
              </a:lnSpc>
              <a:buNone/>
            </a:pPr>
            <a:endParaRPr lang="en-US" sz="2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lvl="1">
              <a:lnSpc>
                <a:spcPct val="100000"/>
              </a:lnSpc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Ask yourself: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“Does this document support or complicate the argument?”</a:t>
            </a:r>
          </a:p>
          <a:p>
            <a:pPr lvl="1" indent="-457200">
              <a:lnSpc>
                <a:spcPct val="100000"/>
              </a:lnSpc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“How can I group this with other documents?”</a:t>
            </a:r>
          </a:p>
        </p:txBody>
      </p:sp>
    </p:spTree>
    <p:extLst>
      <p:ext uri="{BB962C8B-B14F-4D97-AF65-F5344CB8AC3E}">
        <p14:creationId xmlns:p14="http://schemas.microsoft.com/office/powerpoint/2010/main" val="30932244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1434</Words>
  <Application>Microsoft Office PowerPoint</Application>
  <PresentationFormat>Widescreen</PresentationFormat>
  <Paragraphs>203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Symbol</vt:lpstr>
      <vt:lpstr>Office Theme</vt:lpstr>
      <vt:lpstr>DBQ Writing Skills Guide</vt:lpstr>
      <vt:lpstr>1. Understanding What a DBQ Is</vt:lpstr>
      <vt:lpstr>2. The 7-Point DBQ Rubric (What AP Readers Are Looking For)</vt:lpstr>
      <vt:lpstr>2. The 7-Point DBQ Rubric (What AP Readers Are Looking For)</vt:lpstr>
      <vt:lpstr>2. The 7-Point DBQ Rubric (What AP Readers Are Looking For)</vt:lpstr>
      <vt:lpstr>2. The 7-Point DBQ Rubric (What AP Readers Are Looking For)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3. Step-by-Step: How to Write a DBQ During the Exam</vt:lpstr>
      <vt:lpstr>4. Common DBQ Mistakes to Avoid</vt:lpstr>
      <vt:lpstr>5. DBQ Writing Checklist</vt:lpstr>
      <vt:lpstr>6. How to Practice DBQs Effectively</vt:lpstr>
      <vt:lpstr>6. How to Practice DBQs Effectively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Robert Sawyer</dc:creator>
  <cp:lastModifiedBy>Dr. Robert Sawyer</cp:lastModifiedBy>
  <cp:revision>6</cp:revision>
  <dcterms:created xsi:type="dcterms:W3CDTF">2025-11-26T06:03:22Z</dcterms:created>
  <dcterms:modified xsi:type="dcterms:W3CDTF">2025-12-01T03:09:51Z</dcterms:modified>
</cp:coreProperties>
</file>