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2"/>
  </p:notesMasterIdLst>
  <p:handoutMasterIdLst>
    <p:handoutMasterId r:id="rId23"/>
  </p:handoutMasterIdLst>
  <p:sldIdLst>
    <p:sldId id="269" r:id="rId2"/>
    <p:sldId id="270" r:id="rId3"/>
    <p:sldId id="300" r:id="rId4"/>
    <p:sldId id="275" r:id="rId5"/>
    <p:sldId id="276" r:id="rId6"/>
    <p:sldId id="359" r:id="rId7"/>
    <p:sldId id="418" r:id="rId8"/>
    <p:sldId id="322" r:id="rId9"/>
    <p:sldId id="436" r:id="rId10"/>
    <p:sldId id="437" r:id="rId11"/>
    <p:sldId id="438" r:id="rId12"/>
    <p:sldId id="352" r:id="rId13"/>
    <p:sldId id="439" r:id="rId14"/>
    <p:sldId id="440" r:id="rId15"/>
    <p:sldId id="441" r:id="rId16"/>
    <p:sldId id="396" r:id="rId17"/>
    <p:sldId id="414" r:id="rId18"/>
    <p:sldId id="350" r:id="rId19"/>
    <p:sldId id="342" r:id="rId20"/>
    <p:sldId id="299" r:id="rId21"/>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p:cViewPr varScale="1">
        <p:scale>
          <a:sx n="51" d="100"/>
          <a:sy n="51" d="100"/>
        </p:scale>
        <p:origin x="1256" y="264"/>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Lst>
    </p:cSldViewPr>
  </p:slideViewPr>
  <p:notesTextViewPr>
    <p:cViewPr>
      <p:scale>
        <a:sx n="3" d="2"/>
        <a:sy n="3" d="2"/>
      </p:scale>
      <p:origin x="0" y="0"/>
    </p:cViewPr>
  </p:notesTextViewPr>
  <p:notesViewPr>
    <p:cSldViewPr>
      <p:cViewPr varScale="1">
        <p:scale>
          <a:sx n="76" d="100"/>
          <a:sy n="76" d="100"/>
        </p:scale>
        <p:origin x="25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56E2409-3F38-40C7-914F-075EA915C7A3}" type="doc">
      <dgm:prSet loTypeId="urn:microsoft.com/office/officeart/2005/8/layout/hProcess11" loCatId="process" qsTypeId="urn:microsoft.com/office/officeart/2005/8/quickstyle/simple1" qsCatId="simple" csTypeId="urn:microsoft.com/office/officeart/2005/8/colors/accent1_2" csCatId="accent1"/>
      <dgm:spPr/>
      <dgm:t>
        <a:bodyPr/>
        <a:lstStyle/>
        <a:p>
          <a:endParaRPr lang="en-US"/>
        </a:p>
      </dgm:t>
    </dgm:pt>
    <dgm:pt modelId="{37EB2370-4AF7-4CD8-BC2A-0B319B74B5DC}">
      <dgm:prSet custT="1"/>
      <dgm:spPr/>
      <dgm:t>
        <a:bodyPr/>
        <a:lstStyle/>
        <a:p>
          <a:r>
            <a:rPr lang="en-US" sz="2800" b="1" dirty="0"/>
            <a:t>Go on the platform and complete SAQ and MCQ question sets. </a:t>
          </a:r>
          <a:endParaRPr lang="en-US" sz="2800" dirty="0"/>
        </a:p>
      </dgm:t>
    </dgm:pt>
    <dgm:pt modelId="{3E81DBC2-C301-4B39-A0A7-9AF6F54DE318}" type="parTrans" cxnId="{2ED82F54-613E-4223-8207-FA5CFD7F2D69}">
      <dgm:prSet/>
      <dgm:spPr/>
      <dgm:t>
        <a:bodyPr/>
        <a:lstStyle/>
        <a:p>
          <a:endParaRPr lang="en-US"/>
        </a:p>
      </dgm:t>
    </dgm:pt>
    <dgm:pt modelId="{0CB16D24-A508-4D6A-92A7-91043BF99AB6}" type="sibTrans" cxnId="{2ED82F54-613E-4223-8207-FA5CFD7F2D69}">
      <dgm:prSet/>
      <dgm:spPr/>
      <dgm:t>
        <a:bodyPr/>
        <a:lstStyle/>
        <a:p>
          <a:endParaRPr lang="en-US"/>
        </a:p>
      </dgm:t>
    </dgm:pt>
    <dgm:pt modelId="{27F8265F-CE57-444F-B4AF-7E710C6C552A}" type="pres">
      <dgm:prSet presAssocID="{456E2409-3F38-40C7-914F-075EA915C7A3}" presName="Name0" presStyleCnt="0">
        <dgm:presLayoutVars>
          <dgm:dir/>
          <dgm:resizeHandles val="exact"/>
        </dgm:presLayoutVars>
      </dgm:prSet>
      <dgm:spPr/>
    </dgm:pt>
    <dgm:pt modelId="{75A24FE0-7AC5-487E-91EC-6323D3B37F8E}" type="pres">
      <dgm:prSet presAssocID="{456E2409-3F38-40C7-914F-075EA915C7A3}" presName="arrow" presStyleLbl="bgShp" presStyleIdx="0" presStyleCnt="1">
        <dgm:style>
          <a:lnRef idx="0">
            <a:schemeClr val="accent2"/>
          </a:lnRef>
          <a:fillRef idx="3">
            <a:schemeClr val="accent2"/>
          </a:fillRef>
          <a:effectRef idx="3">
            <a:schemeClr val="accent2"/>
          </a:effectRef>
          <a:fontRef idx="minor">
            <a:schemeClr val="lt1"/>
          </a:fontRef>
        </dgm:style>
      </dgm:prSet>
      <dgm:spPr/>
    </dgm:pt>
    <dgm:pt modelId="{A06643F6-0C10-4689-B7E3-B74806530D48}" type="pres">
      <dgm:prSet presAssocID="{456E2409-3F38-40C7-914F-075EA915C7A3}" presName="points" presStyleCnt="0"/>
      <dgm:spPr/>
    </dgm:pt>
    <dgm:pt modelId="{4A593B23-F01B-4ACC-AB00-2A205094519F}" type="pres">
      <dgm:prSet presAssocID="{37EB2370-4AF7-4CD8-BC2A-0B319B74B5DC}" presName="compositeA" presStyleCnt="0"/>
      <dgm:spPr/>
    </dgm:pt>
    <dgm:pt modelId="{8670C29E-7180-4124-9C2C-BAA1D3BDB251}" type="pres">
      <dgm:prSet presAssocID="{37EB2370-4AF7-4CD8-BC2A-0B319B74B5DC}" presName="textA" presStyleLbl="revTx" presStyleIdx="0" presStyleCnt="1">
        <dgm:presLayoutVars>
          <dgm:bulletEnabled val="1"/>
        </dgm:presLayoutVars>
      </dgm:prSet>
      <dgm:spPr/>
    </dgm:pt>
    <dgm:pt modelId="{0C82A56D-8C35-4731-B095-0E0B7DCAD187}" type="pres">
      <dgm:prSet presAssocID="{37EB2370-4AF7-4CD8-BC2A-0B319B74B5DC}" presName="circleA" presStyleLbl="node1" presStyleIdx="0" presStyleCnt="1"/>
      <dgm:spPr/>
    </dgm:pt>
    <dgm:pt modelId="{095B5F3B-0A5D-47ED-A71A-76D4DF43FE1A}" type="pres">
      <dgm:prSet presAssocID="{37EB2370-4AF7-4CD8-BC2A-0B319B74B5DC}" presName="spaceA" presStyleCnt="0"/>
      <dgm:spPr/>
    </dgm:pt>
  </dgm:ptLst>
  <dgm:cxnLst>
    <dgm:cxn modelId="{F0818D03-9559-4DC3-8741-EBF8EA277030}" type="presOf" srcId="{456E2409-3F38-40C7-914F-075EA915C7A3}" destId="{27F8265F-CE57-444F-B4AF-7E710C6C552A}" srcOrd="0" destOrd="0" presId="urn:microsoft.com/office/officeart/2005/8/layout/hProcess11"/>
    <dgm:cxn modelId="{83C0CA0F-D278-42DB-A9F8-89CE1D3DA339}" type="presOf" srcId="{37EB2370-4AF7-4CD8-BC2A-0B319B74B5DC}" destId="{8670C29E-7180-4124-9C2C-BAA1D3BDB251}" srcOrd="0" destOrd="0" presId="urn:microsoft.com/office/officeart/2005/8/layout/hProcess11"/>
    <dgm:cxn modelId="{2ED82F54-613E-4223-8207-FA5CFD7F2D69}" srcId="{456E2409-3F38-40C7-914F-075EA915C7A3}" destId="{37EB2370-4AF7-4CD8-BC2A-0B319B74B5DC}" srcOrd="0" destOrd="0" parTransId="{3E81DBC2-C301-4B39-A0A7-9AF6F54DE318}" sibTransId="{0CB16D24-A508-4D6A-92A7-91043BF99AB6}"/>
    <dgm:cxn modelId="{E154EB90-0362-43CB-9D4E-C7FB1BB380B4}" type="presParOf" srcId="{27F8265F-CE57-444F-B4AF-7E710C6C552A}" destId="{75A24FE0-7AC5-487E-91EC-6323D3B37F8E}" srcOrd="0" destOrd="0" presId="urn:microsoft.com/office/officeart/2005/8/layout/hProcess11"/>
    <dgm:cxn modelId="{3083444C-D0AE-47F7-BF65-38D955CCA591}" type="presParOf" srcId="{27F8265F-CE57-444F-B4AF-7E710C6C552A}" destId="{A06643F6-0C10-4689-B7E3-B74806530D48}" srcOrd="1" destOrd="0" presId="urn:microsoft.com/office/officeart/2005/8/layout/hProcess11"/>
    <dgm:cxn modelId="{337CF9BA-72DE-4DAA-BB05-10D764E16D57}" type="presParOf" srcId="{A06643F6-0C10-4689-B7E3-B74806530D48}" destId="{4A593B23-F01B-4ACC-AB00-2A205094519F}" srcOrd="0" destOrd="0" presId="urn:microsoft.com/office/officeart/2005/8/layout/hProcess11"/>
    <dgm:cxn modelId="{3DAF821F-C170-4FC6-8511-B81BE9F3DC99}" type="presParOf" srcId="{4A593B23-F01B-4ACC-AB00-2A205094519F}" destId="{8670C29E-7180-4124-9C2C-BAA1D3BDB251}" srcOrd="0" destOrd="0" presId="urn:microsoft.com/office/officeart/2005/8/layout/hProcess11"/>
    <dgm:cxn modelId="{73CC7514-4BF0-4E82-8C39-36605F97CA04}" type="presParOf" srcId="{4A593B23-F01B-4ACC-AB00-2A205094519F}" destId="{0C82A56D-8C35-4731-B095-0E0B7DCAD187}" srcOrd="1" destOrd="0" presId="urn:microsoft.com/office/officeart/2005/8/layout/hProcess11"/>
    <dgm:cxn modelId="{F228425E-A04B-4EC4-AE66-DDC397F6556D}" type="presParOf" srcId="{4A593B23-F01B-4ACC-AB00-2A205094519F}" destId="{095B5F3B-0A5D-47ED-A71A-76D4DF43FE1A}" srcOrd="2" destOrd="0" presId="urn:microsoft.com/office/officeart/2005/8/layout/hProcess1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A24FE0-7AC5-487E-91EC-6323D3B37F8E}">
      <dsp:nvSpPr>
        <dsp:cNvPr id="0" name=""/>
        <dsp:cNvSpPr/>
      </dsp:nvSpPr>
      <dsp:spPr>
        <a:xfrm>
          <a:off x="0" y="415498"/>
          <a:ext cx="6858000" cy="553998"/>
        </a:xfrm>
        <a:prstGeom prst="notchedRightArrow">
          <a:avLst/>
        </a:prstGeom>
        <a:gradFill rotWithShape="1">
          <a:gsLst>
            <a:gs pos="0">
              <a:schemeClr val="accent2">
                <a:shade val="85000"/>
              </a:schemeClr>
            </a:gs>
            <a:gs pos="100000">
              <a:schemeClr val="accent2">
                <a:tint val="90000"/>
                <a:alpha val="100000"/>
                <a:satMod val="180000"/>
              </a:schemeClr>
            </a:gs>
          </a:gsLst>
          <a:path path="circle">
            <a:fillToRect l="100000" t="100000" r="100000" b="100000"/>
          </a:path>
        </a:gradFill>
        <a:ln>
          <a:noFill/>
        </a:ln>
        <a:effectLst>
          <a:outerShdw blurRad="44450" dist="21590" dir="5400000" rotWithShape="0">
            <a:srgbClr val="000000">
              <a:alpha val="40000"/>
            </a:srgbClr>
          </a:outerShdw>
        </a:effectLst>
        <a:scene3d>
          <a:camera prst="orthographicFront">
            <a:rot lat="0" lon="0" rev="0"/>
          </a:camera>
          <a:lightRig rig="flat" dir="t">
            <a:rot lat="0" lon="0" rev="3600000"/>
          </a:lightRig>
        </a:scene3d>
        <a:sp3d prstMaterial="flat">
          <a:bevelT w="28575" h="41275" prst="coolSlant"/>
        </a:sp3d>
      </dsp:spPr>
      <dsp:style>
        <a:lnRef idx="0">
          <a:schemeClr val="accent2"/>
        </a:lnRef>
        <a:fillRef idx="3">
          <a:schemeClr val="accent2"/>
        </a:fillRef>
        <a:effectRef idx="3">
          <a:schemeClr val="accent2"/>
        </a:effectRef>
        <a:fontRef idx="minor">
          <a:schemeClr val="lt1"/>
        </a:fontRef>
      </dsp:style>
    </dsp:sp>
    <dsp:sp modelId="{8670C29E-7180-4124-9C2C-BAA1D3BDB251}">
      <dsp:nvSpPr>
        <dsp:cNvPr id="0" name=""/>
        <dsp:cNvSpPr/>
      </dsp:nvSpPr>
      <dsp:spPr>
        <a:xfrm>
          <a:off x="0" y="0"/>
          <a:ext cx="6172200" cy="5539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199136" rIns="199136" bIns="199136" numCol="1" spcCol="1270" anchor="b" anchorCtr="0">
          <a:noAutofit/>
        </a:bodyPr>
        <a:lstStyle/>
        <a:p>
          <a:pPr marL="0" lvl="0" indent="0" algn="ctr" defTabSz="1244600">
            <a:lnSpc>
              <a:spcPct val="90000"/>
            </a:lnSpc>
            <a:spcBef>
              <a:spcPct val="0"/>
            </a:spcBef>
            <a:spcAft>
              <a:spcPct val="35000"/>
            </a:spcAft>
            <a:buNone/>
          </a:pPr>
          <a:r>
            <a:rPr lang="en-US" sz="2800" b="1" kern="1200" dirty="0"/>
            <a:t>Go on the platform and complete SAQ and MCQ question sets. </a:t>
          </a:r>
          <a:endParaRPr lang="en-US" sz="2800" kern="1200" dirty="0"/>
        </a:p>
      </dsp:txBody>
      <dsp:txXfrm>
        <a:off x="0" y="0"/>
        <a:ext cx="6172200" cy="553998"/>
      </dsp:txXfrm>
    </dsp:sp>
    <dsp:sp modelId="{0C82A56D-8C35-4731-B095-0E0B7DCAD187}">
      <dsp:nvSpPr>
        <dsp:cNvPr id="0" name=""/>
        <dsp:cNvSpPr/>
      </dsp:nvSpPr>
      <dsp:spPr>
        <a:xfrm>
          <a:off x="3016850" y="623247"/>
          <a:ext cx="138499" cy="138499"/>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8FCA9C-FF92-4024-BDEC-A6D3B663DC09}" type="datetimeFigureOut">
              <a:rPr lang="en-US"/>
              <a:t>3/26/2026</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46DCAE-1661-43FF-8A44-43DAFDC1FD90}" type="slidenum">
              <a:rPr/>
              <a:t>‹#›</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2AB877-E7B1-4681-847E-D0918612832B}" type="datetimeFigureOut">
              <a:rPr lang="en-US"/>
              <a:t>3/26/2026</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C971FF-EF28-4195-A575-329446EFAA55}" type="slidenum">
              <a:rPr/>
              <a:t>‹#›</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2</a:t>
            </a:fld>
            <a:endParaRPr lang="en-US"/>
          </a:p>
        </p:txBody>
      </p:sp>
    </p:spTree>
    <p:extLst>
      <p:ext uri="{BB962C8B-B14F-4D97-AF65-F5344CB8AC3E}">
        <p14:creationId xmlns:p14="http://schemas.microsoft.com/office/powerpoint/2010/main" val="24015241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41AB9A-1400-A8E1-1A44-9053FAA699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C1F5F0-0D2C-D33F-8710-56F57ED983F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C213617-9DBB-0011-1F12-397FB34EE169}"/>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CF7110C-3188-1409-0106-B80CC49E3A4B}"/>
              </a:ext>
            </a:extLst>
          </p:cNvPr>
          <p:cNvSpPr>
            <a:spLocks noGrp="1"/>
          </p:cNvSpPr>
          <p:nvPr>
            <p:ph type="sldNum" sz="quarter" idx="10"/>
          </p:nvPr>
        </p:nvSpPr>
        <p:spPr/>
        <p:txBody>
          <a:bodyPr/>
          <a:lstStyle/>
          <a:p>
            <a:fld id="{69C971FF-EF28-4195-A575-329446EFAA55}" type="slidenum">
              <a:rPr lang="en-US" smtClean="0"/>
              <a:t>11</a:t>
            </a:fld>
            <a:endParaRPr lang="en-US"/>
          </a:p>
        </p:txBody>
      </p:sp>
    </p:spTree>
    <p:extLst>
      <p:ext uri="{BB962C8B-B14F-4D97-AF65-F5344CB8AC3E}">
        <p14:creationId xmlns:p14="http://schemas.microsoft.com/office/powerpoint/2010/main" val="31279393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59E1E-81F6-962D-A3D3-16548A37B9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297DDA-261B-B05A-689D-ADDF0E654E2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26FD867-0C4C-7C10-73CB-634C1370119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93E11EC-48F2-DDAF-1C3C-423D72305BE9}"/>
              </a:ext>
            </a:extLst>
          </p:cNvPr>
          <p:cNvSpPr>
            <a:spLocks noGrp="1"/>
          </p:cNvSpPr>
          <p:nvPr>
            <p:ph type="sldNum" sz="quarter" idx="10"/>
          </p:nvPr>
        </p:nvSpPr>
        <p:spPr/>
        <p:txBody>
          <a:bodyPr/>
          <a:lstStyle/>
          <a:p>
            <a:fld id="{69C971FF-EF28-4195-A575-329446EFAA55}" type="slidenum">
              <a:rPr lang="en-US" smtClean="0"/>
              <a:t>12</a:t>
            </a:fld>
            <a:endParaRPr lang="en-US"/>
          </a:p>
        </p:txBody>
      </p:sp>
    </p:spTree>
    <p:extLst>
      <p:ext uri="{BB962C8B-B14F-4D97-AF65-F5344CB8AC3E}">
        <p14:creationId xmlns:p14="http://schemas.microsoft.com/office/powerpoint/2010/main" val="10247293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2B1D80-DB97-CC2E-3BD1-7AB5480E6E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ECF30E-2175-AF60-FECF-5B40DBB368B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CC7CB4A-C4EC-822C-9273-EA756000C7A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E472AEFB-1553-CB6A-3D4C-624C96E6FAB9}"/>
              </a:ext>
            </a:extLst>
          </p:cNvPr>
          <p:cNvSpPr>
            <a:spLocks noGrp="1"/>
          </p:cNvSpPr>
          <p:nvPr>
            <p:ph type="sldNum" sz="quarter" idx="10"/>
          </p:nvPr>
        </p:nvSpPr>
        <p:spPr/>
        <p:txBody>
          <a:bodyPr/>
          <a:lstStyle/>
          <a:p>
            <a:fld id="{69C971FF-EF28-4195-A575-329446EFAA55}" type="slidenum">
              <a:rPr lang="en-US" smtClean="0"/>
              <a:t>13</a:t>
            </a:fld>
            <a:endParaRPr lang="en-US"/>
          </a:p>
        </p:txBody>
      </p:sp>
    </p:spTree>
    <p:extLst>
      <p:ext uri="{BB962C8B-B14F-4D97-AF65-F5344CB8AC3E}">
        <p14:creationId xmlns:p14="http://schemas.microsoft.com/office/powerpoint/2010/main" val="23317036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1A1D4B-5498-22BE-5633-6C5F624A55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E30403-970B-3A5C-275E-5D5B5642F87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297BA5B-F8A4-E56D-45BD-9CE57AFCBB4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56E68A0-7E4B-CD84-DB2F-DBEAA2051DE9}"/>
              </a:ext>
            </a:extLst>
          </p:cNvPr>
          <p:cNvSpPr>
            <a:spLocks noGrp="1"/>
          </p:cNvSpPr>
          <p:nvPr>
            <p:ph type="sldNum" sz="quarter" idx="10"/>
          </p:nvPr>
        </p:nvSpPr>
        <p:spPr/>
        <p:txBody>
          <a:bodyPr/>
          <a:lstStyle/>
          <a:p>
            <a:fld id="{69C971FF-EF28-4195-A575-329446EFAA55}" type="slidenum">
              <a:rPr lang="en-US" smtClean="0"/>
              <a:t>14</a:t>
            </a:fld>
            <a:endParaRPr lang="en-US"/>
          </a:p>
        </p:txBody>
      </p:sp>
    </p:spTree>
    <p:extLst>
      <p:ext uri="{BB962C8B-B14F-4D97-AF65-F5344CB8AC3E}">
        <p14:creationId xmlns:p14="http://schemas.microsoft.com/office/powerpoint/2010/main" val="27271988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7CD4BD-7539-E179-10B5-523C76113D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D9773C-1F50-9E4A-E2BD-64C0A76266A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5161428-448B-B73A-421B-8948645287CA}"/>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C047026-FFC1-BC06-46D2-7B6DB664EFD3}"/>
              </a:ext>
            </a:extLst>
          </p:cNvPr>
          <p:cNvSpPr>
            <a:spLocks noGrp="1"/>
          </p:cNvSpPr>
          <p:nvPr>
            <p:ph type="sldNum" sz="quarter" idx="10"/>
          </p:nvPr>
        </p:nvSpPr>
        <p:spPr/>
        <p:txBody>
          <a:bodyPr/>
          <a:lstStyle/>
          <a:p>
            <a:fld id="{69C971FF-EF28-4195-A575-329446EFAA55}" type="slidenum">
              <a:rPr lang="en-US" smtClean="0"/>
              <a:t>15</a:t>
            </a:fld>
            <a:endParaRPr lang="en-US"/>
          </a:p>
        </p:txBody>
      </p:sp>
    </p:spTree>
    <p:extLst>
      <p:ext uri="{BB962C8B-B14F-4D97-AF65-F5344CB8AC3E}">
        <p14:creationId xmlns:p14="http://schemas.microsoft.com/office/powerpoint/2010/main" val="17733954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B640C-CA86-424B-9DFC-953EAF99D2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7B2415-4C6E-1C73-B1EE-2D7D85C6B4D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8F64219-727F-B09E-C9F1-45824A0A2C3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683218F-5517-D797-6EDD-3C243EABDD03}"/>
              </a:ext>
            </a:extLst>
          </p:cNvPr>
          <p:cNvSpPr>
            <a:spLocks noGrp="1"/>
          </p:cNvSpPr>
          <p:nvPr>
            <p:ph type="sldNum" sz="quarter" idx="10"/>
          </p:nvPr>
        </p:nvSpPr>
        <p:spPr/>
        <p:txBody>
          <a:bodyPr/>
          <a:lstStyle/>
          <a:p>
            <a:fld id="{69C971FF-EF28-4195-A575-329446EFAA55}" type="slidenum">
              <a:rPr lang="en-US" smtClean="0"/>
              <a:t>18</a:t>
            </a:fld>
            <a:endParaRPr lang="en-US"/>
          </a:p>
        </p:txBody>
      </p:sp>
    </p:spTree>
    <p:extLst>
      <p:ext uri="{BB962C8B-B14F-4D97-AF65-F5344CB8AC3E}">
        <p14:creationId xmlns:p14="http://schemas.microsoft.com/office/powerpoint/2010/main" val="13075245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ADCA9-1066-9896-11A2-021000FE1B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4B68A8-83A2-FF67-4A81-E1E5022C1DA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9AF22F4-6F5F-546E-6E9F-68C8DABB61D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415A78F-5209-ECED-7E11-F014F597CFBB}"/>
              </a:ext>
            </a:extLst>
          </p:cNvPr>
          <p:cNvSpPr>
            <a:spLocks noGrp="1"/>
          </p:cNvSpPr>
          <p:nvPr>
            <p:ph type="sldNum" sz="quarter" idx="10"/>
          </p:nvPr>
        </p:nvSpPr>
        <p:spPr/>
        <p:txBody>
          <a:bodyPr/>
          <a:lstStyle/>
          <a:p>
            <a:fld id="{69C971FF-EF28-4195-A575-329446EFAA55}" type="slidenum">
              <a:rPr lang="en-US" smtClean="0"/>
              <a:t>19</a:t>
            </a:fld>
            <a:endParaRPr lang="en-US"/>
          </a:p>
        </p:txBody>
      </p:sp>
    </p:spTree>
    <p:extLst>
      <p:ext uri="{BB962C8B-B14F-4D97-AF65-F5344CB8AC3E}">
        <p14:creationId xmlns:p14="http://schemas.microsoft.com/office/powerpoint/2010/main" val="2928210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97FD3-E093-E9FD-2BB3-A45550C0A3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AC8CFB-AE6A-CA9F-18A9-A212D4D8C39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3DEF4C2-5A21-34C6-BD6B-8168F8D6B6A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98704E3-D183-9C66-431A-D029A7F72961}"/>
              </a:ext>
            </a:extLst>
          </p:cNvPr>
          <p:cNvSpPr>
            <a:spLocks noGrp="1"/>
          </p:cNvSpPr>
          <p:nvPr>
            <p:ph type="sldNum" sz="quarter" idx="10"/>
          </p:nvPr>
        </p:nvSpPr>
        <p:spPr/>
        <p:txBody>
          <a:bodyPr/>
          <a:lstStyle/>
          <a:p>
            <a:fld id="{69C971FF-EF28-4195-A575-329446EFAA55}" type="slidenum">
              <a:rPr lang="en-US" smtClean="0"/>
              <a:t>3</a:t>
            </a:fld>
            <a:endParaRPr lang="en-US"/>
          </a:p>
        </p:txBody>
      </p:sp>
    </p:spTree>
    <p:extLst>
      <p:ext uri="{BB962C8B-B14F-4D97-AF65-F5344CB8AC3E}">
        <p14:creationId xmlns:p14="http://schemas.microsoft.com/office/powerpoint/2010/main" val="5252182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D8BB3-9E8D-61AC-D991-6211B8E3A1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751875-F672-FE73-5EAE-41FCA8D9B46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CB33D92-6E45-A9DF-73FA-60331DF9F11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C319F31-4DCC-EA1E-3DCC-F0D74D3418C3}"/>
              </a:ext>
            </a:extLst>
          </p:cNvPr>
          <p:cNvSpPr>
            <a:spLocks noGrp="1"/>
          </p:cNvSpPr>
          <p:nvPr>
            <p:ph type="sldNum" sz="quarter" idx="10"/>
          </p:nvPr>
        </p:nvSpPr>
        <p:spPr/>
        <p:txBody>
          <a:bodyPr/>
          <a:lstStyle/>
          <a:p>
            <a:fld id="{69C971FF-EF28-4195-A575-329446EFAA55}" type="slidenum">
              <a:rPr lang="en-US" smtClean="0"/>
              <a:t>4</a:t>
            </a:fld>
            <a:endParaRPr lang="en-US"/>
          </a:p>
        </p:txBody>
      </p:sp>
    </p:spTree>
    <p:extLst>
      <p:ext uri="{BB962C8B-B14F-4D97-AF65-F5344CB8AC3E}">
        <p14:creationId xmlns:p14="http://schemas.microsoft.com/office/powerpoint/2010/main" val="4164483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C82F1-3EE9-D6B9-8C42-78EB40E5B5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8AEC0B-625E-2BEE-2174-3FE8AD0620F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F511E0E-3ACD-14C9-F491-690D1F555EA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D9E51B3-BCB4-D4E9-7E7D-866A579BA020}"/>
              </a:ext>
            </a:extLst>
          </p:cNvPr>
          <p:cNvSpPr>
            <a:spLocks noGrp="1"/>
          </p:cNvSpPr>
          <p:nvPr>
            <p:ph type="sldNum" sz="quarter" idx="10"/>
          </p:nvPr>
        </p:nvSpPr>
        <p:spPr/>
        <p:txBody>
          <a:bodyPr/>
          <a:lstStyle/>
          <a:p>
            <a:fld id="{69C971FF-EF28-4195-A575-329446EFAA55}" type="slidenum">
              <a:rPr lang="en-US" smtClean="0"/>
              <a:t>5</a:t>
            </a:fld>
            <a:endParaRPr lang="en-US"/>
          </a:p>
        </p:txBody>
      </p:sp>
    </p:spTree>
    <p:extLst>
      <p:ext uri="{BB962C8B-B14F-4D97-AF65-F5344CB8AC3E}">
        <p14:creationId xmlns:p14="http://schemas.microsoft.com/office/powerpoint/2010/main" val="2482855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8C953-21AF-04D7-C7E7-B687267FBB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81B6F5-5AFC-AD0C-9090-AE6106EB73B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3E869DC-A741-AF99-2CB7-34A6075C78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26E12D18-9DC5-3DC1-C67D-1E5B2211AD20}"/>
              </a:ext>
            </a:extLst>
          </p:cNvPr>
          <p:cNvSpPr>
            <a:spLocks noGrp="1"/>
          </p:cNvSpPr>
          <p:nvPr>
            <p:ph type="sldNum" sz="quarter" idx="10"/>
          </p:nvPr>
        </p:nvSpPr>
        <p:spPr/>
        <p:txBody>
          <a:bodyPr/>
          <a:lstStyle/>
          <a:p>
            <a:fld id="{69C971FF-EF28-4195-A575-329446EFAA55}" type="slidenum">
              <a:rPr lang="en-US" smtClean="0"/>
              <a:t>6</a:t>
            </a:fld>
            <a:endParaRPr lang="en-US"/>
          </a:p>
        </p:txBody>
      </p:sp>
    </p:spTree>
    <p:extLst>
      <p:ext uri="{BB962C8B-B14F-4D97-AF65-F5344CB8AC3E}">
        <p14:creationId xmlns:p14="http://schemas.microsoft.com/office/powerpoint/2010/main" val="21306705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92AA6A-99F4-3EE4-9EE3-859DE8FC5C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314350-CE11-9BED-F5E7-4346B9A7EF4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E639340-44F7-859D-0DF7-1B96136C37B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D5D7E263-54C9-2257-C6E7-EAB9B5CFA43C}"/>
              </a:ext>
            </a:extLst>
          </p:cNvPr>
          <p:cNvSpPr>
            <a:spLocks noGrp="1"/>
          </p:cNvSpPr>
          <p:nvPr>
            <p:ph type="sldNum" sz="quarter" idx="10"/>
          </p:nvPr>
        </p:nvSpPr>
        <p:spPr/>
        <p:txBody>
          <a:bodyPr/>
          <a:lstStyle/>
          <a:p>
            <a:fld id="{69C971FF-EF28-4195-A575-329446EFAA55}" type="slidenum">
              <a:rPr lang="en-US" smtClean="0"/>
              <a:t>7</a:t>
            </a:fld>
            <a:endParaRPr lang="en-US"/>
          </a:p>
        </p:txBody>
      </p:sp>
    </p:spTree>
    <p:extLst>
      <p:ext uri="{BB962C8B-B14F-4D97-AF65-F5344CB8AC3E}">
        <p14:creationId xmlns:p14="http://schemas.microsoft.com/office/powerpoint/2010/main" val="37698813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B6A5C-9071-3043-B326-326291A28A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00A8F7-862A-CE61-2882-357ECA1E2FD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FC6C9F1-4942-A2E2-A545-0DA4C1EBB6E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E50C057-4590-D679-37DF-BABBB7A16720}"/>
              </a:ext>
            </a:extLst>
          </p:cNvPr>
          <p:cNvSpPr>
            <a:spLocks noGrp="1"/>
          </p:cNvSpPr>
          <p:nvPr>
            <p:ph type="sldNum" sz="quarter" idx="10"/>
          </p:nvPr>
        </p:nvSpPr>
        <p:spPr/>
        <p:txBody>
          <a:bodyPr/>
          <a:lstStyle/>
          <a:p>
            <a:fld id="{69C971FF-EF28-4195-A575-329446EFAA55}" type="slidenum">
              <a:rPr lang="en-US" smtClean="0"/>
              <a:t>8</a:t>
            </a:fld>
            <a:endParaRPr lang="en-US"/>
          </a:p>
        </p:txBody>
      </p:sp>
    </p:spTree>
    <p:extLst>
      <p:ext uri="{BB962C8B-B14F-4D97-AF65-F5344CB8AC3E}">
        <p14:creationId xmlns:p14="http://schemas.microsoft.com/office/powerpoint/2010/main" val="13751025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963F3E-E74A-5E66-0D75-68956A18D3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85520E-2545-086B-6121-1BEC40A31C9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C9DFAD8-7FC8-5182-54BD-E33B5447191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31D48B9-316B-CA44-236E-C56960A7D37D}"/>
              </a:ext>
            </a:extLst>
          </p:cNvPr>
          <p:cNvSpPr>
            <a:spLocks noGrp="1"/>
          </p:cNvSpPr>
          <p:nvPr>
            <p:ph type="sldNum" sz="quarter" idx="10"/>
          </p:nvPr>
        </p:nvSpPr>
        <p:spPr/>
        <p:txBody>
          <a:bodyPr/>
          <a:lstStyle/>
          <a:p>
            <a:fld id="{69C971FF-EF28-4195-A575-329446EFAA55}" type="slidenum">
              <a:rPr lang="en-US" smtClean="0"/>
              <a:t>9</a:t>
            </a:fld>
            <a:endParaRPr lang="en-US"/>
          </a:p>
        </p:txBody>
      </p:sp>
    </p:spTree>
    <p:extLst>
      <p:ext uri="{BB962C8B-B14F-4D97-AF65-F5344CB8AC3E}">
        <p14:creationId xmlns:p14="http://schemas.microsoft.com/office/powerpoint/2010/main" val="27425602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E4A801-E4F0-5E73-6C01-1C0FD1CDBA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859998-E9E3-8E8F-F84A-C9187A8A0F1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FAFC5CB-BBCF-EDEE-028C-7FA2DF161801}"/>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0F380CC-14F1-DEE3-DE7B-11DDEAD80702}"/>
              </a:ext>
            </a:extLst>
          </p:cNvPr>
          <p:cNvSpPr>
            <a:spLocks noGrp="1"/>
          </p:cNvSpPr>
          <p:nvPr>
            <p:ph type="sldNum" sz="quarter" idx="10"/>
          </p:nvPr>
        </p:nvSpPr>
        <p:spPr/>
        <p:txBody>
          <a:bodyPr/>
          <a:lstStyle/>
          <a:p>
            <a:fld id="{69C971FF-EF28-4195-A575-329446EFAA55}" type="slidenum">
              <a:rPr lang="en-US" smtClean="0"/>
              <a:t>10</a:t>
            </a:fld>
            <a:endParaRPr lang="en-US"/>
          </a:p>
        </p:txBody>
      </p:sp>
    </p:spTree>
    <p:extLst>
      <p:ext uri="{BB962C8B-B14F-4D97-AF65-F5344CB8AC3E}">
        <p14:creationId xmlns:p14="http://schemas.microsoft.com/office/powerpoint/2010/main" val="5708645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Freeform 6"/>
          <p:cNvSpPr>
            <a:spLocks noEditPoints="1"/>
          </p:cNvSpPr>
          <p:nvPr/>
        </p:nvSpPr>
        <p:spPr bwMode="auto">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a:solidFill>
                <a:schemeClr val="lt1"/>
              </a:solidFill>
            </a:endParaRPr>
          </a:p>
        </p:txBody>
      </p:sp>
      <p:sp>
        <p:nvSpPr>
          <p:cNvPr id="2" name="Title 1"/>
          <p:cNvSpPr>
            <a:spLocks noGrp="1"/>
          </p:cNvSpPr>
          <p:nvPr>
            <p:ph type="ctrTitle"/>
          </p:nvPr>
        </p:nvSpPr>
        <p:spPr>
          <a:xfrm>
            <a:off x="1217613" y="1828799"/>
            <a:ext cx="9753600" cy="3048001"/>
          </a:xfrm>
        </p:spPr>
        <p:txBody>
          <a:bodyPr>
            <a:normAutofit/>
          </a:bodyPr>
          <a:lstStyle>
            <a:lvl1pPr>
              <a:defRPr sz="4400"/>
            </a:lvl1pPr>
          </a:lstStyle>
          <a:p>
            <a:r>
              <a:rPr lang="en-US"/>
              <a:t>Click to edit Master title style</a:t>
            </a:r>
            <a:endParaRPr/>
          </a:p>
        </p:txBody>
      </p:sp>
      <p:sp>
        <p:nvSpPr>
          <p:cNvPr id="3" name="Subtitle 2"/>
          <p:cNvSpPr>
            <a:spLocks noGrp="1"/>
          </p:cNvSpPr>
          <p:nvPr>
            <p:ph type="subTitle" idx="1"/>
          </p:nvPr>
        </p:nvSpPr>
        <p:spPr>
          <a:xfrm>
            <a:off x="1217614" y="5029200"/>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pPr/>
              <a:t>3/26/2026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pPr/>
              <a:t>‹#›</a:t>
            </a:fld>
            <a:endParaRPr lang="en-US"/>
          </a:p>
        </p:txBody>
      </p:sp>
    </p:spTree>
    <p:extLst>
      <p:ext uri="{BB962C8B-B14F-4D97-AF65-F5344CB8AC3E}">
        <p14:creationId xmlns:p14="http://schemas.microsoft.com/office/powerpoint/2010/main" val="222367180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3/26/2026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287455734"/>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685800"/>
            <a:ext cx="2134315"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3/26/2026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239219519"/>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3/26/2026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670150625"/>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7614" y="3429000"/>
            <a:ext cx="9753600" cy="2362199"/>
          </a:xfrm>
        </p:spPr>
        <p:txBody>
          <a:bodyPr anchor="b">
            <a:normAutofit/>
          </a:bodyPr>
          <a:lstStyle>
            <a:lvl1pPr algn="l">
              <a:defRPr sz="4400" b="0" cap="all"/>
            </a:lvl1pPr>
          </a:lstStyle>
          <a:p>
            <a:r>
              <a:rPr lang="en-US"/>
              <a:t>Click to edit Master title style</a:t>
            </a:r>
            <a:endParaRPr/>
          </a:p>
        </p:txBody>
      </p:sp>
      <p:sp>
        <p:nvSpPr>
          <p:cNvPr id="3" name="Text Placeholder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3/26/2026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03362473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3/26/2026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273045386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7614" y="274638"/>
            <a:ext cx="9753600" cy="1325562"/>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EDF33987-6305-4E2A-BF18-EF013ECE927B}" type="datetimeFigureOut">
              <a:rPr lang="en-US" smtClean="0"/>
              <a:t>3/26/2026</a:t>
            </a:fld>
            <a:endParaRPr lang="en-US"/>
          </a:p>
        </p:txBody>
      </p:sp>
      <p:sp>
        <p:nvSpPr>
          <p:cNvPr id="9" name="Slide Number Placeholder 8"/>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44210522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EDF33987-6305-4E2A-BF18-EF013ECE927B}" type="datetimeFigureOut">
              <a:rPr lang="en-US" smtClean="0"/>
              <a:t>3/26/2026</a:t>
            </a:fld>
            <a:endParaRPr lang="en-US"/>
          </a:p>
        </p:txBody>
      </p:sp>
      <p:sp>
        <p:nvSpPr>
          <p:cNvPr id="5" name="Slide Number Placeholder 4"/>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139068231"/>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EDF33987-6305-4E2A-BF18-EF013ECE927B}" type="datetimeFigureOut">
              <a:rPr lang="en-US" smtClean="0"/>
              <a:t>3/26/2026</a:t>
            </a:fld>
            <a:endParaRPr lang="en-US"/>
          </a:p>
        </p:txBody>
      </p:sp>
      <p:sp>
        <p:nvSpPr>
          <p:cNvPr id="4" name="Slide Number Placeholder 3"/>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529785258"/>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Content Placeholder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3/26/2026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581988854"/>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3/26/2026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702941766"/>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9000">
              <a:schemeClr val="bg1"/>
            </a:gs>
            <a:gs pos="40000">
              <a:schemeClr val="bg2"/>
            </a:gs>
            <a:gs pos="10000">
              <a:schemeClr val="bg1">
                <a:lumMod val="95000"/>
              </a:schemeClr>
            </a:gs>
            <a:gs pos="100000">
              <a:schemeClr val="bg2">
                <a:lumMod val="90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8" name="Rectangle 7"/>
          <p:cNvSpPr/>
          <p:nvPr userDrawn="1"/>
        </p:nvSpPr>
        <p:spPr bwMode="ltGray">
          <a:xfrm>
            <a:off x="1460" y="0"/>
            <a:ext cx="12188952" cy="6858000"/>
          </a:xfrm>
          <a:prstGeom prst="rect">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400"/>
          </a:p>
        </p:txBody>
      </p:sp>
      <p:sp>
        <p:nvSpPr>
          <p:cNvPr id="2" name="Title Placeholder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r>
              <a:rPr lang="en-US"/>
              <a:t>Add a footer</a:t>
            </a:r>
            <a:endParaRPr lang="en-US" dirty="0"/>
          </a:p>
        </p:txBody>
      </p:sp>
      <p:sp>
        <p:nvSpPr>
          <p:cNvPr id="4" name="Date Placeholder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fld id="{EDF33987-6305-4E2A-BF18-EF013ECE927B}" type="datetimeFigureOut">
              <a:rPr lang="en-US" smtClean="0"/>
              <a:pPr/>
              <a:t>3/26/2026</a:t>
            </a:fld>
            <a:endParaRPr lang="en-US" dirty="0"/>
          </a:p>
        </p:txBody>
      </p:sp>
      <p:sp>
        <p:nvSpPr>
          <p:cNvPr id="6" name="Slide Number Placehold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fld id="{F36C87F6-986D-49E6-AF40-1B3A1EE8064D}" type="slidenum">
              <a:rPr lang="en-US" smtClean="0"/>
              <a:pPr/>
              <a:t>‹#›</a:t>
            </a:fld>
            <a:endParaRPr lang="en-US"/>
          </a:p>
        </p:txBody>
      </p:sp>
    </p:spTree>
    <p:extLst>
      <p:ext uri="{BB962C8B-B14F-4D97-AF65-F5344CB8AC3E}">
        <p14:creationId xmlns:p14="http://schemas.microsoft.com/office/powerpoint/2010/main" val="1431716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xStyles>
    <p:titleStyle>
      <a:lvl1pPr algn="l" defTabSz="914400" rtl="0" eaLnBrk="1" latinLnBrk="0" hangingPunct="1">
        <a:lnSpc>
          <a:spcPct val="90000"/>
        </a:lnSpc>
        <a:spcBef>
          <a:spcPct val="0"/>
        </a:spcBef>
        <a:buNone/>
        <a:defRPr sz="4000" kern="1200" cap="all" baseline="0">
          <a:solidFill>
            <a:schemeClr val="accent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sourcebooks.fordham.edu/mod/1842nanjing.asp"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sourcebooks.fordham.edu/mod/1842nanjing.asp"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archive.org/details/imperialismastu00goog"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archive.org/details/imperialismastu00goog"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archive.org/details/imperialismastu00goog"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archive.org/details/imperialismastu00goog"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sourcebooks.fordham.edu/mod/1842nanjing.asp"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sourcebooks.fordham.edu/mod/1842nanjing.asp"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217612" y="1828799"/>
            <a:ext cx="10363199" cy="3048001"/>
          </a:xfrm>
        </p:spPr>
        <p:txBody>
          <a:bodyPr>
            <a:normAutofit/>
          </a:bodyPr>
          <a:lstStyle/>
          <a:p>
            <a:r>
              <a:rPr lang="en-US" sz="4000" dirty="0">
                <a:latin typeface="Abadi" panose="020B0604020104020204" pitchFamily="34" charset="0"/>
              </a:rPr>
              <a:t>Topic 6.5 - Economic Imperialism (1750–1900)</a:t>
            </a:r>
          </a:p>
        </p:txBody>
      </p:sp>
      <p:sp>
        <p:nvSpPr>
          <p:cNvPr id="5" name="Subtitle 4"/>
          <p:cNvSpPr>
            <a:spLocks noGrp="1"/>
          </p:cNvSpPr>
          <p:nvPr>
            <p:ph type="subTitle" idx="1"/>
          </p:nvPr>
        </p:nvSpPr>
        <p:spPr/>
        <p:txBody>
          <a:bodyPr/>
          <a:lstStyle/>
          <a:p>
            <a:r>
              <a:rPr lang="en-US" dirty="0">
                <a:latin typeface="Abadi" panose="020B0604020104020204" pitchFamily="34" charset="0"/>
              </a:rPr>
              <a:t>Dr. Robert E. Sawyer</a:t>
            </a:r>
          </a:p>
        </p:txBody>
      </p:sp>
    </p:spTree>
    <p:extLst>
      <p:ext uri="{BB962C8B-B14F-4D97-AF65-F5344CB8AC3E}">
        <p14:creationId xmlns:p14="http://schemas.microsoft.com/office/powerpoint/2010/main" val="288708291"/>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939EC05-9B94-BA8E-7FBB-820201E2B87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CC1F68D7-53FC-730F-41A6-56A1E438AB7B}"/>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Source: Treaty of Nanjing (1842), ending the First Opium War</a:t>
            </a:r>
            <a:br>
              <a:rPr lang="en-US" sz="2000" b="1" cap="none" dirty="0">
                <a:effectLst/>
                <a:latin typeface="Arial" panose="020B0604020202020204" pitchFamily="34" charset="0"/>
                <a:ea typeface="Aptos" panose="020B0004020202020204" pitchFamily="34" charset="0"/>
              </a:rPr>
            </a:br>
            <a:r>
              <a:rPr lang="en-US" sz="2000" b="1" cap="none" dirty="0">
                <a:effectLst/>
                <a:latin typeface="Arial" panose="020B0604020202020204" pitchFamily="34" charset="0"/>
                <a:ea typeface="Aptos" panose="020B0004020202020204" pitchFamily="34" charset="0"/>
                <a:hlinkClick r:id="rId3"/>
              </a:rPr>
              <a:t>https://sourcebooks.fordham.edu/mod/1842nanjing.asp</a:t>
            </a:r>
            <a:r>
              <a:rPr lang="en-US" sz="2000" b="1" cap="none" dirty="0">
                <a:effectLst/>
                <a:latin typeface="Arial" panose="020B0604020202020204" pitchFamily="34" charset="0"/>
                <a:ea typeface="Aptos" panose="020B0004020202020204" pitchFamily="34" charset="0"/>
              </a:rPr>
              <a:t> </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C392BA58-53E7-571E-EDD0-CD051AADFCFC}"/>
              </a:ext>
            </a:extLst>
          </p:cNvPr>
          <p:cNvSpPr txBox="1"/>
          <p:nvPr/>
        </p:nvSpPr>
        <p:spPr>
          <a:xfrm>
            <a:off x="764267" y="1443841"/>
            <a:ext cx="10668000" cy="3108543"/>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It is further agreed that a fixed tariff shall be established for imports and exports, and that indemnities shall be paid by China to Great Britain for expenses incurred during the conflict and for claims made by British merchants. These provisions establish conditions under which British traders gain predictable access, legal protection, and commercial advantage within China’s economy.</a:t>
            </a:r>
          </a:p>
        </p:txBody>
      </p:sp>
    </p:spTree>
    <p:extLst>
      <p:ext uri="{BB962C8B-B14F-4D97-AF65-F5344CB8AC3E}">
        <p14:creationId xmlns:p14="http://schemas.microsoft.com/office/powerpoint/2010/main" val="893752951"/>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04B89CFA-EE75-BDAA-36F0-60649193EA8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408B14A-5A8A-5C01-3741-376037BD940B}"/>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Source: Treaty of Nanjing (1842), ending the First Opium War</a:t>
            </a:r>
            <a:br>
              <a:rPr lang="en-US" sz="2000" b="1" cap="none" dirty="0">
                <a:effectLst/>
                <a:latin typeface="Arial" panose="020B0604020202020204" pitchFamily="34" charset="0"/>
                <a:ea typeface="Aptos" panose="020B0004020202020204" pitchFamily="34" charset="0"/>
              </a:rPr>
            </a:br>
            <a:r>
              <a:rPr lang="en-US" sz="2000" b="1" cap="none" dirty="0">
                <a:effectLst/>
                <a:latin typeface="Arial" panose="020B0604020202020204" pitchFamily="34" charset="0"/>
                <a:ea typeface="Aptos" panose="020B0004020202020204" pitchFamily="34" charset="0"/>
                <a:hlinkClick r:id="rId3"/>
              </a:rPr>
              <a:t>https://sourcebooks.fordham.edu/mod/1842nanjing.asp</a:t>
            </a:r>
            <a:r>
              <a:rPr lang="en-US" sz="2000" b="1" cap="none" dirty="0">
                <a:effectLst/>
                <a:latin typeface="Arial" panose="020B0604020202020204" pitchFamily="34" charset="0"/>
                <a:ea typeface="Aptos" panose="020B0004020202020204" pitchFamily="34" charset="0"/>
              </a:rPr>
              <a:t> </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58E6412E-9B5C-EDC6-D34A-D42F99F3BBF6}"/>
              </a:ext>
            </a:extLst>
          </p:cNvPr>
          <p:cNvSpPr txBox="1"/>
          <p:nvPr/>
        </p:nvSpPr>
        <p:spPr>
          <a:xfrm>
            <a:off x="764267" y="1443841"/>
            <a:ext cx="10668000" cy="3539430"/>
          </a:xfrm>
          <a:prstGeom prst="rect">
            <a:avLst/>
          </a:prstGeom>
          <a:noFill/>
          <a:ln>
            <a:solidFill>
              <a:schemeClr val="bg2"/>
            </a:solidFill>
          </a:ln>
        </p:spPr>
        <p:txBody>
          <a:bodyPr wrap="square">
            <a:spAutoFit/>
          </a:bodyPr>
          <a:lstStyle/>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What is the </a:t>
            </a:r>
            <a:r>
              <a:rPr lang="en-US" sz="2800" b="1" kern="100" dirty="0">
                <a:effectLst/>
                <a:latin typeface="Arial" panose="020B0604020202020204" pitchFamily="34" charset="0"/>
                <a:ea typeface="Aptos" panose="020B0004020202020204" pitchFamily="34" charset="0"/>
              </a:rPr>
              <a:t>historical situation</a:t>
            </a:r>
            <a:r>
              <a:rPr lang="en-US" sz="2800" kern="100" dirty="0">
                <a:effectLst/>
                <a:latin typeface="Arial" panose="020B0604020202020204" pitchFamily="34" charset="0"/>
                <a:ea typeface="Aptos" panose="020B0004020202020204" pitchFamily="34" charset="0"/>
              </a:rPr>
              <a:t> that led to this treaty? </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Identify TWO provisions that benefit British economic interests. </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What evidence shows the unequal balance of power between Britain and China? </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How does the treaty structure China’s participation in global trade? </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How does this document illustrate economic imperialism rather than direct colonization? </a:t>
            </a:r>
          </a:p>
        </p:txBody>
      </p:sp>
    </p:spTree>
    <p:extLst>
      <p:ext uri="{BB962C8B-B14F-4D97-AF65-F5344CB8AC3E}">
        <p14:creationId xmlns:p14="http://schemas.microsoft.com/office/powerpoint/2010/main" val="1710159973"/>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44F0B8EA-0B02-7349-DB9A-83798F06A18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A485A69-151A-0CA4-9E16-F1A1C7E0863D}"/>
              </a:ext>
            </a:extLst>
          </p:cNvPr>
          <p:cNvSpPr>
            <a:spLocks noGrp="1"/>
          </p:cNvSpPr>
          <p:nvPr>
            <p:ph type="title"/>
          </p:nvPr>
        </p:nvSpPr>
        <p:spPr>
          <a:xfrm>
            <a:off x="608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000" b="1" cap="none" dirty="0">
                <a:effectLst/>
                <a:latin typeface="Arial" panose="020B0604020202020204" pitchFamily="34" charset="0"/>
                <a:ea typeface="Aptos" panose="020B0004020202020204" pitchFamily="34" charset="0"/>
              </a:rPr>
              <a:t>Source: John A. Hobson, Imperialism: A Study (1902) </a:t>
            </a:r>
            <a:r>
              <a:rPr lang="en-US" sz="2000" b="1" cap="none" dirty="0">
                <a:effectLst/>
                <a:latin typeface="Arial" panose="020B0604020202020204" pitchFamily="34" charset="0"/>
                <a:ea typeface="Aptos" panose="020B0004020202020204" pitchFamily="34" charset="0"/>
                <a:hlinkClick r:id="rId3"/>
              </a:rPr>
              <a:t>https://archive.org/details/imperialismastu00goog</a:t>
            </a:r>
            <a:r>
              <a:rPr lang="en-US" sz="2000" b="1" cap="none" dirty="0">
                <a:effectLst/>
                <a:latin typeface="Arial" panose="020B0604020202020204" pitchFamily="34" charset="0"/>
                <a:ea typeface="Aptos" panose="020B0004020202020204" pitchFamily="34" charset="0"/>
              </a:rPr>
              <a:t> </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296EDCD0-D468-FB3A-2278-669A870A1F61}"/>
              </a:ext>
            </a:extLst>
          </p:cNvPr>
          <p:cNvSpPr txBox="1"/>
          <p:nvPr/>
        </p:nvSpPr>
        <p:spPr>
          <a:xfrm>
            <a:off x="608012" y="1752598"/>
            <a:ext cx="10896600" cy="2677656"/>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 economic root of imperialism lies in the desire of industrial societies to secure markets for their surplus goods and profitable opportunities for the investment of capital. As production increases beyond the capacity of domestic consumption, manufacturers and financiers seek external markets where they can sell goods and invest profits at higher returns than those available at home.</a:t>
            </a:r>
          </a:p>
        </p:txBody>
      </p:sp>
    </p:spTree>
    <p:extLst>
      <p:ext uri="{BB962C8B-B14F-4D97-AF65-F5344CB8AC3E}">
        <p14:creationId xmlns:p14="http://schemas.microsoft.com/office/powerpoint/2010/main" val="2414066609"/>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A6FCC42-1A7E-1E78-1C5B-EBA85142933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86484CD-3D80-6CD7-D46E-759B2E1913D2}"/>
              </a:ext>
            </a:extLst>
          </p:cNvPr>
          <p:cNvSpPr>
            <a:spLocks noGrp="1"/>
          </p:cNvSpPr>
          <p:nvPr>
            <p:ph type="title"/>
          </p:nvPr>
        </p:nvSpPr>
        <p:spPr>
          <a:xfrm>
            <a:off x="608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000" b="1" cap="none" dirty="0">
                <a:effectLst/>
                <a:latin typeface="Arial" panose="020B0604020202020204" pitchFamily="34" charset="0"/>
                <a:ea typeface="Aptos" panose="020B0004020202020204" pitchFamily="34" charset="0"/>
              </a:rPr>
              <a:t>Source: John A. Hobson, Imperialism: A Study (1902) </a:t>
            </a:r>
            <a:r>
              <a:rPr lang="en-US" sz="2000" b="1" cap="none" dirty="0">
                <a:effectLst/>
                <a:latin typeface="Arial" panose="020B0604020202020204" pitchFamily="34" charset="0"/>
                <a:ea typeface="Aptos" panose="020B0004020202020204" pitchFamily="34" charset="0"/>
                <a:hlinkClick r:id="rId3"/>
              </a:rPr>
              <a:t>https://archive.org/details/imperialismastu00goog</a:t>
            </a:r>
            <a:r>
              <a:rPr lang="en-US" sz="2000" b="1" cap="none" dirty="0">
                <a:effectLst/>
                <a:latin typeface="Arial" panose="020B0604020202020204" pitchFamily="34" charset="0"/>
                <a:ea typeface="Aptos" panose="020B0004020202020204" pitchFamily="34" charset="0"/>
              </a:rPr>
              <a:t> </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BC7906FB-AA0F-13E8-CFAD-ADAC672475DA}"/>
              </a:ext>
            </a:extLst>
          </p:cNvPr>
          <p:cNvSpPr txBox="1"/>
          <p:nvPr/>
        </p:nvSpPr>
        <p:spPr>
          <a:xfrm>
            <a:off x="608012" y="1752598"/>
            <a:ext cx="10896600" cy="3108543"/>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This outward movement of capital is not accidental but is driven by organized economic interests that influence national policy. Financial and commercial groups advocate expansion into foreign regions where labor is cheaper and resources are abundant. Governments, in turn, support these ventures through diplomatic pressure, trade agreements, and, when necessary, military force, thereby aligning political power with economic ambition.</a:t>
            </a:r>
          </a:p>
        </p:txBody>
      </p:sp>
    </p:spTree>
    <p:extLst>
      <p:ext uri="{BB962C8B-B14F-4D97-AF65-F5344CB8AC3E}">
        <p14:creationId xmlns:p14="http://schemas.microsoft.com/office/powerpoint/2010/main" val="3807255877"/>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532234B-0D87-A12D-FC17-CCF7C903C11A}"/>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6BA4E63-1C6D-1F6C-F59C-9F0E38456CD6}"/>
              </a:ext>
            </a:extLst>
          </p:cNvPr>
          <p:cNvSpPr>
            <a:spLocks noGrp="1"/>
          </p:cNvSpPr>
          <p:nvPr>
            <p:ph type="title"/>
          </p:nvPr>
        </p:nvSpPr>
        <p:spPr>
          <a:xfrm>
            <a:off x="608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000" b="1" cap="none" dirty="0">
                <a:effectLst/>
                <a:latin typeface="Arial" panose="020B0604020202020204" pitchFamily="34" charset="0"/>
                <a:ea typeface="Aptos" panose="020B0004020202020204" pitchFamily="34" charset="0"/>
              </a:rPr>
              <a:t>Source: John A. Hobson, Imperialism: A Study (1902) </a:t>
            </a:r>
            <a:r>
              <a:rPr lang="en-US" sz="2000" b="1" cap="none" dirty="0">
                <a:effectLst/>
                <a:latin typeface="Arial" panose="020B0604020202020204" pitchFamily="34" charset="0"/>
                <a:ea typeface="Aptos" panose="020B0004020202020204" pitchFamily="34" charset="0"/>
                <a:hlinkClick r:id="rId3"/>
              </a:rPr>
              <a:t>https://archive.org/details/imperialismastu00goog</a:t>
            </a:r>
            <a:r>
              <a:rPr lang="en-US" sz="2000" b="1" cap="none" dirty="0">
                <a:effectLst/>
                <a:latin typeface="Arial" panose="020B0604020202020204" pitchFamily="34" charset="0"/>
                <a:ea typeface="Aptos" panose="020B0004020202020204" pitchFamily="34" charset="0"/>
              </a:rPr>
              <a:t> </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8428D66F-DBFE-33A4-411E-BF625B6997F9}"/>
              </a:ext>
            </a:extLst>
          </p:cNvPr>
          <p:cNvSpPr txBox="1"/>
          <p:nvPr/>
        </p:nvSpPr>
        <p:spPr>
          <a:xfrm>
            <a:off x="608012" y="1752598"/>
            <a:ext cx="10896600" cy="2677656"/>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 consequence of this process is the integration of less industrialized regions into a global economy structured to meet the needs of industrial powers. These regions often become dependent on exporting raw materials while importing manufactured goods, limiting their ability to develop independent industries and reinforcing patterns of economic inequality that persist over time.</a:t>
            </a:r>
          </a:p>
        </p:txBody>
      </p:sp>
    </p:spTree>
    <p:extLst>
      <p:ext uri="{BB962C8B-B14F-4D97-AF65-F5344CB8AC3E}">
        <p14:creationId xmlns:p14="http://schemas.microsoft.com/office/powerpoint/2010/main" val="1364445583"/>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9942377-F646-0AF4-F3F8-415239104DB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FB65B7B-90C8-7675-253A-327799AEE639}"/>
              </a:ext>
            </a:extLst>
          </p:cNvPr>
          <p:cNvSpPr>
            <a:spLocks noGrp="1"/>
          </p:cNvSpPr>
          <p:nvPr>
            <p:ph type="title"/>
          </p:nvPr>
        </p:nvSpPr>
        <p:spPr>
          <a:xfrm>
            <a:off x="608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000" b="1" cap="none" dirty="0">
                <a:effectLst/>
                <a:latin typeface="Arial" panose="020B0604020202020204" pitchFamily="34" charset="0"/>
                <a:ea typeface="Aptos" panose="020B0004020202020204" pitchFamily="34" charset="0"/>
              </a:rPr>
              <a:t>Source: John A. Hobson, Imperialism: A Study (1902) </a:t>
            </a:r>
            <a:r>
              <a:rPr lang="en-US" sz="2000" b="1" cap="none" dirty="0">
                <a:effectLst/>
                <a:latin typeface="Arial" panose="020B0604020202020204" pitchFamily="34" charset="0"/>
                <a:ea typeface="Aptos" panose="020B0004020202020204" pitchFamily="34" charset="0"/>
                <a:hlinkClick r:id="rId3"/>
              </a:rPr>
              <a:t>https://archive.org/details/imperialismastu00goog</a:t>
            </a:r>
            <a:r>
              <a:rPr lang="en-US" sz="2000" b="1" cap="none" dirty="0">
                <a:effectLst/>
                <a:latin typeface="Arial" panose="020B0604020202020204" pitchFamily="34" charset="0"/>
                <a:ea typeface="Aptos" panose="020B0004020202020204" pitchFamily="34" charset="0"/>
              </a:rPr>
              <a:t> </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8443FEA0-B4E2-E905-01AD-55EA7821EB16}"/>
              </a:ext>
            </a:extLst>
          </p:cNvPr>
          <p:cNvSpPr txBox="1"/>
          <p:nvPr/>
        </p:nvSpPr>
        <p:spPr>
          <a:xfrm>
            <a:off x="608012" y="1752598"/>
            <a:ext cx="10896600" cy="3108543"/>
          </a:xfrm>
          <a:prstGeom prst="rect">
            <a:avLst/>
          </a:prstGeom>
          <a:noFill/>
          <a:ln>
            <a:solidFill>
              <a:schemeClr val="bg2"/>
            </a:solidFill>
          </a:ln>
        </p:spPr>
        <p:txBody>
          <a:bodyPr wrap="square">
            <a:spAutoFit/>
          </a:bodyPr>
          <a:lstStyle/>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What is Hobson’s main argument about the causes of imperialism? </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How does he connect economic motives to political actions? </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What is Hobson’s </a:t>
            </a:r>
            <a:r>
              <a:rPr lang="en-US" sz="2800" b="1" kern="100" dirty="0">
                <a:effectLst/>
                <a:latin typeface="Arial" panose="020B0604020202020204" pitchFamily="34" charset="0"/>
                <a:ea typeface="Aptos" panose="020B0004020202020204" pitchFamily="34" charset="0"/>
              </a:rPr>
              <a:t>point of view</a:t>
            </a:r>
            <a:r>
              <a:rPr lang="en-US" sz="2800" kern="100" dirty="0">
                <a:effectLst/>
                <a:latin typeface="Arial" panose="020B0604020202020204" pitchFamily="34" charset="0"/>
                <a:ea typeface="Aptos" panose="020B0004020202020204" pitchFamily="34" charset="0"/>
              </a:rPr>
              <a:t>, and how does it influence his argument? </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How does this source explain global economic inequality? </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How does Hobson’s argument help explain the Treaty of Nanjing? </a:t>
            </a:r>
          </a:p>
        </p:txBody>
      </p:sp>
    </p:spTree>
    <p:extLst>
      <p:ext uri="{BB962C8B-B14F-4D97-AF65-F5344CB8AC3E}">
        <p14:creationId xmlns:p14="http://schemas.microsoft.com/office/powerpoint/2010/main" val="3827242640"/>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F494D7-94AB-800C-35A1-65A6DC8AF4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FBD95D-62E9-E6AA-B778-49EB3FC35F54}"/>
              </a:ext>
            </a:extLst>
          </p:cNvPr>
          <p:cNvSpPr>
            <a:spLocks noGrp="1"/>
          </p:cNvSpPr>
          <p:nvPr>
            <p:ph type="title"/>
          </p:nvPr>
        </p:nvSpPr>
        <p:spPr>
          <a:xfrm>
            <a:off x="608012" y="457200"/>
            <a:ext cx="10668000" cy="807720"/>
          </a:xfrm>
        </p:spPr>
        <p:txBody>
          <a:bodyPr>
            <a:normAutofit/>
          </a:bodyPr>
          <a:lstStyle/>
          <a:p>
            <a:r>
              <a:rPr lang="en-US" sz="2800" dirty="0"/>
              <a:t>Economic Imperialism in Practice</a:t>
            </a:r>
          </a:p>
        </p:txBody>
      </p:sp>
      <p:graphicFrame>
        <p:nvGraphicFramePr>
          <p:cNvPr id="4" name="Table 3">
            <a:extLst>
              <a:ext uri="{FF2B5EF4-FFF2-40B4-BE49-F238E27FC236}">
                <a16:creationId xmlns:a16="http://schemas.microsoft.com/office/drawing/2014/main" id="{CE65B356-9A80-E4C2-B0CF-D05D60B0CE0E}"/>
              </a:ext>
            </a:extLst>
          </p:cNvPr>
          <p:cNvGraphicFramePr>
            <a:graphicFrameLocks noGrp="1"/>
          </p:cNvGraphicFramePr>
          <p:nvPr>
            <p:extLst>
              <p:ext uri="{D42A27DB-BD31-4B8C-83A1-F6EECF244321}">
                <p14:modId xmlns:p14="http://schemas.microsoft.com/office/powerpoint/2010/main" val="4139149387"/>
              </p:ext>
            </p:extLst>
          </p:nvPr>
        </p:nvGraphicFramePr>
        <p:xfrm>
          <a:off x="608012" y="1676400"/>
          <a:ext cx="10668001" cy="3840480"/>
        </p:xfrm>
        <a:graphic>
          <a:graphicData uri="http://schemas.openxmlformats.org/drawingml/2006/table">
            <a:tbl>
              <a:tblPr firstRow="1" firstCol="1" bandRow="1">
                <a:effectLst>
                  <a:outerShdw blurRad="63500" sx="102000" sy="102000" algn="ctr" rotWithShape="0">
                    <a:prstClr val="black">
                      <a:alpha val="40000"/>
                    </a:prstClr>
                  </a:outerShdw>
                </a:effectLst>
                <a:tableStyleId>{284E427A-3D55-4303-BF80-6455036E1DE7}</a:tableStyleId>
              </a:tblPr>
              <a:tblGrid>
                <a:gridCol w="2159204">
                  <a:extLst>
                    <a:ext uri="{9D8B030D-6E8A-4147-A177-3AD203B41FA5}">
                      <a16:colId xmlns:a16="http://schemas.microsoft.com/office/drawing/2014/main" val="3250235610"/>
                    </a:ext>
                  </a:extLst>
                </a:gridCol>
                <a:gridCol w="2893162">
                  <a:extLst>
                    <a:ext uri="{9D8B030D-6E8A-4147-A177-3AD203B41FA5}">
                      <a16:colId xmlns:a16="http://schemas.microsoft.com/office/drawing/2014/main" val="33375461"/>
                    </a:ext>
                  </a:extLst>
                </a:gridCol>
                <a:gridCol w="2474976">
                  <a:extLst>
                    <a:ext uri="{9D8B030D-6E8A-4147-A177-3AD203B41FA5}">
                      <a16:colId xmlns:a16="http://schemas.microsoft.com/office/drawing/2014/main" val="151702383"/>
                    </a:ext>
                  </a:extLst>
                </a:gridCol>
                <a:gridCol w="3140659">
                  <a:extLst>
                    <a:ext uri="{9D8B030D-6E8A-4147-A177-3AD203B41FA5}">
                      <a16:colId xmlns:a16="http://schemas.microsoft.com/office/drawing/2014/main" val="835743827"/>
                    </a:ext>
                  </a:extLst>
                </a:gridCol>
              </a:tblGrid>
              <a:tr h="0">
                <a:tc>
                  <a:txBody>
                    <a:bodyPr/>
                    <a:lstStyle/>
                    <a:p>
                      <a:pPr marL="0" marR="0">
                        <a:buNone/>
                      </a:pPr>
                      <a:r>
                        <a:rPr lang="en-US" sz="2800" kern="100">
                          <a:effectLst/>
                        </a:rPr>
                        <a:t>Region</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Mechanism</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Example</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Outcome</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699688615"/>
                  </a:ext>
                </a:extLst>
              </a:tr>
              <a:tr h="0">
                <a:tc>
                  <a:txBody>
                    <a:bodyPr/>
                    <a:lstStyle/>
                    <a:p>
                      <a:pPr marL="0" marR="0">
                        <a:buNone/>
                      </a:pPr>
                      <a:r>
                        <a:rPr lang="en-US" sz="2800" b="0" kern="100" dirty="0">
                          <a:effectLst/>
                        </a:rPr>
                        <a:t>China</a:t>
                      </a:r>
                      <a:endParaRPr lang="en-US" sz="28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Unequal treaties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Treaty of Nanjing</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Foreign trade dominance</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411783572"/>
                  </a:ext>
                </a:extLst>
              </a:tr>
              <a:tr h="0">
                <a:tc>
                  <a:txBody>
                    <a:bodyPr/>
                    <a:lstStyle/>
                    <a:p>
                      <a:pPr marL="0" marR="0">
                        <a:buNone/>
                      </a:pPr>
                      <a:r>
                        <a:rPr lang="en-US" sz="2800" b="0" kern="100" dirty="0">
                          <a:effectLst/>
                        </a:rPr>
                        <a:t>Latin America</a:t>
                      </a:r>
                      <a:endParaRPr lang="en-US" sz="28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dirty="0">
                          <a:effectLst/>
                        </a:rPr>
                        <a:t>Foreign investment</a:t>
                      </a:r>
                      <a:endParaRPr lang="en-US" sz="280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dirty="0">
                          <a:effectLst/>
                        </a:rPr>
                        <a:t>British railroads</a:t>
                      </a:r>
                      <a:endParaRPr lang="en-US" sz="280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Export dependency</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977784350"/>
                  </a:ext>
                </a:extLst>
              </a:tr>
              <a:tr h="0">
                <a:tc>
                  <a:txBody>
                    <a:bodyPr/>
                    <a:lstStyle/>
                    <a:p>
                      <a:pPr marL="0" marR="0">
                        <a:buNone/>
                      </a:pPr>
                      <a:r>
                        <a:rPr lang="en-US" sz="2800" b="0" kern="100" dirty="0">
                          <a:effectLst/>
                        </a:rPr>
                        <a:t>Ottoman Empire</a:t>
                      </a:r>
                      <a:endParaRPr lang="en-US" sz="28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Debt control</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European creditors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Reduced sovereignty</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916316692"/>
                  </a:ext>
                </a:extLst>
              </a:tr>
              <a:tr h="0">
                <a:tc>
                  <a:txBody>
                    <a:bodyPr/>
                    <a:lstStyle/>
                    <a:p>
                      <a:pPr marL="0" marR="0">
                        <a:buNone/>
                      </a:pPr>
                      <a:r>
                        <a:rPr lang="en-US" sz="2800" b="0" kern="100" dirty="0">
                          <a:effectLst/>
                        </a:rPr>
                        <a:t>Africa</a:t>
                      </a:r>
                      <a:endParaRPr lang="en-US" sz="28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Resource concessions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Mining operations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dirty="0">
                          <a:effectLst/>
                        </a:rPr>
                        <a:t>External profit extraction</a:t>
                      </a:r>
                      <a:endParaRPr lang="en-US" sz="28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626208801"/>
                  </a:ext>
                </a:extLst>
              </a:tr>
            </a:tbl>
          </a:graphicData>
        </a:graphic>
      </p:graphicFrame>
    </p:spTree>
    <p:extLst>
      <p:ext uri="{BB962C8B-B14F-4D97-AF65-F5344CB8AC3E}">
        <p14:creationId xmlns:p14="http://schemas.microsoft.com/office/powerpoint/2010/main" val="5987042"/>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87AFFE-83BD-3FC7-8E5A-3244242979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1BFC9F-7EE5-1A0A-58BF-6821BC22F4DE}"/>
              </a:ext>
            </a:extLst>
          </p:cNvPr>
          <p:cNvSpPr>
            <a:spLocks noGrp="1"/>
          </p:cNvSpPr>
          <p:nvPr>
            <p:ph type="title"/>
          </p:nvPr>
        </p:nvSpPr>
        <p:spPr>
          <a:xfrm>
            <a:off x="760412" y="381000"/>
            <a:ext cx="10668000" cy="609600"/>
          </a:xfrm>
        </p:spPr>
        <p:txBody>
          <a:bodyPr>
            <a:normAutofit/>
          </a:bodyPr>
          <a:lstStyle/>
          <a:p>
            <a:r>
              <a:rPr lang="en-US" sz="2800" dirty="0"/>
              <a:t>Change / Continuity / Comparison</a:t>
            </a:r>
          </a:p>
        </p:txBody>
      </p:sp>
      <p:sp>
        <p:nvSpPr>
          <p:cNvPr id="5" name="TextBox 4">
            <a:extLst>
              <a:ext uri="{FF2B5EF4-FFF2-40B4-BE49-F238E27FC236}">
                <a16:creationId xmlns:a16="http://schemas.microsoft.com/office/drawing/2014/main" id="{D123F08F-4687-1802-78AC-B8D1F965EA12}"/>
              </a:ext>
            </a:extLst>
          </p:cNvPr>
          <p:cNvSpPr txBox="1"/>
          <p:nvPr/>
        </p:nvSpPr>
        <p:spPr>
          <a:xfrm>
            <a:off x="1065212" y="1524000"/>
            <a:ext cx="9906000" cy="3539430"/>
          </a:xfrm>
          <a:prstGeom prst="rect">
            <a:avLst/>
          </a:prstGeom>
          <a:ln/>
        </p:spPr>
        <p:style>
          <a:lnRef idx="0">
            <a:schemeClr val="accent2"/>
          </a:lnRef>
          <a:fillRef idx="3">
            <a:schemeClr val="accent2"/>
          </a:fillRef>
          <a:effectRef idx="3">
            <a:schemeClr val="accent2"/>
          </a:effectRef>
          <a:fontRef idx="minor">
            <a:schemeClr val="lt1"/>
          </a:fontRef>
        </p:style>
        <p:txBody>
          <a:bodyPr wrap="square">
            <a:spAutoFit/>
          </a:bodyPr>
          <a:lstStyle/>
          <a:p>
            <a:pPr marL="342900" marR="0" lvl="0" indent="-342900">
              <a:buSzPts val="1000"/>
              <a:buFont typeface="Symbol" panose="05050102010706020507" pitchFamily="18" charset="2"/>
              <a:buChar char=""/>
              <a:tabLst>
                <a:tab pos="457200" algn="l"/>
              </a:tabLst>
            </a:pPr>
            <a:r>
              <a:rPr lang="en-US" sz="3200" b="1" kern="100" dirty="0">
                <a:effectLst/>
                <a:latin typeface="Arial" panose="020B0604020202020204" pitchFamily="34" charset="0"/>
                <a:ea typeface="Aptos" panose="020B0004020202020204" pitchFamily="34" charset="0"/>
              </a:rPr>
              <a:t>Change:</a:t>
            </a:r>
            <a:r>
              <a:rPr lang="en-US" sz="3200" kern="100" dirty="0">
                <a:effectLst/>
                <a:latin typeface="Arial" panose="020B0604020202020204" pitchFamily="34" charset="0"/>
                <a:ea typeface="Aptos" panose="020B0004020202020204" pitchFamily="34" charset="0"/>
              </a:rPr>
              <a:t> Expansion of economic control without formal political rule </a:t>
            </a:r>
          </a:p>
          <a:p>
            <a:pPr marL="342900" marR="0" lvl="0" indent="-342900">
              <a:buSzPts val="1000"/>
              <a:buFont typeface="Symbol" panose="05050102010706020507" pitchFamily="18" charset="2"/>
              <a:buChar char=""/>
              <a:tabLst>
                <a:tab pos="457200" algn="l"/>
              </a:tabLst>
            </a:pPr>
            <a:r>
              <a:rPr lang="en-US" sz="3200" b="1" kern="100" dirty="0">
                <a:effectLst/>
                <a:latin typeface="Arial" panose="020B0604020202020204" pitchFamily="34" charset="0"/>
                <a:ea typeface="Aptos" panose="020B0004020202020204" pitchFamily="34" charset="0"/>
              </a:rPr>
              <a:t>Continuity:</a:t>
            </a:r>
            <a:r>
              <a:rPr lang="en-US" sz="3200" kern="100" dirty="0">
                <a:effectLst/>
                <a:latin typeface="Arial" panose="020B0604020202020204" pitchFamily="34" charset="0"/>
                <a:ea typeface="Aptos" panose="020B0004020202020204" pitchFamily="34" charset="0"/>
              </a:rPr>
              <a:t> Continued extraction of resources for external benefit </a:t>
            </a:r>
          </a:p>
          <a:p>
            <a:pPr marL="342900" marR="0" lvl="0" indent="-342900">
              <a:buSzPts val="1000"/>
              <a:buFont typeface="Symbol" panose="05050102010706020507" pitchFamily="18" charset="2"/>
              <a:buChar char=""/>
              <a:tabLst>
                <a:tab pos="457200" algn="l"/>
              </a:tabLst>
            </a:pPr>
            <a:r>
              <a:rPr lang="en-US" sz="3200" b="1" kern="100" dirty="0">
                <a:effectLst/>
                <a:latin typeface="Arial" panose="020B0604020202020204" pitchFamily="34" charset="0"/>
                <a:ea typeface="Aptos" panose="020B0004020202020204" pitchFamily="34" charset="0"/>
              </a:rPr>
              <a:t>Comparison:</a:t>
            </a:r>
            <a:r>
              <a:rPr lang="en-US" sz="3200" kern="100" dirty="0">
                <a:effectLst/>
                <a:latin typeface="Arial" panose="020B0604020202020204" pitchFamily="34" charset="0"/>
                <a:ea typeface="Aptos" panose="020B0004020202020204" pitchFamily="34" charset="0"/>
              </a:rPr>
              <a:t> Some regions were politically colonized, while others were economically dominated </a:t>
            </a:r>
          </a:p>
        </p:txBody>
      </p:sp>
    </p:spTree>
    <p:extLst>
      <p:ext uri="{BB962C8B-B14F-4D97-AF65-F5344CB8AC3E}">
        <p14:creationId xmlns:p14="http://schemas.microsoft.com/office/powerpoint/2010/main" val="1154885745"/>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73C8C5C-D172-121B-1A30-22B012AFBE0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5FC44C9-CC41-1E55-750F-C81BC1BF2116}"/>
              </a:ext>
            </a:extLst>
          </p:cNvPr>
          <p:cNvSpPr>
            <a:spLocks noGrp="1"/>
          </p:cNvSpPr>
          <p:nvPr>
            <p:ph type="title"/>
          </p:nvPr>
        </p:nvSpPr>
        <p:spPr>
          <a:xfrm>
            <a:off x="836612" y="457200"/>
            <a:ext cx="9753600" cy="754062"/>
          </a:xfrm>
        </p:spPr>
        <p:txBody>
          <a:bodyPr>
            <a:noAutofit/>
          </a:bodyPr>
          <a:lstStyle/>
          <a:p>
            <a:r>
              <a:rPr lang="en-US" sz="3200" dirty="0">
                <a:latin typeface="Abadi" panose="020B0604020104020204" pitchFamily="34" charset="0"/>
              </a:rPr>
              <a:t>Key Takeaways</a:t>
            </a:r>
          </a:p>
        </p:txBody>
      </p:sp>
      <p:sp>
        <p:nvSpPr>
          <p:cNvPr id="5" name="TextBox 4">
            <a:extLst>
              <a:ext uri="{FF2B5EF4-FFF2-40B4-BE49-F238E27FC236}">
                <a16:creationId xmlns:a16="http://schemas.microsoft.com/office/drawing/2014/main" id="{E0A85E91-8255-508D-BE9B-E3545CCEFBB1}"/>
              </a:ext>
            </a:extLst>
          </p:cNvPr>
          <p:cNvSpPr txBox="1"/>
          <p:nvPr/>
        </p:nvSpPr>
        <p:spPr>
          <a:xfrm>
            <a:off x="836612" y="1352811"/>
            <a:ext cx="10591800" cy="3539430"/>
          </a:xfrm>
          <a:prstGeom prst="rect">
            <a:avLst/>
          </a:prstGeom>
          <a:ln/>
        </p:spPr>
        <p:style>
          <a:lnRef idx="0">
            <a:schemeClr val="accent4"/>
          </a:lnRef>
          <a:fillRef idx="3">
            <a:schemeClr val="accent4"/>
          </a:fillRef>
          <a:effectRef idx="3">
            <a:schemeClr val="accent4"/>
          </a:effectRef>
          <a:fontRef idx="minor">
            <a:schemeClr val="lt1"/>
          </a:fontRef>
        </p:style>
        <p:txBody>
          <a:bodyPr wrap="square">
            <a:spAutoFit/>
          </a:bodyPr>
          <a:lstStyle/>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Economic imperialism allowed control without full colonization </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Industrialized nations gained advantages through trade systems </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Unequal agreements created long-term dependency </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Economic systems reinforced global inequality </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Political and economic power were closely connected </a:t>
            </a:r>
          </a:p>
        </p:txBody>
      </p:sp>
    </p:spTree>
    <p:extLst>
      <p:ext uri="{BB962C8B-B14F-4D97-AF65-F5344CB8AC3E}">
        <p14:creationId xmlns:p14="http://schemas.microsoft.com/office/powerpoint/2010/main" val="220644038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D5A2DA4-D60B-1081-BD1C-451E1120D8A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A30A8C9-FCDE-28C5-F183-31A0010763D4}"/>
              </a:ext>
            </a:extLst>
          </p:cNvPr>
          <p:cNvSpPr>
            <a:spLocks noGrp="1"/>
          </p:cNvSpPr>
          <p:nvPr>
            <p:ph type="title"/>
          </p:nvPr>
        </p:nvSpPr>
        <p:spPr>
          <a:xfrm>
            <a:off x="1293812" y="457201"/>
            <a:ext cx="9144000" cy="609600"/>
          </a:xfrm>
        </p:spPr>
        <p:txBody>
          <a:bodyPr>
            <a:noAutofit/>
          </a:bodyPr>
          <a:lstStyle/>
          <a:p>
            <a:r>
              <a:rPr lang="en-US" sz="3200" dirty="0">
                <a:latin typeface="Abadi" panose="020B0604020104020204" pitchFamily="34" charset="0"/>
              </a:rPr>
              <a:t>Assignments</a:t>
            </a:r>
          </a:p>
        </p:txBody>
      </p:sp>
      <p:graphicFrame>
        <p:nvGraphicFramePr>
          <p:cNvPr id="2" name="Diagram 1">
            <a:extLst>
              <a:ext uri="{FF2B5EF4-FFF2-40B4-BE49-F238E27FC236}">
                <a16:creationId xmlns:a16="http://schemas.microsoft.com/office/drawing/2014/main" id="{4976ACAA-AC4B-BD1F-E121-B0C726D45FD9}"/>
              </a:ext>
            </a:extLst>
          </p:cNvPr>
          <p:cNvGraphicFramePr/>
          <p:nvPr>
            <p:extLst>
              <p:ext uri="{D42A27DB-BD31-4B8C-83A1-F6EECF244321}">
                <p14:modId xmlns:p14="http://schemas.microsoft.com/office/powerpoint/2010/main" val="1350482055"/>
              </p:ext>
            </p:extLst>
          </p:nvPr>
        </p:nvGraphicFramePr>
        <p:xfrm>
          <a:off x="2665412" y="2362200"/>
          <a:ext cx="6858000" cy="138499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23693383"/>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217614" y="274638"/>
            <a:ext cx="9753600" cy="868362"/>
          </a:xfrm>
        </p:spPr>
        <p:txBody>
          <a:bodyPr/>
          <a:lstStyle/>
          <a:p>
            <a:r>
              <a:rPr lang="en-US" dirty="0">
                <a:latin typeface="Abadi" panose="020B0604020104020204" pitchFamily="34" charset="0"/>
              </a:rPr>
              <a:t>Learning Objectives</a:t>
            </a:r>
          </a:p>
        </p:txBody>
      </p:sp>
      <p:sp>
        <p:nvSpPr>
          <p:cNvPr id="2" name="Content Placeholder 1"/>
          <p:cNvSpPr>
            <a:spLocks noGrp="1"/>
          </p:cNvSpPr>
          <p:nvPr>
            <p:ph idx="1"/>
          </p:nvPr>
        </p:nvSpPr>
        <p:spPr>
          <a:xfrm>
            <a:off x="1217614" y="1371600"/>
            <a:ext cx="9753600" cy="5211762"/>
          </a:xfrm>
        </p:spPr>
        <p:txBody>
          <a:bodyPr>
            <a:normAutofit/>
          </a:bodyPr>
          <a:lstStyle/>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Explain how economic imperialism operated in Asia and Latin America </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Identify how industrialized nations gained advantages in trade </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Describe how unequal economic systems created dependency </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Analyze primary sources related to economic control and global markets </a:t>
            </a:r>
          </a:p>
        </p:txBody>
      </p:sp>
    </p:spTree>
    <p:extLst>
      <p:ext uri="{BB962C8B-B14F-4D97-AF65-F5344CB8AC3E}">
        <p14:creationId xmlns:p14="http://schemas.microsoft.com/office/powerpoint/2010/main" val="846953034"/>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985FF-B086-3FB3-E620-5BD2B200E193}"/>
              </a:ext>
            </a:extLst>
          </p:cNvPr>
          <p:cNvSpPr>
            <a:spLocks noGrp="1"/>
          </p:cNvSpPr>
          <p:nvPr>
            <p:ph type="title"/>
          </p:nvPr>
        </p:nvSpPr>
        <p:spPr>
          <a:xfrm>
            <a:off x="1217612" y="1219200"/>
            <a:ext cx="9753600" cy="2362199"/>
          </a:xfrm>
        </p:spPr>
        <p:txBody>
          <a:bodyPr>
            <a:normAutofit/>
          </a:bodyPr>
          <a:lstStyle/>
          <a:p>
            <a:r>
              <a:rPr lang="en-US" sz="8800" dirty="0">
                <a:effectLst>
                  <a:outerShdw blurRad="38100" dist="38100" dir="2700000" algn="tl">
                    <a:srgbClr val="000000">
                      <a:alpha val="43137"/>
                    </a:srgbClr>
                  </a:outerShdw>
                </a:effectLst>
              </a:rPr>
              <a:t>Questions?</a:t>
            </a:r>
          </a:p>
        </p:txBody>
      </p:sp>
    </p:spTree>
    <p:extLst>
      <p:ext uri="{BB962C8B-B14F-4D97-AF65-F5344CB8AC3E}">
        <p14:creationId xmlns:p14="http://schemas.microsoft.com/office/powerpoint/2010/main" val="2366645658"/>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E4617C0-71F3-877E-0A5D-9CA5FDCE079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55E643F-8DE8-B661-C40F-3852032B314D}"/>
              </a:ext>
            </a:extLst>
          </p:cNvPr>
          <p:cNvSpPr>
            <a:spLocks noGrp="1"/>
          </p:cNvSpPr>
          <p:nvPr>
            <p:ph type="title"/>
          </p:nvPr>
        </p:nvSpPr>
        <p:spPr>
          <a:xfrm>
            <a:off x="415924" y="248671"/>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194B6C83-9788-FAD3-800D-15C8B5FC7D9C}"/>
              </a:ext>
            </a:extLst>
          </p:cNvPr>
          <p:cNvSpPr txBox="1">
            <a:spLocks/>
          </p:cNvSpPr>
          <p:nvPr/>
        </p:nvSpPr>
        <p:spPr>
          <a:xfrm>
            <a:off x="379412" y="1077686"/>
            <a:ext cx="11430000" cy="51355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endParaRPr lang="en-US" sz="3000" dirty="0">
              <a:latin typeface="Abadi" panose="020B0604020104020204" pitchFamily="34" charset="0"/>
            </a:endParaRPr>
          </a:p>
        </p:txBody>
      </p:sp>
      <p:sp>
        <p:nvSpPr>
          <p:cNvPr id="5" name="TextBox 4">
            <a:extLst>
              <a:ext uri="{FF2B5EF4-FFF2-40B4-BE49-F238E27FC236}">
                <a16:creationId xmlns:a16="http://schemas.microsoft.com/office/drawing/2014/main" id="{2394D210-6A32-6740-9F87-7E071AA4680F}"/>
              </a:ext>
            </a:extLst>
          </p:cNvPr>
          <p:cNvSpPr txBox="1"/>
          <p:nvPr/>
        </p:nvSpPr>
        <p:spPr>
          <a:xfrm>
            <a:off x="473868" y="1255999"/>
            <a:ext cx="11241088" cy="3108543"/>
          </a:xfrm>
          <a:prstGeom prst="rect">
            <a:avLst/>
          </a:prstGeom>
          <a:noFill/>
          <a:ln>
            <a:solidFill>
              <a:schemeClr val="bg2"/>
            </a:solidFill>
          </a:ln>
        </p:spPr>
        <p:txBody>
          <a:bodyPr wrap="square">
            <a:spAutoFit/>
          </a:bodyPr>
          <a:lstStyle/>
          <a:p>
            <a:r>
              <a:rPr lang="en-US" sz="2800" dirty="0"/>
              <a:t>Between 1750 and 1900, industrialized nations expanded their global influence through economic means as well as political control. Economic imperialism allowed powerful states to dominate trade, investment, and markets without always establishing formal colonies. This system reshaped global economic relationships and created lasting inequalities between industrialized and non-industrialized regions.</a:t>
            </a:r>
          </a:p>
        </p:txBody>
      </p:sp>
    </p:spTree>
    <p:extLst>
      <p:ext uri="{BB962C8B-B14F-4D97-AF65-F5344CB8AC3E}">
        <p14:creationId xmlns:p14="http://schemas.microsoft.com/office/powerpoint/2010/main" val="3763325266"/>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E1A25DE-F072-CC4E-E52E-85F1AC00D88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BC28B71-5C0F-BCC3-7A13-ED1B600F89F8}"/>
              </a:ext>
            </a:extLst>
          </p:cNvPr>
          <p:cNvSpPr>
            <a:spLocks noGrp="1"/>
          </p:cNvSpPr>
          <p:nvPr>
            <p:ph type="title"/>
          </p:nvPr>
        </p:nvSpPr>
        <p:spPr>
          <a:xfrm>
            <a:off x="684212" y="228600"/>
            <a:ext cx="9753600" cy="715962"/>
          </a:xfrm>
        </p:spPr>
        <p:txBody>
          <a:bodyPr>
            <a:noAutofit/>
          </a:bodyPr>
          <a:lstStyle/>
          <a:p>
            <a:r>
              <a:rPr lang="en-US" sz="2800" dirty="0">
                <a:latin typeface="Abadi" panose="020B0604020104020204" pitchFamily="34" charset="0"/>
              </a:rPr>
              <a:t>Keywords and Phrases</a:t>
            </a:r>
          </a:p>
        </p:txBody>
      </p:sp>
      <p:sp>
        <p:nvSpPr>
          <p:cNvPr id="4" name="TextBox 3">
            <a:extLst>
              <a:ext uri="{FF2B5EF4-FFF2-40B4-BE49-F238E27FC236}">
                <a16:creationId xmlns:a16="http://schemas.microsoft.com/office/drawing/2014/main" id="{82E6CC71-ECE9-153C-0E9C-FA7F672ACB82}"/>
              </a:ext>
            </a:extLst>
          </p:cNvPr>
          <p:cNvSpPr txBox="1"/>
          <p:nvPr/>
        </p:nvSpPr>
        <p:spPr>
          <a:xfrm>
            <a:off x="684212" y="1219200"/>
            <a:ext cx="10896600" cy="3539430"/>
          </a:xfrm>
          <a:prstGeom prst="rect">
            <a:avLst/>
          </a:prstGeom>
          <a:noFill/>
          <a:ln>
            <a:solidFill>
              <a:schemeClr val="bg2"/>
            </a:solidFill>
          </a:ln>
        </p:spPr>
        <p:txBody>
          <a:bodyPr wrap="square">
            <a:spAutoFit/>
          </a:bodyPr>
          <a:lstStyle/>
          <a:p>
            <a:pPr marL="342900" marR="0" lvl="0" indent="-342900">
              <a:buSzPts val="1000"/>
              <a:buFont typeface="Symbol" panose="05050102010706020507" pitchFamily="18" charset="2"/>
              <a:buChar char=""/>
              <a:tabLst>
                <a:tab pos="457200" algn="l"/>
              </a:tabLst>
            </a:pPr>
            <a:r>
              <a:rPr lang="en-US" sz="2800" b="1" kern="100" dirty="0">
                <a:effectLst/>
                <a:latin typeface="Arial" panose="020B0604020202020204" pitchFamily="34" charset="0"/>
                <a:ea typeface="Aptos" panose="020B0004020202020204" pitchFamily="34" charset="0"/>
              </a:rPr>
              <a:t>Tariff control</a:t>
            </a:r>
            <a:r>
              <a:rPr lang="en-US" sz="2800" kern="100" dirty="0">
                <a:effectLst/>
                <a:latin typeface="Arial" panose="020B0604020202020204" pitchFamily="34" charset="0"/>
                <a:ea typeface="Aptos" panose="020B0004020202020204" pitchFamily="34" charset="0"/>
              </a:rPr>
              <a:t>: The ability to set import/export taxes, often used to favor foreign trade </a:t>
            </a:r>
          </a:p>
          <a:p>
            <a:pPr marL="342900" marR="0" lvl="0" indent="-342900">
              <a:buSzPts val="1000"/>
              <a:buFont typeface="Symbol" panose="05050102010706020507" pitchFamily="18" charset="2"/>
              <a:buChar char=""/>
              <a:tabLst>
                <a:tab pos="457200" algn="l"/>
              </a:tabLst>
            </a:pPr>
            <a:r>
              <a:rPr lang="en-US" sz="2800" b="1" kern="100" dirty="0">
                <a:effectLst/>
                <a:latin typeface="Arial" panose="020B0604020202020204" pitchFamily="34" charset="0"/>
                <a:ea typeface="Aptos" panose="020B0004020202020204" pitchFamily="34" charset="0"/>
              </a:rPr>
              <a:t>Market penetration</a:t>
            </a:r>
            <a:r>
              <a:rPr lang="en-US" sz="2800" kern="100" dirty="0">
                <a:effectLst/>
                <a:latin typeface="Arial" panose="020B0604020202020204" pitchFamily="34" charset="0"/>
                <a:ea typeface="Aptos" panose="020B0004020202020204" pitchFamily="34" charset="0"/>
              </a:rPr>
              <a:t>: Entry of foreign businesses into a local economy </a:t>
            </a:r>
          </a:p>
          <a:p>
            <a:pPr marL="342900" marR="0" lvl="0" indent="-342900">
              <a:buSzPts val="1000"/>
              <a:buFont typeface="Symbol" panose="05050102010706020507" pitchFamily="18" charset="2"/>
              <a:buChar char=""/>
              <a:tabLst>
                <a:tab pos="457200" algn="l"/>
              </a:tabLst>
            </a:pPr>
            <a:r>
              <a:rPr lang="en-US" sz="2800" b="1" kern="100" dirty="0">
                <a:effectLst/>
                <a:latin typeface="Arial" panose="020B0604020202020204" pitchFamily="34" charset="0"/>
                <a:ea typeface="Aptos" panose="020B0004020202020204" pitchFamily="34" charset="0"/>
              </a:rPr>
              <a:t>Commercial privilege</a:t>
            </a:r>
            <a:r>
              <a:rPr lang="en-US" sz="2800" kern="100" dirty="0">
                <a:effectLst/>
                <a:latin typeface="Arial" panose="020B0604020202020204" pitchFamily="34" charset="0"/>
                <a:ea typeface="Aptos" panose="020B0004020202020204" pitchFamily="34" charset="0"/>
              </a:rPr>
              <a:t>: Special economic rights granted to foreign merchants </a:t>
            </a:r>
          </a:p>
          <a:p>
            <a:pPr marL="342900" marR="0" lvl="0" indent="-342900">
              <a:buSzPts val="1000"/>
              <a:buFont typeface="Symbol" panose="05050102010706020507" pitchFamily="18" charset="2"/>
              <a:buChar char=""/>
              <a:tabLst>
                <a:tab pos="457200" algn="l"/>
              </a:tabLst>
            </a:pPr>
            <a:r>
              <a:rPr lang="en-US" sz="2800" b="1" kern="100" dirty="0">
                <a:effectLst/>
                <a:latin typeface="Arial" panose="020B0604020202020204" pitchFamily="34" charset="0"/>
                <a:ea typeface="Aptos" panose="020B0004020202020204" pitchFamily="34" charset="0"/>
              </a:rPr>
              <a:t>Capital export</a:t>
            </a:r>
            <a:r>
              <a:rPr lang="en-US" sz="2800" kern="100" dirty="0">
                <a:effectLst/>
                <a:latin typeface="Arial" panose="020B0604020202020204" pitchFamily="34" charset="0"/>
                <a:ea typeface="Aptos" panose="020B0004020202020204" pitchFamily="34" charset="0"/>
              </a:rPr>
              <a:t>: Investment of money into foreign economies </a:t>
            </a:r>
          </a:p>
          <a:p>
            <a:pPr marL="342900" marR="0" lvl="0" indent="-342900">
              <a:buSzPts val="1000"/>
              <a:buFont typeface="Symbol" panose="05050102010706020507" pitchFamily="18" charset="2"/>
              <a:buChar char=""/>
              <a:tabLst>
                <a:tab pos="457200" algn="l"/>
              </a:tabLst>
            </a:pPr>
            <a:r>
              <a:rPr lang="en-US" sz="2800" b="1" dirty="0">
                <a:effectLst/>
                <a:latin typeface="Arial" panose="020B0604020202020204" pitchFamily="34" charset="0"/>
                <a:ea typeface="Aptos" panose="020B0004020202020204" pitchFamily="34" charset="0"/>
              </a:rPr>
              <a:t>Trade imbalance</a:t>
            </a:r>
            <a:r>
              <a:rPr lang="en-US" sz="2800" dirty="0">
                <a:effectLst/>
                <a:latin typeface="Arial" panose="020B0604020202020204" pitchFamily="34" charset="0"/>
                <a:ea typeface="Aptos" panose="020B0004020202020204" pitchFamily="34" charset="0"/>
              </a:rPr>
              <a:t>: Unequal exchange of goods between regions </a:t>
            </a:r>
            <a:endParaRPr lang="en-US" sz="2800" kern="100" dirty="0">
              <a:effectLst/>
              <a:latin typeface="Arial" panose="020B0604020202020204" pitchFamily="34" charset="0"/>
              <a:ea typeface="Aptos" panose="020B0004020202020204" pitchFamily="34" charset="0"/>
            </a:endParaRPr>
          </a:p>
        </p:txBody>
      </p:sp>
    </p:spTree>
    <p:extLst>
      <p:ext uri="{BB962C8B-B14F-4D97-AF65-F5344CB8AC3E}">
        <p14:creationId xmlns:p14="http://schemas.microsoft.com/office/powerpoint/2010/main" val="100909725"/>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32606DC-94A4-D3B2-E8DA-D932986601A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F899783-2435-20E4-E6FB-E05F2CAE832C}"/>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F6B93E-6AAC-3FF8-0137-2E1C5FFAA78E}"/>
              </a:ext>
            </a:extLst>
          </p:cNvPr>
          <p:cNvSpPr>
            <a:spLocks noGrp="1"/>
          </p:cNvSpPr>
          <p:nvPr>
            <p:ph idx="1"/>
          </p:nvPr>
        </p:nvSpPr>
        <p:spPr>
          <a:xfrm>
            <a:off x="684212" y="1295400"/>
            <a:ext cx="10820400" cy="5037464"/>
          </a:xfrm>
        </p:spPr>
        <p:txBody>
          <a:bodyPr>
            <a:normAutofit/>
          </a:bodyPr>
          <a:lstStyle/>
          <a:p>
            <a:pPr marL="45720" lvl="0" indent="0">
              <a:lnSpc>
                <a:spcPct val="110000"/>
              </a:lnSpc>
              <a:buNone/>
            </a:pPr>
            <a:r>
              <a:rPr lang="en-US" sz="2800" dirty="0"/>
              <a:t>Industrialized nations required both raw materials and new markets for manufactured goods. As production increased, European and American businesses sought ways to ensure access to resources and consumers. In many cases, they achieved this through economic agreements that favored their interests.</a:t>
            </a:r>
          </a:p>
        </p:txBody>
      </p:sp>
    </p:spTree>
    <p:extLst>
      <p:ext uri="{BB962C8B-B14F-4D97-AF65-F5344CB8AC3E}">
        <p14:creationId xmlns:p14="http://schemas.microsoft.com/office/powerpoint/2010/main" val="386322248"/>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B432069-E02F-08C2-697A-0093527EFDA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FBCF32-7964-818D-D733-B9B7F37BEB47}"/>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B0FA21-4059-BA7F-9D1C-14FCD60916A0}"/>
              </a:ext>
            </a:extLst>
          </p:cNvPr>
          <p:cNvSpPr>
            <a:spLocks noGrp="1"/>
          </p:cNvSpPr>
          <p:nvPr>
            <p:ph idx="1"/>
          </p:nvPr>
        </p:nvSpPr>
        <p:spPr>
          <a:xfrm>
            <a:off x="684212" y="1219200"/>
            <a:ext cx="10820400" cy="5113664"/>
          </a:xfrm>
        </p:spPr>
        <p:txBody>
          <a:bodyPr>
            <a:normAutofit/>
          </a:bodyPr>
          <a:lstStyle/>
          <a:p>
            <a:pPr marL="45720" lvl="0" indent="0">
              <a:lnSpc>
                <a:spcPct val="110000"/>
              </a:lnSpc>
              <a:buNone/>
            </a:pPr>
            <a:r>
              <a:rPr lang="en-US" sz="2800" dirty="0"/>
              <a:t>In China, unequal treaties forced the government to open ports and grant special privileges to foreign merchants. These agreements limited China’s ability to control its own economy. Similarly, in Latin America, foreign investment shaped economic development. Countries exported raw materials and imported finished goods, creating dependency on industrialized nations.</a:t>
            </a:r>
          </a:p>
        </p:txBody>
      </p:sp>
    </p:spTree>
    <p:extLst>
      <p:ext uri="{BB962C8B-B14F-4D97-AF65-F5344CB8AC3E}">
        <p14:creationId xmlns:p14="http://schemas.microsoft.com/office/powerpoint/2010/main" val="3263144721"/>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0806C7F-B2A3-C173-66D7-8CB7E9AD55B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97B6566-6F63-4517-CB4E-A875ED5C53EB}"/>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133E7595-2B8A-BEF3-E584-0BF410BFFD75}"/>
              </a:ext>
            </a:extLst>
          </p:cNvPr>
          <p:cNvSpPr>
            <a:spLocks noGrp="1"/>
          </p:cNvSpPr>
          <p:nvPr>
            <p:ph idx="1"/>
          </p:nvPr>
        </p:nvSpPr>
        <p:spPr>
          <a:xfrm>
            <a:off x="684212" y="1219200"/>
            <a:ext cx="10820400" cy="5113664"/>
          </a:xfrm>
        </p:spPr>
        <p:txBody>
          <a:bodyPr>
            <a:normAutofit/>
          </a:bodyPr>
          <a:lstStyle/>
          <a:p>
            <a:pPr marL="45720" lvl="0" indent="0">
              <a:lnSpc>
                <a:spcPct val="110000"/>
              </a:lnSpc>
              <a:buNone/>
            </a:pPr>
            <a:r>
              <a:rPr lang="en-US" sz="2800" dirty="0"/>
              <a:t>Economic imperialism often avoided direct political control but still had powerful effects. By controlling trade, investment, and production, industrialized nations shaped the economies of other regions in ways that benefited themselves while limiting local development.</a:t>
            </a:r>
          </a:p>
        </p:txBody>
      </p:sp>
    </p:spTree>
    <p:extLst>
      <p:ext uri="{BB962C8B-B14F-4D97-AF65-F5344CB8AC3E}">
        <p14:creationId xmlns:p14="http://schemas.microsoft.com/office/powerpoint/2010/main" val="3311473980"/>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6E4A1EAE-8363-8570-4D12-1BEE7750D23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F07197C-4A79-2355-87D3-44EB2F539375}"/>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Source: Treaty of Nanjing (1842), ending the First Opium War</a:t>
            </a:r>
            <a:br>
              <a:rPr lang="en-US" sz="2000" b="1" cap="none" dirty="0">
                <a:effectLst/>
                <a:latin typeface="Arial" panose="020B0604020202020204" pitchFamily="34" charset="0"/>
                <a:ea typeface="Aptos" panose="020B0004020202020204" pitchFamily="34" charset="0"/>
              </a:rPr>
            </a:br>
            <a:r>
              <a:rPr lang="en-US" sz="2000" b="1" cap="none" dirty="0">
                <a:effectLst/>
                <a:latin typeface="Arial" panose="020B0604020202020204" pitchFamily="34" charset="0"/>
                <a:ea typeface="Aptos" panose="020B0004020202020204" pitchFamily="34" charset="0"/>
                <a:hlinkClick r:id="rId3"/>
              </a:rPr>
              <a:t>https://sourcebooks.fordham.edu/mod/1842nanjing.asp</a:t>
            </a:r>
            <a:r>
              <a:rPr lang="en-US" sz="2000" b="1" cap="none" dirty="0">
                <a:effectLst/>
                <a:latin typeface="Arial" panose="020B0604020202020204" pitchFamily="34" charset="0"/>
                <a:ea typeface="Aptos" panose="020B0004020202020204" pitchFamily="34" charset="0"/>
              </a:rPr>
              <a:t> </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F5C334AE-401D-2A61-3126-B135D0448AAC}"/>
              </a:ext>
            </a:extLst>
          </p:cNvPr>
          <p:cNvSpPr txBox="1"/>
          <p:nvPr/>
        </p:nvSpPr>
        <p:spPr>
          <a:xfrm>
            <a:off x="764267" y="1443841"/>
            <a:ext cx="10668000" cy="3539430"/>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It being obviously necessary and desirable that British subjects should have some port whereat they may careen and refit their ships when required, and keep stores for that purpose, His Majesty the Emperor of China cedes to Her Majesty the Queen of Great Britain the island of Hong Kong, to be possessed in perpetuity by Her Britannic Majesty, her heirs and successors, and to be governed by such laws and regulations as Her Majesty shall direct.</a:t>
            </a:r>
          </a:p>
        </p:txBody>
      </p:sp>
    </p:spTree>
    <p:extLst>
      <p:ext uri="{BB962C8B-B14F-4D97-AF65-F5344CB8AC3E}">
        <p14:creationId xmlns:p14="http://schemas.microsoft.com/office/powerpoint/2010/main" val="57014963"/>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34705EC2-2E47-33FA-ADCF-645A805309F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AFF232B-827D-1D31-9453-47A890DAB07A}"/>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Source: Treaty of Nanjing (1842), ending the First Opium War</a:t>
            </a:r>
            <a:br>
              <a:rPr lang="en-US" sz="2000" b="1" cap="none" dirty="0">
                <a:effectLst/>
                <a:latin typeface="Arial" panose="020B0604020202020204" pitchFamily="34" charset="0"/>
                <a:ea typeface="Aptos" panose="020B0004020202020204" pitchFamily="34" charset="0"/>
              </a:rPr>
            </a:br>
            <a:r>
              <a:rPr lang="en-US" sz="2000" b="1" cap="none" dirty="0">
                <a:effectLst/>
                <a:latin typeface="Arial" panose="020B0604020202020204" pitchFamily="34" charset="0"/>
                <a:ea typeface="Aptos" panose="020B0004020202020204" pitchFamily="34" charset="0"/>
                <a:hlinkClick r:id="rId3"/>
              </a:rPr>
              <a:t>https://sourcebooks.fordham.edu/mod/1842nanjing.asp</a:t>
            </a:r>
            <a:r>
              <a:rPr lang="en-US" sz="2000" b="1" cap="none" dirty="0">
                <a:effectLst/>
                <a:latin typeface="Arial" panose="020B0604020202020204" pitchFamily="34" charset="0"/>
                <a:ea typeface="Aptos" panose="020B0004020202020204" pitchFamily="34" charset="0"/>
              </a:rPr>
              <a:t> </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EDDE7435-55F9-CD74-A924-FF1F432D4F01}"/>
              </a:ext>
            </a:extLst>
          </p:cNvPr>
          <p:cNvSpPr txBox="1"/>
          <p:nvPr/>
        </p:nvSpPr>
        <p:spPr>
          <a:xfrm>
            <a:off x="764267" y="1443841"/>
            <a:ext cx="10668000" cy="3539430"/>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 Emperor of China agrees that British subjects, with their families and establishments, shall be allowed to reside for the purpose of carrying on their mercantile pursuits without molestation or restraint at the cities and ports of Canton, Amoy, Foochow, </a:t>
            </a:r>
            <a:r>
              <a:rPr lang="en-US" sz="2800" kern="100" dirty="0" err="1">
                <a:effectLst/>
                <a:latin typeface="Arial" panose="020B0604020202020204" pitchFamily="34" charset="0"/>
                <a:ea typeface="Aptos" panose="020B0004020202020204" pitchFamily="34" charset="0"/>
              </a:rPr>
              <a:t>Ningpo</a:t>
            </a:r>
            <a:r>
              <a:rPr lang="en-US" sz="2800" kern="100" dirty="0">
                <a:effectLst/>
                <a:latin typeface="Arial" panose="020B0604020202020204" pitchFamily="34" charset="0"/>
                <a:ea typeface="Aptos" panose="020B0004020202020204" pitchFamily="34" charset="0"/>
              </a:rPr>
              <a:t>, and Shanghai. British merchants shall enjoy full liberty of trade, and consular officers shall be stationed at these ports to ensure the protection of British commercial interests and to facilitate communication with Chinese authorities.</a:t>
            </a:r>
          </a:p>
        </p:txBody>
      </p:sp>
    </p:spTree>
    <p:extLst>
      <p:ext uri="{BB962C8B-B14F-4D97-AF65-F5344CB8AC3E}">
        <p14:creationId xmlns:p14="http://schemas.microsoft.com/office/powerpoint/2010/main" val="3668887630"/>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theme/theme1.xml><?xml version="1.0" encoding="utf-8"?>
<a:theme xmlns:a="http://schemas.openxmlformats.org/drawingml/2006/main" name="World country report presentation">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mokey Glass">
      <a:fillStyleLst>
        <a:solidFill>
          <a:schemeClr val="phClr"/>
        </a:solidFill>
        <a:gradFill rotWithShape="1">
          <a:gsLst>
            <a:gs pos="0">
              <a:schemeClr val="phClr">
                <a:tint val="83000"/>
                <a:shade val="100000"/>
                <a:satMod val="100000"/>
              </a:schemeClr>
            </a:gs>
            <a:gs pos="100000">
              <a:schemeClr val="phClr">
                <a:tint val="61000"/>
                <a:alpha val="100000"/>
                <a:satMod val="180000"/>
              </a:schemeClr>
            </a:gs>
          </a:gsLst>
          <a:path path="circle">
            <a:fillToRect l="100000" t="100000" r="100000" b="100000"/>
          </a:path>
        </a:gradFill>
        <a:gradFill rotWithShape="1">
          <a:gsLst>
            <a:gs pos="0">
              <a:schemeClr val="phClr">
                <a:shade val="85000"/>
              </a:schemeClr>
            </a:gs>
            <a:gs pos="100000">
              <a:schemeClr val="phClr">
                <a:tint val="90000"/>
                <a:alpha val="100000"/>
                <a:satMod val="18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effectStyle>
        <a:effectStyle>
          <a:effectLst/>
        </a:effectStyle>
        <a:effectStyle>
          <a:effectLst>
            <a:outerShdw blurRad="44450" dist="21590" dir="5400000" rotWithShape="0">
              <a:srgbClr val="000000">
                <a:alpha val="40000"/>
              </a:srgbClr>
            </a:outerShdw>
          </a:effectLst>
          <a:scene3d>
            <a:camera prst="orthographicFront">
              <a:rot lat="0" lon="0" rev="0"/>
            </a:camera>
            <a:lightRig rig="flat" dir="t">
              <a:rot lat="0" lon="0" rev="3600000"/>
            </a:lightRig>
          </a:scene3d>
          <a:sp3d prstMaterial="flat">
            <a:bevelT w="28575" h="41275"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2400"/>
        </a:defPPr>
      </a:lstStyle>
      <a:style>
        <a:lnRef idx="1">
          <a:schemeClr val="accent1"/>
        </a:lnRef>
        <a:fillRef idx="2">
          <a:schemeClr val="accent1"/>
        </a:fillRef>
        <a:effectRef idx="1">
          <a:schemeClr val="accent1"/>
        </a:effectRef>
        <a:fontRef idx="minor">
          <a:schemeClr val="dk1"/>
        </a:fontRef>
      </a:style>
    </a:spDef>
    <a:lnDef>
      <a:spPr>
        <a:ln/>
      </a:spPr>
      <a:bodyPr/>
      <a:lstStyle/>
      <a:style>
        <a:lnRef idx="3">
          <a:schemeClr val="accent1"/>
        </a:lnRef>
        <a:fillRef idx="0">
          <a:schemeClr val="accent1"/>
        </a:fillRef>
        <a:effectRef idx="2">
          <a:schemeClr val="accent1"/>
        </a:effectRef>
        <a:fontRef idx="minor">
          <a:schemeClr val="tx1"/>
        </a:fontRef>
      </a:style>
    </a:lnDef>
    <a:txDef>
      <a:spPr>
        <a:noFill/>
        <a:ln>
          <a:solidFill>
            <a:schemeClr val="bg2"/>
          </a:solidFill>
        </a:ln>
      </a:spPr>
      <a:bodyPr wrap="none" rtlCol="0">
        <a:spAutoFit/>
      </a:bodyPr>
      <a:lstStyle>
        <a:defPPr>
          <a:lnSpc>
            <a:spcPct val="90000"/>
          </a:lnSpc>
          <a:defRPr sz="2400" dirty="0" err="1" smtClean="0"/>
        </a:defPPr>
      </a:lstStyle>
    </a:txDef>
  </a:objectDefaults>
  <a:extraClrSchemeLst/>
  <a:extLst>
    <a:ext uri="{05A4C25C-085E-4340-85A3-A5531E510DB2}">
      <thm15:themeFamily xmlns:thm15="http://schemas.microsoft.com/office/thememl/2012/main" name="World country report presentation.potx" id="{FF082492-D6CE-444E-B3E8-FB131EDFAC53}" vid="{71BD5CC8-96B3-46A6-8835-37741E8965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World country report presentation</Template>
  <TotalTime>3050</TotalTime>
  <Words>1330</Words>
  <Application>Microsoft Office PowerPoint</Application>
  <PresentationFormat>Custom</PresentationFormat>
  <Paragraphs>111</Paragraphs>
  <Slides>20</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Abadi</vt:lpstr>
      <vt:lpstr>Arial</vt:lpstr>
      <vt:lpstr>Century Gothic</vt:lpstr>
      <vt:lpstr>Symbol</vt:lpstr>
      <vt:lpstr>World country report presentation</vt:lpstr>
      <vt:lpstr>Topic 6.5 - Economic Imperialism (1750–1900)</vt:lpstr>
      <vt:lpstr>Learning Objectives</vt:lpstr>
      <vt:lpstr>Overview</vt:lpstr>
      <vt:lpstr>Keywords and Phrases</vt:lpstr>
      <vt:lpstr>Background Reading</vt:lpstr>
      <vt:lpstr>Background Reading</vt:lpstr>
      <vt:lpstr>Background Reading</vt:lpstr>
      <vt:lpstr>Primary Source 1 - Source: Treaty of Nanjing (1842), ending the First Opium War https://sourcebooks.fordham.edu/mod/1842nanjing.asp </vt:lpstr>
      <vt:lpstr>Primary Source 1 - Source: Treaty of Nanjing (1842), ending the First Opium War https://sourcebooks.fordham.edu/mod/1842nanjing.asp </vt:lpstr>
      <vt:lpstr>Primary Source 1 - Source: Treaty of Nanjing (1842), ending the First Opium War https://sourcebooks.fordham.edu/mod/1842nanjing.asp </vt:lpstr>
      <vt:lpstr>Primary Source 1 - Source: Treaty of Nanjing (1842), ending the First Opium War https://sourcebooks.fordham.edu/mod/1842nanjing.asp </vt:lpstr>
      <vt:lpstr>Primary Source 2 — Source: John A. Hobson, Imperialism: A Study (1902) https://archive.org/details/imperialismastu00goog </vt:lpstr>
      <vt:lpstr>Primary Source 2 — Source: John A. Hobson, Imperialism: A Study (1902) https://archive.org/details/imperialismastu00goog </vt:lpstr>
      <vt:lpstr>Primary Source 2 — Source: John A. Hobson, Imperialism: A Study (1902) https://archive.org/details/imperialismastu00goog </vt:lpstr>
      <vt:lpstr>Primary Source 2 — Source: John A. Hobson, Imperialism: A Study (1902) https://archive.org/details/imperialismastu00goog </vt:lpstr>
      <vt:lpstr>Economic Imperialism in Practice</vt:lpstr>
      <vt:lpstr>Change / Continuity / Comparison</vt:lpstr>
      <vt:lpstr>Key Takeaways</vt:lpstr>
      <vt:lpstr>Assignments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Robert Sawyer</dc:creator>
  <cp:lastModifiedBy>Dr. Robert Sawyer</cp:lastModifiedBy>
  <cp:revision>78</cp:revision>
  <dcterms:created xsi:type="dcterms:W3CDTF">2025-09-29T06:54:32Z</dcterms:created>
  <dcterms:modified xsi:type="dcterms:W3CDTF">2026-03-26T01:47:31Z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74068500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