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247BC-76DC-4CBB-B7C3-A8C19E6AA5C8}" v="8" dt="2024-08-12T18:57:05.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1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wns" userId="dbccb83c08dfc046" providerId="LiveId" clId="{18EAC7AB-2B3E-41CA-BA5D-6AE82A9D43D9}"/>
    <pc:docChg chg="undo custSel addSld delSld modSld modMainMaster">
      <pc:chgData name="Daniel Downs" userId="dbccb83c08dfc046" providerId="LiveId" clId="{18EAC7AB-2B3E-41CA-BA5D-6AE82A9D43D9}" dt="2020-09-16T06:41:14.678" v="169" actId="113"/>
      <pc:docMkLst>
        <pc:docMk/>
      </pc:docMkLst>
      <pc:sldChg chg="modSp mod">
        <pc:chgData name="Daniel Downs" userId="dbccb83c08dfc046" providerId="LiveId" clId="{18EAC7AB-2B3E-41CA-BA5D-6AE82A9D43D9}" dt="2020-09-04T04:13:29.376" v="47" actId="1035"/>
        <pc:sldMkLst>
          <pc:docMk/>
          <pc:sldMk cId="0" sldId="262"/>
        </pc:sldMkLst>
        <pc:spChg chg="mod">
          <ac:chgData name="Daniel Downs" userId="dbccb83c08dfc046" providerId="LiveId" clId="{18EAC7AB-2B3E-41CA-BA5D-6AE82A9D43D9}" dt="2020-09-04T04:13:29.376" v="47" actId="1035"/>
          <ac:spMkLst>
            <pc:docMk/>
            <pc:sldMk cId="0" sldId="262"/>
            <ac:spMk id="108" creationId="{00000000-0000-0000-0000-000000000000}"/>
          </ac:spMkLst>
        </pc:spChg>
        <pc:spChg chg="mod">
          <ac:chgData name="Daniel Downs" userId="dbccb83c08dfc046" providerId="LiveId" clId="{18EAC7AB-2B3E-41CA-BA5D-6AE82A9D43D9}" dt="2020-09-04T04:13:29.376" v="47" actId="1035"/>
          <ac:spMkLst>
            <pc:docMk/>
            <pc:sldMk cId="0" sldId="262"/>
            <ac:spMk id="109" creationId="{00000000-0000-0000-0000-000000000000}"/>
          </ac:spMkLst>
        </pc:spChg>
        <pc:spChg chg="mod">
          <ac:chgData name="Daniel Downs" userId="dbccb83c08dfc046" providerId="LiveId" clId="{18EAC7AB-2B3E-41CA-BA5D-6AE82A9D43D9}" dt="2020-09-04T04:13:29.376" v="47" actId="1035"/>
          <ac:spMkLst>
            <pc:docMk/>
            <pc:sldMk cId="0" sldId="262"/>
            <ac:spMk id="114" creationId="{00000000-0000-0000-0000-000000000000}"/>
          </ac:spMkLst>
        </pc:spChg>
        <pc:spChg chg="mod">
          <ac:chgData name="Daniel Downs" userId="dbccb83c08dfc046" providerId="LiveId" clId="{18EAC7AB-2B3E-41CA-BA5D-6AE82A9D43D9}" dt="2020-09-04T04:13:29.376" v="47" actId="1035"/>
          <ac:spMkLst>
            <pc:docMk/>
            <pc:sldMk cId="0" sldId="262"/>
            <ac:spMk id="115" creationId="{00000000-0000-0000-0000-000000000000}"/>
          </ac:spMkLst>
        </pc:spChg>
        <pc:spChg chg="mod">
          <ac:chgData name="Daniel Downs" userId="dbccb83c08dfc046" providerId="LiveId" clId="{18EAC7AB-2B3E-41CA-BA5D-6AE82A9D43D9}" dt="2020-09-04T04:13:29.376" v="47" actId="1035"/>
          <ac:spMkLst>
            <pc:docMk/>
            <pc:sldMk cId="0" sldId="262"/>
            <ac:spMk id="120" creationId="{00000000-0000-0000-0000-000000000000}"/>
          </ac:spMkLst>
        </pc:spChg>
        <pc:grpChg chg="mod">
          <ac:chgData name="Daniel Downs" userId="dbccb83c08dfc046" providerId="LiveId" clId="{18EAC7AB-2B3E-41CA-BA5D-6AE82A9D43D9}" dt="2020-09-04T04:13:29.376" v="47" actId="1035"/>
          <ac:grpSpMkLst>
            <pc:docMk/>
            <pc:sldMk cId="0" sldId="262"/>
            <ac:grpSpMk id="111" creationId="{00000000-0000-0000-0000-000000000000}"/>
          </ac:grpSpMkLst>
        </pc:grpChg>
        <pc:grpChg chg="mod">
          <ac:chgData name="Daniel Downs" userId="dbccb83c08dfc046" providerId="LiveId" clId="{18EAC7AB-2B3E-41CA-BA5D-6AE82A9D43D9}" dt="2020-09-04T04:13:29.376" v="47" actId="1035"/>
          <ac:grpSpMkLst>
            <pc:docMk/>
            <pc:sldMk cId="0" sldId="262"/>
            <ac:grpSpMk id="116" creationId="{00000000-0000-0000-0000-000000000000}"/>
          </ac:grpSpMkLst>
        </pc:grpChg>
        <pc:cxnChg chg="mod">
          <ac:chgData name="Daniel Downs" userId="dbccb83c08dfc046" providerId="LiveId" clId="{18EAC7AB-2B3E-41CA-BA5D-6AE82A9D43D9}" dt="2020-09-04T04:13:29.376" v="47" actId="1035"/>
          <ac:cxnSpMkLst>
            <pc:docMk/>
            <pc:sldMk cId="0" sldId="262"/>
            <ac:cxnSpMk id="110" creationId="{00000000-0000-0000-0000-000000000000}"/>
          </ac:cxnSpMkLst>
        </pc:cxnChg>
        <pc:cxnChg chg="mod">
          <ac:chgData name="Daniel Downs" userId="dbccb83c08dfc046" providerId="LiveId" clId="{18EAC7AB-2B3E-41CA-BA5D-6AE82A9D43D9}" dt="2020-09-04T04:13:29.376" v="47" actId="1035"/>
          <ac:cxnSpMkLst>
            <pc:docMk/>
            <pc:sldMk cId="0" sldId="262"/>
            <ac:cxnSpMk id="119" creationId="{00000000-0000-0000-0000-000000000000}"/>
          </ac:cxnSpMkLst>
        </pc:cxnChg>
      </pc:sldChg>
      <pc:sldChg chg="addSp delSp modSp mod setBg">
        <pc:chgData name="Daniel Downs" userId="dbccb83c08dfc046" providerId="LiveId" clId="{18EAC7AB-2B3E-41CA-BA5D-6AE82A9D43D9}" dt="2020-09-04T04:24:55.426" v="60" actId="21"/>
        <pc:sldMkLst>
          <pc:docMk/>
          <pc:sldMk cId="0" sldId="265"/>
        </pc:sldMkLst>
        <pc:spChg chg="add del mod">
          <ac:chgData name="Daniel Downs" userId="dbccb83c08dfc046" providerId="LiveId" clId="{18EAC7AB-2B3E-41CA-BA5D-6AE82A9D43D9}" dt="2020-09-04T04:24:55.426" v="60" actId="21"/>
          <ac:spMkLst>
            <pc:docMk/>
            <pc:sldMk cId="0" sldId="265"/>
            <ac:spMk id="5" creationId="{22727CB1-90FD-4765-A94A-832B5AA8C941}"/>
          </ac:spMkLst>
        </pc:spChg>
        <pc:spChg chg="add del">
          <ac:chgData name="Daniel Downs" userId="dbccb83c08dfc046" providerId="LiveId" clId="{18EAC7AB-2B3E-41CA-BA5D-6AE82A9D43D9}" dt="2020-09-04T04:24:55.426" v="60" actId="21"/>
          <ac:spMkLst>
            <pc:docMk/>
            <pc:sldMk cId="0" sldId="265"/>
            <ac:spMk id="155" creationId="{00000000-0000-0000-0000-000000000000}"/>
          </ac:spMkLst>
        </pc:spChg>
        <pc:spChg chg="add del">
          <ac:chgData name="Daniel Downs" userId="dbccb83c08dfc046" providerId="LiveId" clId="{18EAC7AB-2B3E-41CA-BA5D-6AE82A9D43D9}" dt="2020-09-04T04:24:55.426" v="60" actId="21"/>
          <ac:spMkLst>
            <pc:docMk/>
            <pc:sldMk cId="0" sldId="265"/>
            <ac:spMk id="156" creationId="{00000000-0000-0000-0000-000000000000}"/>
          </ac:spMkLst>
        </pc:spChg>
        <pc:picChg chg="add del">
          <ac:chgData name="Daniel Downs" userId="dbccb83c08dfc046" providerId="LiveId" clId="{18EAC7AB-2B3E-41CA-BA5D-6AE82A9D43D9}" dt="2020-09-04T04:24:51.842" v="57" actId="22"/>
          <ac:picMkLst>
            <pc:docMk/>
            <pc:sldMk cId="0" sldId="265"/>
            <ac:picMk id="7" creationId="{83B05363-03B8-4D90-8D36-3FA36619DD10}"/>
          </ac:picMkLst>
        </pc:picChg>
        <pc:cxnChg chg="add del mod">
          <ac:chgData name="Daniel Downs" userId="dbccb83c08dfc046" providerId="LiveId" clId="{18EAC7AB-2B3E-41CA-BA5D-6AE82A9D43D9}" dt="2020-09-04T04:24:55.426" v="60" actId="21"/>
          <ac:cxnSpMkLst>
            <pc:docMk/>
            <pc:sldMk cId="0" sldId="265"/>
            <ac:cxnSpMk id="158" creationId="{00000000-0000-0000-0000-000000000000}"/>
          </ac:cxnSpMkLst>
        </pc:cxnChg>
        <pc:cxnChg chg="add del mod">
          <ac:chgData name="Daniel Downs" userId="dbccb83c08dfc046" providerId="LiveId" clId="{18EAC7AB-2B3E-41CA-BA5D-6AE82A9D43D9}" dt="2020-09-04T04:24:55.426" v="60" actId="21"/>
          <ac:cxnSpMkLst>
            <pc:docMk/>
            <pc:sldMk cId="0" sldId="265"/>
            <ac:cxnSpMk id="159" creationId="{00000000-0000-0000-0000-000000000000}"/>
          </ac:cxnSpMkLst>
        </pc:cxnChg>
      </pc:sldChg>
      <pc:sldChg chg="modSp">
        <pc:chgData name="Daniel Downs" userId="dbccb83c08dfc046" providerId="LiveId" clId="{18EAC7AB-2B3E-41CA-BA5D-6AE82A9D43D9}" dt="2020-09-04T04:47:19.931" v="73" actId="20577"/>
        <pc:sldMkLst>
          <pc:docMk/>
          <pc:sldMk cId="0" sldId="268"/>
        </pc:sldMkLst>
        <pc:spChg chg="mod">
          <ac:chgData name="Daniel Downs" userId="dbccb83c08dfc046" providerId="LiveId" clId="{18EAC7AB-2B3E-41CA-BA5D-6AE82A9D43D9}" dt="2020-09-04T04:47:19.931" v="73" actId="20577"/>
          <ac:spMkLst>
            <pc:docMk/>
            <pc:sldMk cId="0" sldId="268"/>
            <ac:spMk id="179" creationId="{00000000-0000-0000-0000-000000000000}"/>
          </ac:spMkLst>
        </pc:spChg>
      </pc:sldChg>
      <pc:sldChg chg="modSp setBg">
        <pc:chgData name="Daniel Downs" userId="dbccb83c08dfc046" providerId="LiveId" clId="{18EAC7AB-2B3E-41CA-BA5D-6AE82A9D43D9}" dt="2020-09-09T04:45:41.333" v="119"/>
        <pc:sldMkLst>
          <pc:docMk/>
          <pc:sldMk cId="0" sldId="273"/>
        </pc:sldMkLst>
        <pc:spChg chg="mod">
          <ac:chgData name="Daniel Downs" userId="dbccb83c08dfc046" providerId="LiveId" clId="{18EAC7AB-2B3E-41CA-BA5D-6AE82A9D43D9}" dt="2020-09-08T17:26:42.399" v="77" actId="20577"/>
          <ac:spMkLst>
            <pc:docMk/>
            <pc:sldMk cId="0" sldId="273"/>
            <ac:spMk id="220" creationId="{00000000-0000-0000-0000-000000000000}"/>
          </ac:spMkLst>
        </pc:spChg>
      </pc:sldChg>
      <pc:sldChg chg="modSp mod">
        <pc:chgData name="Daniel Downs" userId="dbccb83c08dfc046" providerId="LiveId" clId="{18EAC7AB-2B3E-41CA-BA5D-6AE82A9D43D9}" dt="2020-09-08T17:29:18.340" v="92" actId="1035"/>
        <pc:sldMkLst>
          <pc:docMk/>
          <pc:sldMk cId="0" sldId="274"/>
        </pc:sldMkLst>
        <pc:spChg chg="mod">
          <ac:chgData name="Daniel Downs" userId="dbccb83c08dfc046" providerId="LiveId" clId="{18EAC7AB-2B3E-41CA-BA5D-6AE82A9D43D9}" dt="2020-09-08T17:29:18.340" v="92" actId="1035"/>
          <ac:spMkLst>
            <pc:docMk/>
            <pc:sldMk cId="0" sldId="274"/>
            <ac:spMk id="227" creationId="{00000000-0000-0000-0000-000000000000}"/>
          </ac:spMkLst>
        </pc:spChg>
      </pc:sldChg>
      <pc:sldChg chg="modSp mod">
        <pc:chgData name="Daniel Downs" userId="dbccb83c08dfc046" providerId="LiveId" clId="{18EAC7AB-2B3E-41CA-BA5D-6AE82A9D43D9}" dt="2020-09-08T17:34:20.032" v="101" actId="1035"/>
        <pc:sldMkLst>
          <pc:docMk/>
          <pc:sldMk cId="0" sldId="277"/>
        </pc:sldMkLst>
        <pc:spChg chg="mod">
          <ac:chgData name="Daniel Downs" userId="dbccb83c08dfc046" providerId="LiveId" clId="{18EAC7AB-2B3E-41CA-BA5D-6AE82A9D43D9}" dt="2020-09-08T17:34:20.032" v="101" actId="1035"/>
          <ac:spMkLst>
            <pc:docMk/>
            <pc:sldMk cId="0" sldId="277"/>
            <ac:spMk id="284" creationId="{00000000-0000-0000-0000-000000000000}"/>
          </ac:spMkLst>
        </pc:spChg>
      </pc:sldChg>
      <pc:sldChg chg="modSp mod">
        <pc:chgData name="Daniel Downs" userId="dbccb83c08dfc046" providerId="LiveId" clId="{18EAC7AB-2B3E-41CA-BA5D-6AE82A9D43D9}" dt="2020-09-09T04:46:00.489" v="120" actId="1035"/>
        <pc:sldMkLst>
          <pc:docMk/>
          <pc:sldMk cId="0" sldId="278"/>
        </pc:sldMkLst>
        <pc:spChg chg="mod">
          <ac:chgData name="Daniel Downs" userId="dbccb83c08dfc046" providerId="LiveId" clId="{18EAC7AB-2B3E-41CA-BA5D-6AE82A9D43D9}" dt="2020-09-09T04:46:00.489" v="120" actId="1035"/>
          <ac:spMkLst>
            <pc:docMk/>
            <pc:sldMk cId="0" sldId="278"/>
            <ac:spMk id="292" creationId="{00000000-0000-0000-0000-000000000000}"/>
          </ac:spMkLst>
        </pc:spChg>
        <pc:spChg chg="mod">
          <ac:chgData name="Daniel Downs" userId="dbccb83c08dfc046" providerId="LiveId" clId="{18EAC7AB-2B3E-41CA-BA5D-6AE82A9D43D9}" dt="2020-09-09T04:46:00.489" v="120" actId="1035"/>
          <ac:spMkLst>
            <pc:docMk/>
            <pc:sldMk cId="0" sldId="278"/>
            <ac:spMk id="296" creationId="{00000000-0000-0000-0000-000000000000}"/>
          </ac:spMkLst>
        </pc:spChg>
        <pc:spChg chg="mod">
          <ac:chgData name="Daniel Downs" userId="dbccb83c08dfc046" providerId="LiveId" clId="{18EAC7AB-2B3E-41CA-BA5D-6AE82A9D43D9}" dt="2020-09-09T04:46:00.489" v="120" actId="1035"/>
          <ac:spMkLst>
            <pc:docMk/>
            <pc:sldMk cId="0" sldId="278"/>
            <ac:spMk id="300" creationId="{00000000-0000-0000-0000-000000000000}"/>
          </ac:spMkLst>
        </pc:spChg>
        <pc:spChg chg="mod">
          <ac:chgData name="Daniel Downs" userId="dbccb83c08dfc046" providerId="LiveId" clId="{18EAC7AB-2B3E-41CA-BA5D-6AE82A9D43D9}" dt="2020-09-09T04:46:00.489" v="120" actId="1035"/>
          <ac:spMkLst>
            <pc:docMk/>
            <pc:sldMk cId="0" sldId="278"/>
            <ac:spMk id="301" creationId="{00000000-0000-0000-0000-000000000000}"/>
          </ac:spMkLst>
        </pc:spChg>
        <pc:grpChg chg="mod">
          <ac:chgData name="Daniel Downs" userId="dbccb83c08dfc046" providerId="LiveId" clId="{18EAC7AB-2B3E-41CA-BA5D-6AE82A9D43D9}" dt="2020-09-09T04:46:00.489" v="120" actId="1035"/>
          <ac:grpSpMkLst>
            <pc:docMk/>
            <pc:sldMk cId="0" sldId="278"/>
            <ac:grpSpMk id="293" creationId="{00000000-0000-0000-0000-000000000000}"/>
          </ac:grpSpMkLst>
        </pc:grpChg>
        <pc:picChg chg="mod">
          <ac:chgData name="Daniel Downs" userId="dbccb83c08dfc046" providerId="LiveId" clId="{18EAC7AB-2B3E-41CA-BA5D-6AE82A9D43D9}" dt="2020-09-09T04:46:00.489" v="120" actId="1035"/>
          <ac:picMkLst>
            <pc:docMk/>
            <pc:sldMk cId="0" sldId="278"/>
            <ac:picMk id="290" creationId="{00000000-0000-0000-0000-000000000000}"/>
          </ac:picMkLst>
        </pc:picChg>
        <pc:cxnChg chg="mod">
          <ac:chgData name="Daniel Downs" userId="dbccb83c08dfc046" providerId="LiveId" clId="{18EAC7AB-2B3E-41CA-BA5D-6AE82A9D43D9}" dt="2020-09-09T04:46:00.489" v="120" actId="1035"/>
          <ac:cxnSpMkLst>
            <pc:docMk/>
            <pc:sldMk cId="0" sldId="278"/>
            <ac:cxnSpMk id="291" creationId="{00000000-0000-0000-0000-000000000000}"/>
          </ac:cxnSpMkLst>
        </pc:cxnChg>
        <pc:cxnChg chg="mod">
          <ac:chgData name="Daniel Downs" userId="dbccb83c08dfc046" providerId="LiveId" clId="{18EAC7AB-2B3E-41CA-BA5D-6AE82A9D43D9}" dt="2020-09-09T04:46:00.489" v="120" actId="1035"/>
          <ac:cxnSpMkLst>
            <pc:docMk/>
            <pc:sldMk cId="0" sldId="278"/>
            <ac:cxnSpMk id="297" creationId="{00000000-0000-0000-0000-000000000000}"/>
          </ac:cxnSpMkLst>
        </pc:cxnChg>
        <pc:cxnChg chg="mod">
          <ac:chgData name="Daniel Downs" userId="dbccb83c08dfc046" providerId="LiveId" clId="{18EAC7AB-2B3E-41CA-BA5D-6AE82A9D43D9}" dt="2020-09-09T04:46:00.489" v="120" actId="1035"/>
          <ac:cxnSpMkLst>
            <pc:docMk/>
            <pc:sldMk cId="0" sldId="278"/>
            <ac:cxnSpMk id="298" creationId="{00000000-0000-0000-0000-000000000000}"/>
          </ac:cxnSpMkLst>
        </pc:cxnChg>
        <pc:cxnChg chg="mod">
          <ac:chgData name="Daniel Downs" userId="dbccb83c08dfc046" providerId="LiveId" clId="{18EAC7AB-2B3E-41CA-BA5D-6AE82A9D43D9}" dt="2020-09-09T04:46:00.489" v="120" actId="1035"/>
          <ac:cxnSpMkLst>
            <pc:docMk/>
            <pc:sldMk cId="0" sldId="278"/>
            <ac:cxnSpMk id="299" creationId="{00000000-0000-0000-0000-000000000000}"/>
          </ac:cxnSpMkLst>
        </pc:cxnChg>
      </pc:sldChg>
      <pc:sldChg chg="modSp mod">
        <pc:chgData name="Daniel Downs" userId="dbccb83c08dfc046" providerId="LiveId" clId="{18EAC7AB-2B3E-41CA-BA5D-6AE82A9D43D9}" dt="2020-09-09T04:46:21.617" v="134" actId="14100"/>
        <pc:sldMkLst>
          <pc:docMk/>
          <pc:sldMk cId="0" sldId="288"/>
        </pc:sldMkLst>
        <pc:spChg chg="mod">
          <ac:chgData name="Daniel Downs" userId="dbccb83c08dfc046" providerId="LiveId" clId="{18EAC7AB-2B3E-41CA-BA5D-6AE82A9D43D9}" dt="2020-09-09T04:46:21.617" v="134" actId="14100"/>
          <ac:spMkLst>
            <pc:docMk/>
            <pc:sldMk cId="0" sldId="288"/>
            <ac:spMk id="508" creationId="{00000000-0000-0000-0000-000000000000}"/>
          </ac:spMkLst>
        </pc:spChg>
      </pc:sldChg>
      <pc:sldChg chg="setBg">
        <pc:chgData name="Daniel Downs" userId="dbccb83c08dfc046" providerId="LiveId" clId="{18EAC7AB-2B3E-41CA-BA5D-6AE82A9D43D9}" dt="2020-09-09T04:46:30.634" v="136"/>
        <pc:sldMkLst>
          <pc:docMk/>
          <pc:sldMk cId="0" sldId="295"/>
        </pc:sldMkLst>
      </pc:sldChg>
      <pc:sldChg chg="modSp">
        <pc:chgData name="Daniel Downs" userId="dbccb83c08dfc046" providerId="LiveId" clId="{18EAC7AB-2B3E-41CA-BA5D-6AE82A9D43D9}" dt="2020-09-16T06:32:04.755" v="141" actId="108"/>
        <pc:sldMkLst>
          <pc:docMk/>
          <pc:sldMk cId="0" sldId="298"/>
        </pc:sldMkLst>
        <pc:spChg chg="mod">
          <ac:chgData name="Daniel Downs" userId="dbccb83c08dfc046" providerId="LiveId" clId="{18EAC7AB-2B3E-41CA-BA5D-6AE82A9D43D9}" dt="2020-09-16T06:32:04.755" v="141" actId="108"/>
          <ac:spMkLst>
            <pc:docMk/>
            <pc:sldMk cId="0" sldId="298"/>
            <ac:spMk id="573" creationId="{00000000-0000-0000-0000-000000000000}"/>
          </ac:spMkLst>
        </pc:spChg>
      </pc:sldChg>
      <pc:sldChg chg="setBg">
        <pc:chgData name="Daniel Downs" userId="dbccb83c08dfc046" providerId="LiveId" clId="{18EAC7AB-2B3E-41CA-BA5D-6AE82A9D43D9}" dt="2020-09-09T04:46:36.572" v="138"/>
        <pc:sldMkLst>
          <pc:docMk/>
          <pc:sldMk cId="0" sldId="299"/>
        </pc:sldMkLst>
      </pc:sldChg>
      <pc:sldChg chg="modSp">
        <pc:chgData name="Daniel Downs" userId="dbccb83c08dfc046" providerId="LiveId" clId="{18EAC7AB-2B3E-41CA-BA5D-6AE82A9D43D9}" dt="2020-09-16T06:38:47.775" v="147" actId="20577"/>
        <pc:sldMkLst>
          <pc:docMk/>
          <pc:sldMk cId="0" sldId="300"/>
        </pc:sldMkLst>
        <pc:spChg chg="mod">
          <ac:chgData name="Daniel Downs" userId="dbccb83c08dfc046" providerId="LiveId" clId="{18EAC7AB-2B3E-41CA-BA5D-6AE82A9D43D9}" dt="2020-09-16T06:38:47.775" v="147" actId="20577"/>
          <ac:spMkLst>
            <pc:docMk/>
            <pc:sldMk cId="0" sldId="300"/>
            <ac:spMk id="589" creationId="{00000000-0000-0000-0000-000000000000}"/>
          </ac:spMkLst>
        </pc:spChg>
      </pc:sldChg>
      <pc:sldChg chg="modSp">
        <pc:chgData name="Daniel Downs" userId="dbccb83c08dfc046" providerId="LiveId" clId="{18EAC7AB-2B3E-41CA-BA5D-6AE82A9D43D9}" dt="2020-09-16T06:41:14.678" v="169" actId="113"/>
        <pc:sldMkLst>
          <pc:docMk/>
          <pc:sldMk cId="0" sldId="301"/>
        </pc:sldMkLst>
        <pc:spChg chg="mod">
          <ac:chgData name="Daniel Downs" userId="dbccb83c08dfc046" providerId="LiveId" clId="{18EAC7AB-2B3E-41CA-BA5D-6AE82A9D43D9}" dt="2020-09-16T06:41:14.678" v="169" actId="113"/>
          <ac:spMkLst>
            <pc:docMk/>
            <pc:sldMk cId="0" sldId="301"/>
            <ac:spMk id="597" creationId="{00000000-0000-0000-0000-000000000000}"/>
          </ac:spMkLst>
        </pc:spChg>
      </pc:sldChg>
      <pc:sldChg chg="modSp mod">
        <pc:chgData name="Daniel Downs" userId="dbccb83c08dfc046" providerId="LiveId" clId="{18EAC7AB-2B3E-41CA-BA5D-6AE82A9D43D9}" dt="2020-09-09T04:46:48.569" v="139" actId="14100"/>
        <pc:sldMkLst>
          <pc:docMk/>
          <pc:sldMk cId="0" sldId="302"/>
        </pc:sldMkLst>
        <pc:picChg chg="mod">
          <ac:chgData name="Daniel Downs" userId="dbccb83c08dfc046" providerId="LiveId" clId="{18EAC7AB-2B3E-41CA-BA5D-6AE82A9D43D9}" dt="2020-09-09T04:46:48.569" v="139" actId="14100"/>
          <ac:picMkLst>
            <pc:docMk/>
            <pc:sldMk cId="0" sldId="302"/>
            <ac:picMk id="607" creationId="{00000000-0000-0000-0000-000000000000}"/>
          </ac:picMkLst>
        </pc:picChg>
      </pc:sldChg>
      <pc:sldChg chg="addSp modSp new del mod">
        <pc:chgData name="Daniel Downs" userId="dbccb83c08dfc046" providerId="LiveId" clId="{18EAC7AB-2B3E-41CA-BA5D-6AE82A9D43D9}" dt="2020-09-04T04:08:06.059" v="28" actId="47"/>
        <pc:sldMkLst>
          <pc:docMk/>
          <pc:sldMk cId="2472084072" sldId="304"/>
        </pc:sldMkLst>
        <pc:picChg chg="add mod">
          <ac:chgData name="Daniel Downs" userId="dbccb83c08dfc046" providerId="LiveId" clId="{18EAC7AB-2B3E-41CA-BA5D-6AE82A9D43D9}" dt="2020-09-04T04:04:55.996" v="3" actId="962"/>
          <ac:picMkLst>
            <pc:docMk/>
            <pc:sldMk cId="2472084072" sldId="304"/>
            <ac:picMk id="5" creationId="{33449932-2F5C-4807-AC5A-ECD80A613DCF}"/>
          </ac:picMkLst>
        </pc:picChg>
        <pc:cxnChg chg="add mod">
          <ac:chgData name="Daniel Downs" userId="dbccb83c08dfc046" providerId="LiveId" clId="{18EAC7AB-2B3E-41CA-BA5D-6AE82A9D43D9}" dt="2020-09-04T04:05:20.271" v="8" actId="1076"/>
          <ac:cxnSpMkLst>
            <pc:docMk/>
            <pc:sldMk cId="2472084072" sldId="304"/>
            <ac:cxnSpMk id="7" creationId="{302DB35B-51D4-4A39-B64A-896365791CF5}"/>
          </ac:cxnSpMkLst>
        </pc:cxnChg>
        <pc:cxnChg chg="add mod">
          <ac:chgData name="Daniel Downs" userId="dbccb83c08dfc046" providerId="LiveId" clId="{18EAC7AB-2B3E-41CA-BA5D-6AE82A9D43D9}" dt="2020-09-04T04:05:31.824" v="12" actId="14100"/>
          <ac:cxnSpMkLst>
            <pc:docMk/>
            <pc:sldMk cId="2472084072" sldId="304"/>
            <ac:cxnSpMk id="8" creationId="{6202D270-04D3-4905-814B-D67DD211BAEA}"/>
          </ac:cxnSpMkLst>
        </pc:cxnChg>
        <pc:cxnChg chg="add mod">
          <ac:chgData name="Daniel Downs" userId="dbccb83c08dfc046" providerId="LiveId" clId="{18EAC7AB-2B3E-41CA-BA5D-6AE82A9D43D9}" dt="2020-09-04T04:07:03.441" v="27" actId="14100"/>
          <ac:cxnSpMkLst>
            <pc:docMk/>
            <pc:sldMk cId="2472084072" sldId="304"/>
            <ac:cxnSpMk id="12" creationId="{CB87539B-D426-4D39-B844-F0698EB967CA}"/>
          </ac:cxnSpMkLst>
        </pc:cxnChg>
        <pc:cxnChg chg="add mod">
          <ac:chgData name="Daniel Downs" userId="dbccb83c08dfc046" providerId="LiveId" clId="{18EAC7AB-2B3E-41CA-BA5D-6AE82A9D43D9}" dt="2020-09-04T04:06:54.618" v="26" actId="14100"/>
          <ac:cxnSpMkLst>
            <pc:docMk/>
            <pc:sldMk cId="2472084072" sldId="304"/>
            <ac:cxnSpMk id="13" creationId="{B4AE9E5A-A962-4038-A6EC-CE52AB7064DB}"/>
          </ac:cxnSpMkLst>
        </pc:cxnChg>
      </pc:sldChg>
      <pc:sldChg chg="addSp delSp modSp new del mod">
        <pc:chgData name="Daniel Downs" userId="dbccb83c08dfc046" providerId="LiveId" clId="{18EAC7AB-2B3E-41CA-BA5D-6AE82A9D43D9}" dt="2020-09-04T04:38:45.466" v="71" actId="47"/>
        <pc:sldMkLst>
          <pc:docMk/>
          <pc:sldMk cId="3565225526" sldId="304"/>
        </pc:sldMkLst>
        <pc:spChg chg="del">
          <ac:chgData name="Daniel Downs" userId="dbccb83c08dfc046" providerId="LiveId" clId="{18EAC7AB-2B3E-41CA-BA5D-6AE82A9D43D9}" dt="2020-09-04T04:33:23.434" v="62" actId="478"/>
          <ac:spMkLst>
            <pc:docMk/>
            <pc:sldMk cId="3565225526" sldId="304"/>
            <ac:spMk id="3" creationId="{2354B55E-F303-4649-A059-2720AE576537}"/>
          </ac:spMkLst>
        </pc:spChg>
        <pc:spChg chg="add del">
          <ac:chgData name="Daniel Downs" userId="dbccb83c08dfc046" providerId="LiveId" clId="{18EAC7AB-2B3E-41CA-BA5D-6AE82A9D43D9}" dt="2020-09-04T04:33:43.487" v="64" actId="478"/>
          <ac:spMkLst>
            <pc:docMk/>
            <pc:sldMk cId="3565225526" sldId="304"/>
            <ac:spMk id="4" creationId="{4BB0653A-2734-4615-8270-B9E8780E6F55}"/>
          </ac:spMkLst>
        </pc:spChg>
        <pc:spChg chg="add del mod">
          <ac:chgData name="Daniel Downs" userId="dbccb83c08dfc046" providerId="LiveId" clId="{18EAC7AB-2B3E-41CA-BA5D-6AE82A9D43D9}" dt="2020-09-04T04:34:27.338" v="67" actId="478"/>
          <ac:spMkLst>
            <pc:docMk/>
            <pc:sldMk cId="3565225526" sldId="304"/>
            <ac:spMk id="5" creationId="{773E9967-5089-44AC-9C82-187B40EA3E43}"/>
          </ac:spMkLst>
        </pc:spChg>
        <pc:picChg chg="add mod">
          <ac:chgData name="Daniel Downs" userId="dbccb83c08dfc046" providerId="LiveId" clId="{18EAC7AB-2B3E-41CA-BA5D-6AE82A9D43D9}" dt="2020-09-04T04:36:13.287" v="70" actId="1366"/>
          <ac:picMkLst>
            <pc:docMk/>
            <pc:sldMk cId="3565225526" sldId="304"/>
            <ac:picMk id="7" creationId="{C97D2035-9219-42CC-97E9-A17A95521443}"/>
          </ac:picMkLst>
        </pc:picChg>
      </pc:sldChg>
      <pc:sldMasterChg chg="modSldLayout">
        <pc:chgData name="Daniel Downs" userId="dbccb83c08dfc046" providerId="LiveId" clId="{18EAC7AB-2B3E-41CA-BA5D-6AE82A9D43D9}" dt="2020-09-09T04:45:20.774" v="117"/>
        <pc:sldMasterMkLst>
          <pc:docMk/>
          <pc:sldMasterMk cId="0" sldId="2147483659"/>
        </pc:sldMasterMkLst>
        <pc:sldLayoutChg chg="addSp delSp modSp mod">
          <pc:chgData name="Daniel Downs" userId="dbccb83c08dfc046" providerId="LiveId" clId="{18EAC7AB-2B3E-41CA-BA5D-6AE82A9D43D9}" dt="2020-09-09T04:45:10.928" v="111"/>
          <pc:sldLayoutMkLst>
            <pc:docMk/>
            <pc:sldMasterMk cId="0" sldId="2147483659"/>
            <pc:sldLayoutMk cId="0" sldId="2147483648"/>
          </pc:sldLayoutMkLst>
          <pc:spChg chg="add mod">
            <ac:chgData name="Daniel Downs" userId="dbccb83c08dfc046" providerId="LiveId" clId="{18EAC7AB-2B3E-41CA-BA5D-6AE82A9D43D9}" dt="2020-09-09T04:45:10.928" v="111"/>
            <ac:spMkLst>
              <pc:docMk/>
              <pc:sldMasterMk cId="0" sldId="2147483659"/>
              <pc:sldLayoutMk cId="0" sldId="2147483648"/>
              <ac:spMk id="5" creationId="{A1F20FA6-AB88-43E2-80E7-A45387E794D5}"/>
            </ac:spMkLst>
          </pc:spChg>
          <pc:spChg chg="del">
            <ac:chgData name="Daniel Downs" userId="dbccb83c08dfc046" providerId="LiveId" clId="{18EAC7AB-2B3E-41CA-BA5D-6AE82A9D43D9}" dt="2020-09-09T04:45:10.330" v="110" actId="478"/>
            <ac:spMkLst>
              <pc:docMk/>
              <pc:sldMasterMk cId="0" sldId="2147483659"/>
              <pc:sldLayoutMk cId="0" sldId="2147483648"/>
              <ac:spMk id="12" creationId="{00000000-0000-0000-0000-000000000000}"/>
            </ac:spMkLst>
          </pc:spChg>
        </pc:sldLayoutChg>
        <pc:sldLayoutChg chg="addSp delSp modSp mod">
          <pc:chgData name="Daniel Downs" userId="dbccb83c08dfc046" providerId="LiveId" clId="{18EAC7AB-2B3E-41CA-BA5D-6AE82A9D43D9}" dt="2020-09-09T04:45:14.476" v="113"/>
          <pc:sldLayoutMkLst>
            <pc:docMk/>
            <pc:sldMasterMk cId="0" sldId="2147483659"/>
            <pc:sldLayoutMk cId="0" sldId="2147483649"/>
          </pc:sldLayoutMkLst>
          <pc:spChg chg="del">
            <ac:chgData name="Daniel Downs" userId="dbccb83c08dfc046" providerId="LiveId" clId="{18EAC7AB-2B3E-41CA-BA5D-6AE82A9D43D9}" dt="2020-09-09T04:45:14.145" v="112" actId="478"/>
            <ac:spMkLst>
              <pc:docMk/>
              <pc:sldMasterMk cId="0" sldId="2147483659"/>
              <pc:sldLayoutMk cId="0" sldId="2147483649"/>
              <ac:spMk id="4" creationId="{00000000-0000-0000-0000-000000000000}"/>
            </ac:spMkLst>
          </pc:spChg>
          <pc:spChg chg="add mod">
            <ac:chgData name="Daniel Downs" userId="dbccb83c08dfc046" providerId="LiveId" clId="{18EAC7AB-2B3E-41CA-BA5D-6AE82A9D43D9}" dt="2020-09-09T04:45:14.476" v="113"/>
            <ac:spMkLst>
              <pc:docMk/>
              <pc:sldMasterMk cId="0" sldId="2147483659"/>
              <pc:sldLayoutMk cId="0" sldId="2147483649"/>
              <ac:spMk id="5" creationId="{A01CF2D9-66EA-4119-81FD-7D236CA6970B}"/>
            </ac:spMkLst>
          </pc:spChg>
        </pc:sldLayoutChg>
        <pc:sldLayoutChg chg="addSp delSp modSp mod">
          <pc:chgData name="Daniel Downs" userId="dbccb83c08dfc046" providerId="LiveId" clId="{18EAC7AB-2B3E-41CA-BA5D-6AE82A9D43D9}" dt="2020-09-09T04:45:17.150" v="115"/>
          <pc:sldLayoutMkLst>
            <pc:docMk/>
            <pc:sldMasterMk cId="0" sldId="2147483659"/>
            <pc:sldLayoutMk cId="0" sldId="2147483650"/>
          </pc:sldLayoutMkLst>
          <pc:spChg chg="del">
            <ac:chgData name="Daniel Downs" userId="dbccb83c08dfc046" providerId="LiveId" clId="{18EAC7AB-2B3E-41CA-BA5D-6AE82A9D43D9}" dt="2020-09-09T04:45:16.915" v="114" actId="478"/>
            <ac:spMkLst>
              <pc:docMk/>
              <pc:sldMasterMk cId="0" sldId="2147483659"/>
              <pc:sldLayoutMk cId="0" sldId="2147483650"/>
              <ac:spMk id="5" creationId="{00000000-0000-0000-0000-000000000000}"/>
            </ac:spMkLst>
          </pc:spChg>
          <pc:spChg chg="add mod">
            <ac:chgData name="Daniel Downs" userId="dbccb83c08dfc046" providerId="LiveId" clId="{18EAC7AB-2B3E-41CA-BA5D-6AE82A9D43D9}" dt="2020-09-09T04:45:17.150" v="115"/>
            <ac:spMkLst>
              <pc:docMk/>
              <pc:sldMasterMk cId="0" sldId="2147483659"/>
              <pc:sldLayoutMk cId="0" sldId="2147483650"/>
              <ac:spMk id="6" creationId="{B70D91CE-3C8B-432F-BB84-7C22B5C6B7FE}"/>
            </ac:spMkLst>
          </pc:spChg>
        </pc:sldLayoutChg>
        <pc:sldLayoutChg chg="addSp delSp modSp mod">
          <pc:chgData name="Daniel Downs" userId="dbccb83c08dfc046" providerId="LiveId" clId="{18EAC7AB-2B3E-41CA-BA5D-6AE82A9D43D9}" dt="2020-09-09T04:45:20.774" v="117"/>
          <pc:sldLayoutMkLst>
            <pc:docMk/>
            <pc:sldMasterMk cId="0" sldId="2147483659"/>
            <pc:sldLayoutMk cId="0" sldId="2147483651"/>
          </pc:sldLayoutMkLst>
          <pc:spChg chg="del">
            <ac:chgData name="Daniel Downs" userId="dbccb83c08dfc046" providerId="LiveId" clId="{18EAC7AB-2B3E-41CA-BA5D-6AE82A9D43D9}" dt="2020-09-09T04:45:20.514" v="116" actId="478"/>
            <ac:spMkLst>
              <pc:docMk/>
              <pc:sldMasterMk cId="0" sldId="2147483659"/>
              <pc:sldLayoutMk cId="0" sldId="2147483651"/>
              <ac:spMk id="6" creationId="{00000000-0000-0000-0000-000000000000}"/>
            </ac:spMkLst>
          </pc:spChg>
          <pc:spChg chg="add mod">
            <ac:chgData name="Daniel Downs" userId="dbccb83c08dfc046" providerId="LiveId" clId="{18EAC7AB-2B3E-41CA-BA5D-6AE82A9D43D9}" dt="2020-09-09T04:45:20.774" v="117"/>
            <ac:spMkLst>
              <pc:docMk/>
              <pc:sldMasterMk cId="0" sldId="2147483659"/>
              <pc:sldLayoutMk cId="0" sldId="2147483651"/>
              <ac:spMk id="7" creationId="{B48A83E7-D1EF-4B0B-89A3-185448BFC07F}"/>
            </ac:spMkLst>
          </pc:spChg>
        </pc:sldLayoutChg>
      </pc:sldMasterChg>
    </pc:docChg>
  </pc:docChgLst>
  <pc:docChgLst>
    <pc:chgData name="Sara Moeller" userId="7b115ec66fd73573" providerId="LiveId" clId="{2A3247BC-76DC-4CBB-B7C3-A8C19E6AA5C8}"/>
    <pc:docChg chg="modSld">
      <pc:chgData name="Sara Moeller" userId="7b115ec66fd73573" providerId="LiveId" clId="{2A3247BC-76DC-4CBB-B7C3-A8C19E6AA5C8}" dt="2024-08-16T19:14:37.518" v="29"/>
      <pc:docMkLst>
        <pc:docMk/>
      </pc:docMkLst>
      <pc:sldChg chg="modSp modAnim">
        <pc:chgData name="Sara Moeller" userId="7b115ec66fd73573" providerId="LiveId" clId="{2A3247BC-76DC-4CBB-B7C3-A8C19E6AA5C8}" dt="2024-08-05T19:42:04.703" v="1" actId="20577"/>
        <pc:sldMkLst>
          <pc:docMk/>
          <pc:sldMk cId="0" sldId="257"/>
        </pc:sldMkLst>
        <pc:spChg chg="mod">
          <ac:chgData name="Sara Moeller" userId="7b115ec66fd73573" providerId="LiveId" clId="{2A3247BC-76DC-4CBB-B7C3-A8C19E6AA5C8}" dt="2024-08-05T19:42:02.918" v="0" actId="20577"/>
          <ac:spMkLst>
            <pc:docMk/>
            <pc:sldMk cId="0" sldId="257"/>
            <ac:spMk id="61" creationId="{00000000-0000-0000-0000-000000000000}"/>
          </ac:spMkLst>
        </pc:spChg>
      </pc:sldChg>
      <pc:sldChg chg="modSp mod">
        <pc:chgData name="Sara Moeller" userId="7b115ec66fd73573" providerId="LiveId" clId="{2A3247BC-76DC-4CBB-B7C3-A8C19E6AA5C8}" dt="2024-08-05T19:56:03.249" v="7" actId="115"/>
        <pc:sldMkLst>
          <pc:docMk/>
          <pc:sldMk cId="0" sldId="264"/>
        </pc:sldMkLst>
        <pc:spChg chg="mod">
          <ac:chgData name="Sara Moeller" userId="7b115ec66fd73573" providerId="LiveId" clId="{2A3247BC-76DC-4CBB-B7C3-A8C19E6AA5C8}" dt="2024-08-05T19:56:03.249" v="7" actId="115"/>
          <ac:spMkLst>
            <pc:docMk/>
            <pc:sldMk cId="0" sldId="264"/>
            <ac:spMk id="144" creationId="{00000000-0000-0000-0000-000000000000}"/>
          </ac:spMkLst>
        </pc:spChg>
      </pc:sldChg>
      <pc:sldChg chg="modNotesTx">
        <pc:chgData name="Sara Moeller" userId="7b115ec66fd73573" providerId="LiveId" clId="{2A3247BC-76DC-4CBB-B7C3-A8C19E6AA5C8}" dt="2024-08-16T19:14:37.518" v="29"/>
        <pc:sldMkLst>
          <pc:docMk/>
          <pc:sldMk cId="0" sldId="287"/>
        </pc:sldMkLst>
      </pc:sldChg>
      <pc:sldChg chg="modSp">
        <pc:chgData name="Sara Moeller" userId="7b115ec66fd73573" providerId="LiveId" clId="{2A3247BC-76DC-4CBB-B7C3-A8C19E6AA5C8}" dt="2024-08-12T18:57:05.807" v="28" actId="20577"/>
        <pc:sldMkLst>
          <pc:docMk/>
          <pc:sldMk cId="0" sldId="290"/>
        </pc:sldMkLst>
        <pc:spChg chg="mod">
          <ac:chgData name="Sara Moeller" userId="7b115ec66fd73573" providerId="LiveId" clId="{2A3247BC-76DC-4CBB-B7C3-A8C19E6AA5C8}" dt="2024-08-12T18:57:05.807" v="28" actId="20577"/>
          <ac:spMkLst>
            <pc:docMk/>
            <pc:sldMk cId="0" sldId="290"/>
            <ac:spMk id="519" creationId="{00000000-0000-0000-0000-000000000000}"/>
          </ac:spMkLst>
        </pc:spChg>
      </pc:sldChg>
      <pc:sldChg chg="modSp">
        <pc:chgData name="Sara Moeller" userId="7b115ec66fd73573" providerId="LiveId" clId="{2A3247BC-76DC-4CBB-B7C3-A8C19E6AA5C8}" dt="2024-08-05T20:32:59.096" v="9" actId="20577"/>
        <pc:sldMkLst>
          <pc:docMk/>
          <pc:sldMk cId="0" sldId="292"/>
        </pc:sldMkLst>
        <pc:spChg chg="mod">
          <ac:chgData name="Sara Moeller" userId="7b115ec66fd73573" providerId="LiveId" clId="{2A3247BC-76DC-4CBB-B7C3-A8C19E6AA5C8}" dt="2024-08-05T20:32:59.096" v="9" actId="20577"/>
          <ac:spMkLst>
            <pc:docMk/>
            <pc:sldMk cId="0" sldId="292"/>
            <ac:spMk id="533" creationId="{00000000-0000-0000-0000-000000000000}"/>
          </ac:spMkLst>
        </pc:spChg>
      </pc:sldChg>
      <pc:sldChg chg="modSp mod">
        <pc:chgData name="Sara Moeller" userId="7b115ec66fd73573" providerId="LiveId" clId="{2A3247BC-76DC-4CBB-B7C3-A8C19E6AA5C8}" dt="2024-08-05T21:31:51.588" v="27" actId="1036"/>
        <pc:sldMkLst>
          <pc:docMk/>
          <pc:sldMk cId="0" sldId="302"/>
        </pc:sldMkLst>
        <pc:spChg chg="mod">
          <ac:chgData name="Sara Moeller" userId="7b115ec66fd73573" providerId="LiveId" clId="{2A3247BC-76DC-4CBB-B7C3-A8C19E6AA5C8}" dt="2024-08-05T21:31:51.588" v="27" actId="1036"/>
          <ac:spMkLst>
            <pc:docMk/>
            <pc:sldMk cId="0" sldId="302"/>
            <ac:spMk id="604" creationId="{00000000-0000-0000-0000-000000000000}"/>
          </ac:spMkLst>
        </pc:spChg>
        <pc:spChg chg="mod">
          <ac:chgData name="Sara Moeller" userId="7b115ec66fd73573" providerId="LiveId" clId="{2A3247BC-76DC-4CBB-B7C3-A8C19E6AA5C8}" dt="2024-08-05T21:31:51.588" v="27" actId="1036"/>
          <ac:spMkLst>
            <pc:docMk/>
            <pc:sldMk cId="0" sldId="302"/>
            <ac:spMk id="605" creationId="{00000000-0000-0000-0000-000000000000}"/>
          </ac:spMkLst>
        </pc:spChg>
        <pc:picChg chg="mod">
          <ac:chgData name="Sara Moeller" userId="7b115ec66fd73573" providerId="LiveId" clId="{2A3247BC-76DC-4CBB-B7C3-A8C19E6AA5C8}" dt="2024-08-05T21:31:46.318" v="20" actId="1036"/>
          <ac:picMkLst>
            <pc:docMk/>
            <pc:sldMk cId="0" sldId="302"/>
            <ac:picMk id="60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8180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13a58eac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13a58ea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1294fd499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1294fd49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1294fd499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1294fd49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1294fd499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1294fd49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1294fd499_0_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1294fd499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274123fd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274123f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76f145c20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76f145c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274123fde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274123fd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274123fde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274123fd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1294fd499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1294fd499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274123fde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274123fd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13a58eac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13a58ea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274123fde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274123fd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274123fde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274123fd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274123fde_0_3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274123fde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274123fde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274123fd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274123fde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274123fde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274123fde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274123fd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74123fde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274123fde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6274123fde_0_4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6274123fde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6274123fde_0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6274123fd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6274123fde_0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6274123fde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1294fd49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1294fd4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274123fde_0_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274123fde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6274123fde_0_5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6274123fde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6274123fde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6274123fde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Times New Roman" panose="02020603050405020304" pitchFamily="18" charset="0"/>
                <a:cs typeface="Times New Roman" panose="02020603050405020304" pitchFamily="18" charset="0"/>
              </a:rPr>
              <a:t>Important! Why does this matter</a:t>
            </a:r>
            <a:r>
              <a:rPr lang="en-US" sz="1100" dirty="0">
                <a:latin typeface="Times New Roman" panose="02020603050405020304" pitchFamily="18" charset="0"/>
                <a:cs typeface="Times New Roman" panose="02020603050405020304" pitchFamily="18" charset="0"/>
              </a:rPr>
              <a:t>: ATP provides the energy required for the Calvin cycle, while NADPH supplies the high-energy electrons needed to reduce carbon dioxide, facilitating the synthesis of carbohydrates (sugars).</a:t>
            </a:r>
          </a:p>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61294fd499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61294fd49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6274123fde_0_5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6274123fde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274123fde_0_5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6274123fde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274123fde_0_5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274123fde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6274123fde_0_6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6274123fde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6274123fde_0_6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6274123fde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6274123fde_0_6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6274123fde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1294fd499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1294fd49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6274123fde_0_6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6274123fde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274123fde_0_6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6274123fde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6274123fde_0_5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6274123fde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627afbfa9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627afbfa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627afbfa9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627afbfa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627afbfa9d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627afbfa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627afbfa9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627afbfa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476f145c2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476f145c2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lphaLcParenR"/>
            </a:pPr>
            <a:r>
              <a:rPr lang="en"/>
              <a:t>The 550 nm (green) wavelength was least effective</a:t>
            </a:r>
            <a:endParaRPr/>
          </a:p>
          <a:p>
            <a:pPr marL="457200" lvl="0" indent="-298450" algn="l" rtl="0">
              <a:spcBef>
                <a:spcPts val="0"/>
              </a:spcBef>
              <a:spcAft>
                <a:spcPts val="0"/>
              </a:spcAft>
              <a:buSzPts val="1100"/>
              <a:buAutoNum type="alphaLcParenR"/>
            </a:pPr>
            <a:r>
              <a:rPr lang="en"/>
              <a:t>Chlorophyll does not absorb green light. Optimal chlorophyll absorption occurs in the violet-blue and red wavelengths.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476f145c2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476f145c2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an open discussion with students about why photorespiration may occur. There are 2 primary theories. 1) Like stated in the FRQ, it is a metabolic relic. Early Earth had primarily only CO2 in the atmosphere, therefore, binding of oxygen to rubisco was not a problem. 2) Some theories suggest that photorespiration may protect plants against harmful products that build up when the Calvin Cycle is low.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1294fd49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1294fd49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294fd499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294fd49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1294fd499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1294fd49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1294fd499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1294fd49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26fc67bf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26fc67b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 name="Google Shape;12;p2">
            <a:extLst>
              <a:ext uri="{FF2B5EF4-FFF2-40B4-BE49-F238E27FC236}">
                <a16:creationId xmlns:a16="http://schemas.microsoft.com/office/drawing/2014/main" id="{A1F20FA6-AB88-43E2-80E7-A45387E794D5}"/>
              </a:ext>
            </a:extLst>
          </p:cNvPr>
          <p:cNvSpPr txBox="1">
            <a:spLocks noGrp="1"/>
          </p:cNvSpPr>
          <p:nvPr>
            <p:ph type="sldNum" idx="12"/>
          </p:nvPr>
        </p:nvSpPr>
        <p:spPr>
          <a:xfrm>
            <a:off x="3528290" y="6567054"/>
            <a:ext cx="1827275" cy="290945"/>
          </a:xfrm>
          <a:prstGeom prst="rect">
            <a:avLst/>
          </a:prstGeom>
        </p:spPr>
        <p:txBody>
          <a:bodyPr spcFirstLastPara="1" wrap="square" lIns="91425" tIns="91425" rIns="91425" bIns="91425" anchor="ctr" anchorCtr="0">
            <a:noAutofit/>
          </a:bodyPr>
          <a:lstStyle>
            <a:lvl1pPr lvl="0" algn="ctr">
              <a:buNone/>
              <a:defRPr sz="800">
                <a:solidFill>
                  <a:schemeClr val="bg2">
                    <a:lumMod val="20000"/>
                    <a:lumOff val="80000"/>
                  </a:schemeClr>
                </a:solidFill>
                <a:latin typeface="+mn-lt"/>
                <a:cs typeface="Times New Roman" panose="02020603050405020304" pitchFamily="18"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r>
              <a:rPr lang="en" dirty="0"/>
              <a:t>© Getting Down With Science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38761D"/>
              </a:buClr>
              <a:buSzPts val="5400"/>
              <a:buNone/>
              <a:defRPr sz="5400">
                <a:solidFill>
                  <a:srgbClr val="38761D"/>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2;p2">
            <a:extLst>
              <a:ext uri="{FF2B5EF4-FFF2-40B4-BE49-F238E27FC236}">
                <a16:creationId xmlns:a16="http://schemas.microsoft.com/office/drawing/2014/main" id="{A01CF2D9-66EA-4119-81FD-7D236CA6970B}"/>
              </a:ext>
            </a:extLst>
          </p:cNvPr>
          <p:cNvSpPr txBox="1">
            <a:spLocks/>
          </p:cNvSpPr>
          <p:nvPr userDrawn="1"/>
        </p:nvSpPr>
        <p:spPr>
          <a:xfrm>
            <a:off x="3528290" y="6567054"/>
            <a:ext cx="1827275" cy="2909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800" b="0" i="0" u="none" strike="noStrike" cap="none">
                <a:solidFill>
                  <a:schemeClr val="bg2">
                    <a:lumMod val="20000"/>
                    <a:lumOff val="80000"/>
                  </a:schemeClr>
                </a:solidFill>
                <a:latin typeface="+mn-lt"/>
                <a:ea typeface="Arial"/>
                <a:cs typeface="Times New Roman" panose="02020603050405020304" pitchFamily="18"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r>
              <a:rPr lang="en"/>
              <a:t>© Getting Down With Science</a:t>
            </a:r>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38761D"/>
              </a:buClr>
              <a:buSzPts val="5400"/>
              <a:buNone/>
              <a:defRPr sz="5400">
                <a:solidFill>
                  <a:srgbClr val="38761D"/>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rgbClr val="000000"/>
              </a:buClr>
              <a:buSzPts val="2800"/>
              <a:buChar char="●"/>
              <a:defRPr sz="2800">
                <a:solidFill>
                  <a:srgbClr val="000000"/>
                </a:solidFill>
              </a:defRPr>
            </a:lvl1pPr>
            <a:lvl2pPr marL="914400" lvl="1" indent="-406400">
              <a:spcBef>
                <a:spcPts val="1600"/>
              </a:spcBef>
              <a:spcAft>
                <a:spcPts val="0"/>
              </a:spcAft>
              <a:buClr>
                <a:srgbClr val="000000"/>
              </a:buClr>
              <a:buSzPts val="2800"/>
              <a:buChar char="○"/>
              <a:defRPr sz="2800">
                <a:solidFill>
                  <a:srgbClr val="000000"/>
                </a:solidFill>
              </a:defRPr>
            </a:lvl2pPr>
            <a:lvl3pPr marL="1371600" lvl="2" indent="-393700">
              <a:spcBef>
                <a:spcPts val="1600"/>
              </a:spcBef>
              <a:spcAft>
                <a:spcPts val="0"/>
              </a:spcAft>
              <a:buClr>
                <a:srgbClr val="000000"/>
              </a:buClr>
              <a:buSzPts val="2600"/>
              <a:buChar char="■"/>
              <a:defRPr sz="2600">
                <a:solidFill>
                  <a:srgbClr val="000000"/>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6" name="Google Shape;12;p2">
            <a:extLst>
              <a:ext uri="{FF2B5EF4-FFF2-40B4-BE49-F238E27FC236}">
                <a16:creationId xmlns:a16="http://schemas.microsoft.com/office/drawing/2014/main" id="{B70D91CE-3C8B-432F-BB84-7C22B5C6B7FE}"/>
              </a:ext>
            </a:extLst>
          </p:cNvPr>
          <p:cNvSpPr txBox="1">
            <a:spLocks/>
          </p:cNvSpPr>
          <p:nvPr userDrawn="1"/>
        </p:nvSpPr>
        <p:spPr>
          <a:xfrm>
            <a:off x="3528290" y="6567054"/>
            <a:ext cx="1827275" cy="2909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800" b="0" i="0" u="none" strike="noStrike" cap="none">
                <a:solidFill>
                  <a:schemeClr val="bg2">
                    <a:lumMod val="20000"/>
                    <a:lumOff val="80000"/>
                  </a:schemeClr>
                </a:solidFill>
                <a:latin typeface="+mn-lt"/>
                <a:ea typeface="Arial"/>
                <a:cs typeface="Times New Roman" panose="02020603050405020304" pitchFamily="18"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r>
              <a:rPr lang="en"/>
              <a:t>© Getting Down With Science</a:t>
            </a:r>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12;p2">
            <a:extLst>
              <a:ext uri="{FF2B5EF4-FFF2-40B4-BE49-F238E27FC236}">
                <a16:creationId xmlns:a16="http://schemas.microsoft.com/office/drawing/2014/main" id="{B48A83E7-D1EF-4B0B-89A3-185448BFC07F}"/>
              </a:ext>
            </a:extLst>
          </p:cNvPr>
          <p:cNvSpPr txBox="1">
            <a:spLocks/>
          </p:cNvSpPr>
          <p:nvPr userDrawn="1"/>
        </p:nvSpPr>
        <p:spPr>
          <a:xfrm>
            <a:off x="3528290" y="6567054"/>
            <a:ext cx="1827275" cy="2909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800" b="0" i="0" u="none" strike="noStrike" cap="none">
                <a:solidFill>
                  <a:schemeClr val="bg2">
                    <a:lumMod val="20000"/>
                    <a:lumOff val="80000"/>
                  </a:schemeClr>
                </a:solidFill>
                <a:latin typeface="+mn-lt"/>
                <a:ea typeface="Arial"/>
                <a:cs typeface="Times New Roman" panose="02020603050405020304" pitchFamily="18"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r>
              <a:rPr lang="en"/>
              <a:t>© Getting Down With Science</a:t>
            </a:r>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3000"/>
          </a:stretch>
        </a:blip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Stages of Photosynthesis</a:t>
            </a:r>
            <a:endParaRPr/>
          </a:p>
        </p:txBody>
      </p:sp>
      <p:sp>
        <p:nvSpPr>
          <p:cNvPr id="150" name="Google Shape;150;p22"/>
          <p:cNvSpPr txBox="1">
            <a:spLocks noGrp="1"/>
          </p:cNvSpPr>
          <p:nvPr>
            <p:ph type="body" idx="1"/>
          </p:nvPr>
        </p:nvSpPr>
        <p:spPr>
          <a:xfrm>
            <a:off x="311700" y="1308031"/>
            <a:ext cx="8520600" cy="137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There are </a:t>
            </a:r>
            <a:r>
              <a:rPr lang="en" u="sng" dirty="0"/>
              <a:t>two</a:t>
            </a:r>
            <a:r>
              <a:rPr lang="en" dirty="0"/>
              <a:t> stages to photosynthesis: the </a:t>
            </a:r>
            <a:r>
              <a:rPr lang="en" dirty="0">
                <a:solidFill>
                  <a:srgbClr val="B45F06"/>
                </a:solidFill>
              </a:rPr>
              <a:t>light reactions</a:t>
            </a:r>
            <a:r>
              <a:rPr lang="en" dirty="0"/>
              <a:t> and the </a:t>
            </a:r>
            <a:r>
              <a:rPr lang="en" dirty="0">
                <a:solidFill>
                  <a:srgbClr val="FF0000"/>
                </a:solidFill>
              </a:rPr>
              <a:t>calvin cycle</a:t>
            </a:r>
            <a:endParaRPr dirty="0">
              <a:solidFill>
                <a:srgbClr val="FF0000"/>
              </a:solidFill>
            </a:endParaRPr>
          </a:p>
        </p:txBody>
      </p:sp>
      <p:sp>
        <p:nvSpPr>
          <p:cNvPr id="151" name="Google Shape;151;p22"/>
          <p:cNvSpPr txBox="1">
            <a:spLocks noGrp="1"/>
          </p:cNvSpPr>
          <p:nvPr>
            <p:ph type="body" idx="1"/>
          </p:nvPr>
        </p:nvSpPr>
        <p:spPr>
          <a:xfrm>
            <a:off x="2521500" y="2684425"/>
            <a:ext cx="1352100" cy="60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“Photo”</a:t>
            </a:r>
            <a:endParaRPr>
              <a:solidFill>
                <a:srgbClr val="FF0000"/>
              </a:solidFill>
            </a:endParaRPr>
          </a:p>
        </p:txBody>
      </p:sp>
      <p:sp>
        <p:nvSpPr>
          <p:cNvPr id="152" name="Google Shape;152;p22"/>
          <p:cNvSpPr txBox="1"/>
          <p:nvPr/>
        </p:nvSpPr>
        <p:spPr>
          <a:xfrm>
            <a:off x="4321025" y="2719650"/>
            <a:ext cx="2013300" cy="64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800">
                <a:solidFill>
                  <a:schemeClr val="dk1"/>
                </a:solidFill>
              </a:rPr>
              <a:t>“Synthesis”</a:t>
            </a:r>
            <a:endParaRPr/>
          </a:p>
        </p:txBody>
      </p:sp>
      <p:cxnSp>
        <p:nvCxnSpPr>
          <p:cNvPr id="153" name="Google Shape;153;p22"/>
          <p:cNvCxnSpPr>
            <a:endCxn id="151" idx="2"/>
          </p:cNvCxnSpPr>
          <p:nvPr/>
        </p:nvCxnSpPr>
        <p:spPr>
          <a:xfrm rot="10800000" flipH="1">
            <a:off x="2864250" y="3285325"/>
            <a:ext cx="333300" cy="520200"/>
          </a:xfrm>
          <a:prstGeom prst="straightConnector1">
            <a:avLst/>
          </a:prstGeom>
          <a:noFill/>
          <a:ln w="28575" cap="flat" cmpd="sng">
            <a:solidFill>
              <a:srgbClr val="000000"/>
            </a:solidFill>
            <a:prstDash val="solid"/>
            <a:round/>
            <a:headEnd type="none" w="med" len="med"/>
            <a:tailEnd type="none" w="med" len="med"/>
          </a:ln>
        </p:spPr>
      </p:cxnSp>
      <p:cxnSp>
        <p:nvCxnSpPr>
          <p:cNvPr id="154" name="Google Shape;154;p22"/>
          <p:cNvCxnSpPr/>
          <p:nvPr/>
        </p:nvCxnSpPr>
        <p:spPr>
          <a:xfrm rot="10800000">
            <a:off x="5508750" y="3320475"/>
            <a:ext cx="338400" cy="455400"/>
          </a:xfrm>
          <a:prstGeom prst="straightConnector1">
            <a:avLst/>
          </a:prstGeom>
          <a:noFill/>
          <a:ln w="28575" cap="flat" cmpd="sng">
            <a:solidFill>
              <a:srgbClr val="000000"/>
            </a:solidFill>
            <a:prstDash val="solid"/>
            <a:round/>
            <a:headEnd type="none" w="med" len="med"/>
            <a:tailEnd type="none" w="med" len="med"/>
          </a:ln>
        </p:spPr>
      </p:cxnSp>
      <p:sp>
        <p:nvSpPr>
          <p:cNvPr id="155" name="Google Shape;155;p22"/>
          <p:cNvSpPr txBox="1">
            <a:spLocks noGrp="1"/>
          </p:cNvSpPr>
          <p:nvPr>
            <p:ph type="body" idx="1"/>
          </p:nvPr>
        </p:nvSpPr>
        <p:spPr>
          <a:xfrm>
            <a:off x="1398150" y="3690325"/>
            <a:ext cx="2386500" cy="60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solidFill>
                  <a:srgbClr val="B45F06"/>
                </a:solidFill>
              </a:rPr>
              <a:t>light reactions</a:t>
            </a:r>
            <a:endParaRPr>
              <a:solidFill>
                <a:srgbClr val="FF0000"/>
              </a:solidFill>
            </a:endParaRPr>
          </a:p>
        </p:txBody>
      </p:sp>
      <p:sp>
        <p:nvSpPr>
          <p:cNvPr id="156" name="Google Shape;156;p22"/>
          <p:cNvSpPr txBox="1"/>
          <p:nvPr/>
        </p:nvSpPr>
        <p:spPr>
          <a:xfrm>
            <a:off x="5410200" y="3669175"/>
            <a:ext cx="2013300" cy="64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800">
                <a:solidFill>
                  <a:srgbClr val="FF0000"/>
                </a:solidFill>
              </a:rPr>
              <a:t>calvin cycle</a:t>
            </a:r>
            <a:endParaRPr/>
          </a:p>
        </p:txBody>
      </p:sp>
      <p:cxnSp>
        <p:nvCxnSpPr>
          <p:cNvPr id="158" name="Google Shape;158;p22"/>
          <p:cNvCxnSpPr>
            <a:cxnSpLocks/>
          </p:cNvCxnSpPr>
          <p:nvPr/>
        </p:nvCxnSpPr>
        <p:spPr>
          <a:xfrm>
            <a:off x="5916500" y="4182200"/>
            <a:ext cx="0" cy="810905"/>
          </a:xfrm>
          <a:prstGeom prst="straightConnector1">
            <a:avLst/>
          </a:prstGeom>
          <a:noFill/>
          <a:ln w="38100" cap="flat" cmpd="sng">
            <a:solidFill>
              <a:srgbClr val="000000"/>
            </a:solidFill>
            <a:prstDash val="solid"/>
            <a:round/>
            <a:headEnd type="none" w="med" len="med"/>
            <a:tailEnd type="triangle" w="med" len="med"/>
          </a:ln>
        </p:spPr>
      </p:cxnSp>
      <p:cxnSp>
        <p:nvCxnSpPr>
          <p:cNvPr id="159" name="Google Shape;159;p22"/>
          <p:cNvCxnSpPr>
            <a:cxnSpLocks/>
          </p:cNvCxnSpPr>
          <p:nvPr/>
        </p:nvCxnSpPr>
        <p:spPr>
          <a:xfrm>
            <a:off x="3082125" y="4211925"/>
            <a:ext cx="0" cy="1057907"/>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Understanding Light</a:t>
            </a:r>
            <a:endParaRPr/>
          </a:p>
        </p:txBody>
      </p:sp>
      <p:sp>
        <p:nvSpPr>
          <p:cNvPr id="165" name="Google Shape;165;p23"/>
          <p:cNvSpPr txBox="1">
            <a:spLocks noGrp="1"/>
          </p:cNvSpPr>
          <p:nvPr>
            <p:ph type="body" idx="1"/>
          </p:nvPr>
        </p:nvSpPr>
        <p:spPr>
          <a:xfrm>
            <a:off x="55275" y="1274225"/>
            <a:ext cx="6066900" cy="5493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u="sng" dirty="0">
                <a:solidFill>
                  <a:srgbClr val="B45F06"/>
                </a:solidFill>
              </a:rPr>
              <a:t>Light</a:t>
            </a:r>
            <a:r>
              <a:rPr lang="en" dirty="0"/>
              <a:t>: electromagnetic energy</a:t>
            </a:r>
            <a:endParaRPr dirty="0"/>
          </a:p>
          <a:p>
            <a:pPr marL="914400" lvl="1" indent="-406400" algn="l" rtl="0">
              <a:spcBef>
                <a:spcPts val="0"/>
              </a:spcBef>
              <a:spcAft>
                <a:spcPts val="0"/>
              </a:spcAft>
              <a:buSzPts val="2800"/>
              <a:buChar char="○"/>
            </a:pPr>
            <a:r>
              <a:rPr lang="en" dirty="0"/>
              <a:t>Made up of particles of energy called </a:t>
            </a:r>
            <a:r>
              <a:rPr lang="en" dirty="0">
                <a:solidFill>
                  <a:srgbClr val="B45F06"/>
                </a:solidFill>
              </a:rPr>
              <a:t>photons</a:t>
            </a:r>
            <a:endParaRPr dirty="0">
              <a:solidFill>
                <a:srgbClr val="B45F06"/>
              </a:solidFill>
            </a:endParaRPr>
          </a:p>
          <a:p>
            <a:pPr marL="914400" lvl="1" indent="-406400" algn="l" rtl="0">
              <a:spcBef>
                <a:spcPts val="0"/>
              </a:spcBef>
              <a:spcAft>
                <a:spcPts val="0"/>
              </a:spcAft>
              <a:buSzPts val="2800"/>
              <a:buChar char="○"/>
            </a:pPr>
            <a:r>
              <a:rPr lang="en" dirty="0"/>
              <a:t>Travel in waves</a:t>
            </a:r>
            <a:endParaRPr dirty="0"/>
          </a:p>
          <a:p>
            <a:pPr marL="914400" lvl="1" indent="-406400" algn="l" rtl="0">
              <a:spcBef>
                <a:spcPts val="0"/>
              </a:spcBef>
              <a:spcAft>
                <a:spcPts val="0"/>
              </a:spcAft>
              <a:buSzPts val="2800"/>
              <a:buChar char="○"/>
            </a:pPr>
            <a:r>
              <a:rPr lang="en" u="sng" dirty="0"/>
              <a:t>Wavelength</a:t>
            </a:r>
            <a:r>
              <a:rPr lang="en" dirty="0"/>
              <a:t>: the distance from the crest of one wave to the crest of the next</a:t>
            </a:r>
            <a:endParaRPr u="sng" dirty="0"/>
          </a:p>
          <a:p>
            <a:pPr marL="1371600" lvl="2" indent="-393700" algn="l" rtl="0">
              <a:spcBef>
                <a:spcPts val="0"/>
              </a:spcBef>
              <a:spcAft>
                <a:spcPts val="0"/>
              </a:spcAft>
              <a:buSzPts val="2600"/>
              <a:buChar char="■"/>
            </a:pPr>
            <a:r>
              <a:rPr lang="en" dirty="0"/>
              <a:t>The entire range is known as the </a:t>
            </a:r>
            <a:r>
              <a:rPr lang="en" dirty="0">
                <a:solidFill>
                  <a:srgbClr val="FF0000"/>
                </a:solidFill>
              </a:rPr>
              <a:t>electromagnetic spectrum</a:t>
            </a:r>
            <a:endParaRPr dirty="0">
              <a:solidFill>
                <a:srgbClr val="FF0000"/>
              </a:solidFill>
            </a:endParaRPr>
          </a:p>
          <a:p>
            <a:pPr marL="1828800" lvl="3" indent="-393700" algn="l" rtl="0">
              <a:spcBef>
                <a:spcPts val="0"/>
              </a:spcBef>
              <a:spcAft>
                <a:spcPts val="0"/>
              </a:spcAft>
              <a:buClr>
                <a:srgbClr val="000000"/>
              </a:buClr>
              <a:buSzPts val="2600"/>
              <a:buChar char="●"/>
            </a:pPr>
            <a:r>
              <a:rPr lang="en" sz="2600" dirty="0">
                <a:solidFill>
                  <a:srgbClr val="000000"/>
                </a:solidFill>
              </a:rPr>
              <a:t>380 nm to 750 nm is </a:t>
            </a:r>
            <a:r>
              <a:rPr lang="en" sz="2600" u="sng" dirty="0">
                <a:solidFill>
                  <a:srgbClr val="000000"/>
                </a:solidFill>
              </a:rPr>
              <a:t>visible light</a:t>
            </a:r>
            <a:endParaRPr sz="2600" u="sng"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Understanding Light</a:t>
            </a:r>
            <a:endParaRPr/>
          </a:p>
        </p:txBody>
      </p:sp>
      <p:sp>
        <p:nvSpPr>
          <p:cNvPr id="172" name="Google Shape;172;p24"/>
          <p:cNvSpPr txBox="1">
            <a:spLocks noGrp="1"/>
          </p:cNvSpPr>
          <p:nvPr>
            <p:ph type="body" idx="1"/>
          </p:nvPr>
        </p:nvSpPr>
        <p:spPr>
          <a:xfrm>
            <a:off x="320725" y="957600"/>
            <a:ext cx="8493900" cy="5757600"/>
          </a:xfrm>
          <a:prstGeom prst="rect">
            <a:avLst/>
          </a:prstGeom>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SzPts val="2800"/>
              <a:buFont typeface="Arial"/>
              <a:buChar char="●"/>
            </a:pPr>
            <a:r>
              <a:rPr lang="en" dirty="0">
                <a:solidFill>
                  <a:srgbClr val="FF0000"/>
                </a:solidFill>
              </a:rPr>
              <a:t>Short</a:t>
            </a:r>
            <a:r>
              <a:rPr lang="en" dirty="0"/>
              <a:t> wavelengths = </a:t>
            </a:r>
            <a:r>
              <a:rPr lang="en" dirty="0">
                <a:solidFill>
                  <a:srgbClr val="FF0000"/>
                </a:solidFill>
              </a:rPr>
              <a:t>higher</a:t>
            </a:r>
            <a:r>
              <a:rPr lang="en" dirty="0"/>
              <a:t> energy</a:t>
            </a:r>
            <a:endParaRPr dirty="0"/>
          </a:p>
          <a:p>
            <a:pPr marL="457200" marR="0" lvl="0" indent="-406400" algn="l" rtl="0">
              <a:lnSpc>
                <a:spcPct val="115000"/>
              </a:lnSpc>
              <a:spcBef>
                <a:spcPts val="0"/>
              </a:spcBef>
              <a:spcAft>
                <a:spcPts val="0"/>
              </a:spcAft>
              <a:buSzPts val="2800"/>
              <a:buChar char="●"/>
            </a:pPr>
            <a:r>
              <a:rPr lang="en" dirty="0">
                <a:solidFill>
                  <a:srgbClr val="0000FF"/>
                </a:solidFill>
              </a:rPr>
              <a:t>Long</a:t>
            </a:r>
            <a:r>
              <a:rPr lang="en" dirty="0"/>
              <a:t> wavelengths = </a:t>
            </a:r>
            <a:r>
              <a:rPr lang="en" dirty="0">
                <a:solidFill>
                  <a:srgbClr val="0000FF"/>
                </a:solidFill>
              </a:rPr>
              <a:t>lower</a:t>
            </a:r>
            <a:r>
              <a:rPr lang="en" dirty="0"/>
              <a:t> energy</a:t>
            </a:r>
            <a:endParaRPr dirty="0"/>
          </a:p>
          <a:p>
            <a:pPr marL="457200" marR="0" lvl="0" indent="-406400" algn="l" rtl="0">
              <a:lnSpc>
                <a:spcPct val="115000"/>
              </a:lnSpc>
              <a:spcBef>
                <a:spcPts val="0"/>
              </a:spcBef>
              <a:spcAft>
                <a:spcPts val="0"/>
              </a:spcAft>
              <a:buSzPts val="2800"/>
              <a:buChar char="●"/>
            </a:pPr>
            <a:r>
              <a:rPr lang="en" dirty="0"/>
              <a:t>When light interacts with matter it can be:</a:t>
            </a:r>
            <a:endParaRPr dirty="0"/>
          </a:p>
          <a:p>
            <a:pPr marL="914400" marR="0" lvl="1" indent="-406400" algn="l" rtl="0">
              <a:lnSpc>
                <a:spcPct val="115000"/>
              </a:lnSpc>
              <a:spcBef>
                <a:spcPts val="0"/>
              </a:spcBef>
              <a:spcAft>
                <a:spcPts val="0"/>
              </a:spcAft>
              <a:buSzPts val="2800"/>
              <a:buChar char="○"/>
            </a:pPr>
            <a:r>
              <a:rPr lang="en" dirty="0"/>
              <a:t>Reflected</a:t>
            </a:r>
            <a:endParaRPr dirty="0"/>
          </a:p>
          <a:p>
            <a:pPr marL="914400" marR="0" lvl="1" indent="-406400" algn="l" rtl="0">
              <a:lnSpc>
                <a:spcPct val="115000"/>
              </a:lnSpc>
              <a:spcBef>
                <a:spcPts val="0"/>
              </a:spcBef>
              <a:spcAft>
                <a:spcPts val="0"/>
              </a:spcAft>
              <a:buSzPts val="2800"/>
              <a:buChar char="○"/>
            </a:pPr>
            <a:r>
              <a:rPr lang="en" dirty="0"/>
              <a:t>Transmitted</a:t>
            </a:r>
            <a:endParaRPr dirty="0"/>
          </a:p>
          <a:p>
            <a:pPr marL="914400" marR="0" lvl="1" indent="-406400" algn="l" rtl="0">
              <a:lnSpc>
                <a:spcPct val="115000"/>
              </a:lnSpc>
              <a:spcBef>
                <a:spcPts val="0"/>
              </a:spcBef>
              <a:spcAft>
                <a:spcPts val="0"/>
              </a:spcAft>
              <a:buSzPts val="2800"/>
              <a:buChar char="○"/>
            </a:pPr>
            <a:r>
              <a:rPr lang="en" dirty="0"/>
              <a:t>Absorbed</a:t>
            </a:r>
            <a:endParaRPr dirty="0"/>
          </a:p>
          <a:p>
            <a:pPr marL="1371600" marR="0" lvl="2" indent="-393700" algn="l" rtl="0">
              <a:lnSpc>
                <a:spcPct val="115000"/>
              </a:lnSpc>
              <a:spcBef>
                <a:spcPts val="0"/>
              </a:spcBef>
              <a:spcAft>
                <a:spcPts val="0"/>
              </a:spcAft>
              <a:buSzPts val="2600"/>
              <a:buChar char="■"/>
            </a:pPr>
            <a:r>
              <a:rPr lang="en" b="1" dirty="0"/>
              <a:t>Pigments</a:t>
            </a:r>
            <a:r>
              <a:rPr lang="en" dirty="0"/>
              <a:t> are able to absorb visible light</a:t>
            </a:r>
            <a:endParaRPr dirty="0"/>
          </a:p>
          <a:p>
            <a:pPr marL="1828800" marR="0" lvl="3" indent="-393700" algn="l" rtl="0">
              <a:lnSpc>
                <a:spcPct val="115000"/>
              </a:lnSpc>
              <a:spcBef>
                <a:spcPts val="0"/>
              </a:spcBef>
              <a:spcAft>
                <a:spcPts val="0"/>
              </a:spcAft>
              <a:buClr>
                <a:srgbClr val="000000"/>
              </a:buClr>
              <a:buSzPts val="2600"/>
              <a:buChar char="●"/>
            </a:pPr>
            <a:r>
              <a:rPr lang="en" sz="2600" dirty="0">
                <a:solidFill>
                  <a:srgbClr val="000000"/>
                </a:solidFill>
              </a:rPr>
              <a:t>The color we see is the reflected wavelengths</a:t>
            </a:r>
            <a:endParaRPr sz="2600" dirty="0">
              <a:solidFill>
                <a:srgbClr val="000000"/>
              </a:solidFill>
            </a:endParaRPr>
          </a:p>
          <a:p>
            <a:pPr marL="1828800" marR="0" lvl="3" indent="-393700" algn="l" rtl="0">
              <a:lnSpc>
                <a:spcPct val="115000"/>
              </a:lnSpc>
              <a:spcBef>
                <a:spcPts val="0"/>
              </a:spcBef>
              <a:spcAft>
                <a:spcPts val="0"/>
              </a:spcAft>
              <a:buClr>
                <a:srgbClr val="000000"/>
              </a:buClr>
              <a:buSzPts val="2600"/>
              <a:buChar char="●"/>
            </a:pPr>
            <a:r>
              <a:rPr lang="en" sz="2600" u="sng" dirty="0">
                <a:solidFill>
                  <a:srgbClr val="000000"/>
                </a:solidFill>
              </a:rPr>
              <a:t>Example</a:t>
            </a:r>
            <a:r>
              <a:rPr lang="en" sz="2600" dirty="0">
                <a:solidFill>
                  <a:srgbClr val="000000"/>
                </a:solidFill>
              </a:rPr>
              <a:t>: leaves are green because chlorophyll </a:t>
            </a:r>
            <a:r>
              <a:rPr lang="en" sz="2600" b="1" dirty="0">
                <a:solidFill>
                  <a:srgbClr val="000000"/>
                </a:solidFill>
              </a:rPr>
              <a:t>absorbs</a:t>
            </a:r>
            <a:r>
              <a:rPr lang="en" sz="2600" dirty="0">
                <a:solidFill>
                  <a:srgbClr val="000000"/>
                </a:solidFill>
              </a:rPr>
              <a:t> violet-blue and red light, so it </a:t>
            </a:r>
            <a:r>
              <a:rPr lang="en" sz="2600" b="1" dirty="0">
                <a:solidFill>
                  <a:srgbClr val="000000"/>
                </a:solidFill>
              </a:rPr>
              <a:t>reflects</a:t>
            </a:r>
            <a:r>
              <a:rPr lang="en" sz="2600" dirty="0">
                <a:solidFill>
                  <a:srgbClr val="000000"/>
                </a:solidFill>
              </a:rPr>
              <a:t> green</a:t>
            </a:r>
            <a:endParaRPr sz="2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Photosynthetic Pigments</a:t>
            </a:r>
            <a:endParaRPr/>
          </a:p>
        </p:txBody>
      </p:sp>
      <p:sp>
        <p:nvSpPr>
          <p:cNvPr id="179" name="Google Shape;179;p25"/>
          <p:cNvSpPr txBox="1">
            <a:spLocks noGrp="1"/>
          </p:cNvSpPr>
          <p:nvPr>
            <p:ph type="body" idx="1"/>
          </p:nvPr>
        </p:nvSpPr>
        <p:spPr>
          <a:xfrm>
            <a:off x="307375" y="1236475"/>
            <a:ext cx="37263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FF"/>
                </a:solidFill>
              </a:rPr>
              <a:t>Chlorophyll a:</a:t>
            </a:r>
            <a:endParaRPr dirty="0">
              <a:solidFill>
                <a:srgbClr val="0000FF"/>
              </a:solidFill>
            </a:endParaRPr>
          </a:p>
          <a:p>
            <a:pPr marL="457200" lvl="0" indent="-406400" algn="l" rtl="0">
              <a:spcBef>
                <a:spcPts val="0"/>
              </a:spcBef>
              <a:spcAft>
                <a:spcPts val="0"/>
              </a:spcAft>
              <a:buSzPts val="2800"/>
              <a:buChar char="●"/>
            </a:pPr>
            <a:r>
              <a:rPr lang="en" dirty="0"/>
              <a:t>Primary pigment</a:t>
            </a:r>
            <a:endParaRPr dirty="0"/>
          </a:p>
          <a:p>
            <a:pPr marL="457200" lvl="0" indent="-406400" algn="l" rtl="0">
              <a:spcBef>
                <a:spcPts val="0"/>
              </a:spcBef>
              <a:spcAft>
                <a:spcPts val="0"/>
              </a:spcAft>
              <a:buSzPts val="2800"/>
              <a:buChar char="●"/>
            </a:pPr>
            <a:r>
              <a:rPr lang="en" dirty="0"/>
              <a:t>Involved in the light reactions </a:t>
            </a:r>
            <a:endParaRPr dirty="0"/>
          </a:p>
          <a:p>
            <a:pPr marL="457200" lvl="0" indent="-406400" algn="l" rtl="0">
              <a:spcBef>
                <a:spcPts val="0"/>
              </a:spcBef>
              <a:spcAft>
                <a:spcPts val="0"/>
              </a:spcAft>
              <a:buSzPts val="2800"/>
              <a:buChar char="●"/>
            </a:pPr>
            <a:r>
              <a:rPr lang="en" dirty="0"/>
              <a:t>Blue/green pigment</a:t>
            </a:r>
            <a:endParaRPr dirty="0"/>
          </a:p>
          <a:p>
            <a:pPr marL="0" lvl="0" indent="0" algn="l" rtl="0">
              <a:spcBef>
                <a:spcPts val="0"/>
              </a:spcBef>
              <a:spcAft>
                <a:spcPts val="0"/>
              </a:spcAft>
              <a:buNone/>
            </a:pPr>
            <a:r>
              <a:rPr lang="en" dirty="0">
                <a:solidFill>
                  <a:srgbClr val="38761D"/>
                </a:solidFill>
              </a:rPr>
              <a:t>Chlorophyll b:</a:t>
            </a:r>
            <a:endParaRPr dirty="0">
              <a:solidFill>
                <a:srgbClr val="38761D"/>
              </a:solidFill>
            </a:endParaRPr>
          </a:p>
          <a:p>
            <a:pPr marL="457200" lvl="0" indent="-406400" algn="l" rtl="0">
              <a:spcBef>
                <a:spcPts val="0"/>
              </a:spcBef>
              <a:spcAft>
                <a:spcPts val="0"/>
              </a:spcAft>
              <a:buSzPts val="2800"/>
              <a:buChar char="●"/>
            </a:pPr>
            <a:r>
              <a:rPr lang="en" dirty="0"/>
              <a:t>Accessory pigment</a:t>
            </a:r>
            <a:endParaRPr dirty="0"/>
          </a:p>
          <a:p>
            <a:pPr marL="457200" lvl="0" indent="-406400" algn="l" rtl="0">
              <a:spcBef>
                <a:spcPts val="0"/>
              </a:spcBef>
              <a:spcAft>
                <a:spcPts val="0"/>
              </a:spcAft>
              <a:buSzPts val="2800"/>
              <a:buChar char="●"/>
            </a:pPr>
            <a:r>
              <a:rPr lang="en" dirty="0"/>
              <a:t>Yellow/green pigment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Photosynthetic Pigments</a:t>
            </a:r>
            <a:endParaRPr/>
          </a:p>
        </p:txBody>
      </p:sp>
      <p:sp>
        <p:nvSpPr>
          <p:cNvPr id="186" name="Google Shape;186;p26"/>
          <p:cNvSpPr txBox="1">
            <a:spLocks noGrp="1"/>
          </p:cNvSpPr>
          <p:nvPr>
            <p:ph type="body" idx="1"/>
          </p:nvPr>
        </p:nvSpPr>
        <p:spPr>
          <a:xfrm>
            <a:off x="307375" y="123648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B45F06"/>
                </a:solidFill>
              </a:rPr>
              <a:t>Carotenoids</a:t>
            </a:r>
            <a:r>
              <a:rPr lang="en" dirty="0"/>
              <a:t>:</a:t>
            </a:r>
            <a:endParaRPr dirty="0"/>
          </a:p>
          <a:p>
            <a:pPr marL="457200" lvl="0" indent="-406400" algn="l" rtl="0">
              <a:spcBef>
                <a:spcPts val="0"/>
              </a:spcBef>
              <a:spcAft>
                <a:spcPts val="0"/>
              </a:spcAft>
              <a:buSzPts val="2800"/>
              <a:buChar char="●"/>
            </a:pPr>
            <a:r>
              <a:rPr lang="en" dirty="0"/>
              <a:t>Broaden the spectrum of colors that drive photosynthesis</a:t>
            </a:r>
            <a:endParaRPr dirty="0"/>
          </a:p>
          <a:p>
            <a:pPr marL="457200" lvl="0" indent="-406400" algn="l" rtl="0">
              <a:spcBef>
                <a:spcPts val="0"/>
              </a:spcBef>
              <a:spcAft>
                <a:spcPts val="0"/>
              </a:spcAft>
              <a:buSzPts val="2800"/>
              <a:buChar char="●"/>
            </a:pPr>
            <a:r>
              <a:rPr lang="en" dirty="0">
                <a:solidFill>
                  <a:schemeClr val="dk1"/>
                </a:solidFill>
              </a:rPr>
              <a:t>Yellow/orange pigment</a:t>
            </a:r>
            <a:endParaRPr dirty="0">
              <a:solidFill>
                <a:schemeClr val="dk1"/>
              </a:solidFill>
            </a:endParaRPr>
          </a:p>
          <a:p>
            <a:pPr marL="457200" lvl="0" indent="-406400" algn="l" rtl="0">
              <a:spcBef>
                <a:spcPts val="0"/>
              </a:spcBef>
              <a:spcAft>
                <a:spcPts val="0"/>
              </a:spcAft>
              <a:buClr>
                <a:schemeClr val="dk1"/>
              </a:buClr>
              <a:buSzPts val="2800"/>
              <a:buChar char="●"/>
            </a:pPr>
            <a:r>
              <a:rPr lang="en" u="sng" dirty="0">
                <a:solidFill>
                  <a:srgbClr val="990000"/>
                </a:solidFill>
              </a:rPr>
              <a:t>Photoprotection</a:t>
            </a:r>
            <a:r>
              <a:rPr lang="en" dirty="0">
                <a:solidFill>
                  <a:schemeClr val="dk1"/>
                </a:solidFill>
              </a:rPr>
              <a:t>: carotenoids absorb and dissipate excessive light energy that could damage chlorophyll or interact with oxygen</a:t>
            </a:r>
            <a:endParaRPr dirty="0">
              <a:solidFill>
                <a:schemeClr val="dk1"/>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Quick Check</a:t>
            </a:r>
            <a:endParaRPr>
              <a:solidFill>
                <a:srgbClr val="0000FF"/>
              </a:solidFill>
            </a:endParaRPr>
          </a:p>
        </p:txBody>
      </p:sp>
      <p:sp>
        <p:nvSpPr>
          <p:cNvPr id="192" name="Google Shape;192;p27"/>
          <p:cNvSpPr txBox="1">
            <a:spLocks noGrp="1"/>
          </p:cNvSpPr>
          <p:nvPr>
            <p:ph type="body" idx="1"/>
          </p:nvPr>
        </p:nvSpPr>
        <p:spPr>
          <a:xfrm>
            <a:off x="224275" y="1246700"/>
            <a:ext cx="86868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a:t>A photon of which color of light would contain more energy: yellow (590 nm) or purple ( 410 nm)?</a:t>
            </a:r>
            <a:endParaRPr/>
          </a:p>
          <a:p>
            <a:pPr marL="914400" lvl="1" indent="-406400" algn="l" rtl="0">
              <a:spcBef>
                <a:spcPts val="0"/>
              </a:spcBef>
              <a:spcAft>
                <a:spcPts val="0"/>
              </a:spcAft>
              <a:buClr>
                <a:srgbClr val="FF0000"/>
              </a:buClr>
              <a:buSzPts val="2800"/>
              <a:buAutoNum type="alphaLcPeriod"/>
            </a:pPr>
            <a:r>
              <a:rPr lang="en">
                <a:solidFill>
                  <a:srgbClr val="FF0000"/>
                </a:solidFill>
              </a:rPr>
              <a:t>Answer: purple (410 nm); the shorter the wavelength the higher the energy</a:t>
            </a:r>
            <a:endParaRPr>
              <a:solidFill>
                <a:srgbClr val="FF0000"/>
              </a:solidFill>
            </a:endParaRPr>
          </a:p>
          <a:p>
            <a:pPr marL="457200" lvl="0" indent="-406400" algn="l" rtl="0">
              <a:spcBef>
                <a:spcPts val="0"/>
              </a:spcBef>
              <a:spcAft>
                <a:spcPts val="0"/>
              </a:spcAft>
              <a:buSzPts val="2800"/>
              <a:buAutoNum type="arabicPeriod"/>
            </a:pPr>
            <a:r>
              <a:rPr lang="en"/>
              <a:t>Contrast heterotrophs and autotrophs</a:t>
            </a:r>
            <a:endParaRPr/>
          </a:p>
          <a:p>
            <a:pPr marL="914400" lvl="1" indent="-406400" algn="l" rtl="0">
              <a:spcBef>
                <a:spcPts val="0"/>
              </a:spcBef>
              <a:spcAft>
                <a:spcPts val="0"/>
              </a:spcAft>
              <a:buClr>
                <a:srgbClr val="FF0000"/>
              </a:buClr>
              <a:buSzPts val="2800"/>
              <a:buAutoNum type="alphaLcPeriod"/>
            </a:pPr>
            <a:r>
              <a:rPr lang="en">
                <a:solidFill>
                  <a:srgbClr val="FF0000"/>
                </a:solidFill>
              </a:rPr>
              <a:t>Answer: autotrophs produce their own food from their surroundings, while heterotrophs rely on other organisms for food.</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Light Reactions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270525" y="-34025"/>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Overview</a:t>
            </a:r>
            <a:endParaRPr/>
          </a:p>
        </p:txBody>
      </p:sp>
      <p:sp>
        <p:nvSpPr>
          <p:cNvPr id="203" name="Google Shape;203;p29"/>
          <p:cNvSpPr txBox="1">
            <a:spLocks noGrp="1"/>
          </p:cNvSpPr>
          <p:nvPr>
            <p:ph type="body" idx="1"/>
          </p:nvPr>
        </p:nvSpPr>
        <p:spPr>
          <a:xfrm>
            <a:off x="1218538" y="561025"/>
            <a:ext cx="970500" cy="60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3200">
                <a:solidFill>
                  <a:srgbClr val="0000FF"/>
                </a:solidFill>
              </a:rPr>
              <a:t>H</a:t>
            </a:r>
            <a:r>
              <a:rPr lang="en" sz="3200" baseline="-25000">
                <a:solidFill>
                  <a:srgbClr val="0000FF"/>
                </a:solidFill>
              </a:rPr>
              <a:t>2</a:t>
            </a:r>
            <a:r>
              <a:rPr lang="en" sz="3200">
                <a:solidFill>
                  <a:srgbClr val="0000FF"/>
                </a:solidFill>
              </a:rPr>
              <a:t>O</a:t>
            </a:r>
            <a:endParaRPr sz="3200">
              <a:solidFill>
                <a:srgbClr val="0000FF"/>
              </a:solidFill>
            </a:endParaRPr>
          </a:p>
        </p:txBody>
      </p:sp>
      <p:cxnSp>
        <p:nvCxnSpPr>
          <p:cNvPr id="205" name="Google Shape;205;p29"/>
          <p:cNvCxnSpPr/>
          <p:nvPr/>
        </p:nvCxnSpPr>
        <p:spPr>
          <a:xfrm flipH="1">
            <a:off x="1131100" y="1194750"/>
            <a:ext cx="360300" cy="1174200"/>
          </a:xfrm>
          <a:prstGeom prst="straightConnector1">
            <a:avLst/>
          </a:prstGeom>
          <a:noFill/>
          <a:ln w="38100" cap="flat" cmpd="sng">
            <a:solidFill>
              <a:srgbClr val="0000FF"/>
            </a:solidFill>
            <a:prstDash val="solid"/>
            <a:round/>
            <a:headEnd type="none" w="med" len="med"/>
            <a:tailEnd type="triangle" w="med" len="med"/>
          </a:ln>
        </p:spPr>
      </p:cxnSp>
      <p:sp>
        <p:nvSpPr>
          <p:cNvPr id="206" name="Google Shape;206;p29"/>
          <p:cNvSpPr txBox="1">
            <a:spLocks noGrp="1"/>
          </p:cNvSpPr>
          <p:nvPr>
            <p:ph type="body" idx="1"/>
          </p:nvPr>
        </p:nvSpPr>
        <p:spPr>
          <a:xfrm>
            <a:off x="41913" y="729475"/>
            <a:ext cx="1363500" cy="60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3200">
                <a:solidFill>
                  <a:srgbClr val="B45F06"/>
                </a:solidFill>
              </a:rPr>
              <a:t>Light</a:t>
            </a:r>
            <a:endParaRPr sz="3200">
              <a:solidFill>
                <a:srgbClr val="B45F06"/>
              </a:solidFill>
            </a:endParaRPr>
          </a:p>
        </p:txBody>
      </p:sp>
      <p:cxnSp>
        <p:nvCxnSpPr>
          <p:cNvPr id="207" name="Google Shape;207;p29"/>
          <p:cNvCxnSpPr>
            <a:stCxn id="206" idx="2"/>
          </p:cNvCxnSpPr>
          <p:nvPr/>
        </p:nvCxnSpPr>
        <p:spPr>
          <a:xfrm>
            <a:off x="723663" y="1330375"/>
            <a:ext cx="177000" cy="983400"/>
          </a:xfrm>
          <a:prstGeom prst="straightConnector1">
            <a:avLst/>
          </a:prstGeom>
          <a:noFill/>
          <a:ln w="38100" cap="flat" cmpd="sng">
            <a:solidFill>
              <a:srgbClr val="B45F06"/>
            </a:solidFill>
            <a:prstDash val="solid"/>
            <a:round/>
            <a:headEnd type="none" w="med" len="med"/>
            <a:tailEnd type="triangle" w="med" len="med"/>
          </a:ln>
        </p:spPr>
      </p:cxnSp>
      <p:cxnSp>
        <p:nvCxnSpPr>
          <p:cNvPr id="208" name="Google Shape;208;p29"/>
          <p:cNvCxnSpPr/>
          <p:nvPr/>
        </p:nvCxnSpPr>
        <p:spPr>
          <a:xfrm flipH="1">
            <a:off x="434000" y="3054175"/>
            <a:ext cx="389700" cy="746400"/>
          </a:xfrm>
          <a:prstGeom prst="straightConnector1">
            <a:avLst/>
          </a:prstGeom>
          <a:noFill/>
          <a:ln w="38100" cap="flat" cmpd="sng">
            <a:solidFill>
              <a:srgbClr val="000000"/>
            </a:solidFill>
            <a:prstDash val="solid"/>
            <a:round/>
            <a:headEnd type="none" w="med" len="med"/>
            <a:tailEnd type="triangle" w="med" len="med"/>
          </a:ln>
        </p:spPr>
      </p:cxnSp>
      <p:sp>
        <p:nvSpPr>
          <p:cNvPr id="209" name="Google Shape;209;p29"/>
          <p:cNvSpPr txBox="1">
            <a:spLocks noGrp="1"/>
          </p:cNvSpPr>
          <p:nvPr>
            <p:ph type="body" idx="1"/>
          </p:nvPr>
        </p:nvSpPr>
        <p:spPr>
          <a:xfrm>
            <a:off x="152199" y="3625950"/>
            <a:ext cx="665100" cy="60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3200"/>
              <a:t>O</a:t>
            </a:r>
            <a:r>
              <a:rPr lang="en" sz="3200" baseline="-25000"/>
              <a:t>2</a:t>
            </a:r>
            <a:endParaRPr sz="3200" baseline="-25000"/>
          </a:p>
        </p:txBody>
      </p:sp>
      <p:cxnSp>
        <p:nvCxnSpPr>
          <p:cNvPr id="210" name="Google Shape;210;p29"/>
          <p:cNvCxnSpPr/>
          <p:nvPr/>
        </p:nvCxnSpPr>
        <p:spPr>
          <a:xfrm>
            <a:off x="1068725" y="3030750"/>
            <a:ext cx="411900" cy="747600"/>
          </a:xfrm>
          <a:prstGeom prst="straightConnector1">
            <a:avLst/>
          </a:prstGeom>
          <a:noFill/>
          <a:ln w="38100" cap="flat" cmpd="sng">
            <a:solidFill>
              <a:srgbClr val="000000"/>
            </a:solidFill>
            <a:prstDash val="solid"/>
            <a:round/>
            <a:headEnd type="none" w="med" len="med"/>
            <a:tailEnd type="triangle" w="med" len="med"/>
          </a:ln>
        </p:spPr>
      </p:cxnSp>
      <p:sp>
        <p:nvSpPr>
          <p:cNvPr id="211" name="Google Shape;211;p29"/>
          <p:cNvSpPr txBox="1">
            <a:spLocks noGrp="1"/>
          </p:cNvSpPr>
          <p:nvPr>
            <p:ph type="body" idx="1"/>
          </p:nvPr>
        </p:nvSpPr>
        <p:spPr>
          <a:xfrm>
            <a:off x="948325" y="3702825"/>
            <a:ext cx="1617000" cy="109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solidFill>
                  <a:srgbClr val="B45F06"/>
                </a:solidFill>
              </a:rPr>
              <a:t>ATP</a:t>
            </a:r>
            <a:r>
              <a:rPr lang="en"/>
              <a:t> and </a:t>
            </a:r>
            <a:r>
              <a:rPr lang="en">
                <a:solidFill>
                  <a:srgbClr val="B45F06"/>
                </a:solidFill>
              </a:rPr>
              <a:t>NADPH</a:t>
            </a:r>
            <a:endParaRPr baseline="-25000">
              <a:solidFill>
                <a:srgbClr val="B45F06"/>
              </a:solidFill>
            </a:endParaRPr>
          </a:p>
        </p:txBody>
      </p:sp>
      <p:sp>
        <p:nvSpPr>
          <p:cNvPr id="213" name="Google Shape;213;p29"/>
          <p:cNvSpPr/>
          <p:nvPr/>
        </p:nvSpPr>
        <p:spPr>
          <a:xfrm rot="2445353">
            <a:off x="2522439" y="3297389"/>
            <a:ext cx="988914" cy="462422"/>
          </a:xfrm>
          <a:prstGeom prst="rightArrow">
            <a:avLst>
              <a:gd name="adj1" fmla="val 50000"/>
              <a:gd name="adj2" fmla="val 50000"/>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txBox="1"/>
          <p:nvPr/>
        </p:nvSpPr>
        <p:spPr>
          <a:xfrm>
            <a:off x="4515600" y="939775"/>
            <a:ext cx="4628400" cy="21144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Clr>
                <a:schemeClr val="dk1"/>
              </a:buClr>
              <a:buSzPts val="2800"/>
              <a:buChar char="●"/>
            </a:pPr>
            <a:r>
              <a:rPr lang="en" sz="2800" dirty="0">
                <a:solidFill>
                  <a:schemeClr val="dk1"/>
                </a:solidFill>
              </a:rPr>
              <a:t>Occur in the thylakoid membrane in the photosystems</a:t>
            </a:r>
            <a:endParaRPr sz="2800" dirty="0">
              <a:solidFill>
                <a:schemeClr val="dk1"/>
              </a:solidFill>
            </a:endParaRPr>
          </a:p>
          <a:p>
            <a:pPr marL="457200" lvl="0" indent="-406400" algn="l" rtl="0">
              <a:lnSpc>
                <a:spcPct val="115000"/>
              </a:lnSpc>
              <a:spcBef>
                <a:spcPts val="0"/>
              </a:spcBef>
              <a:spcAft>
                <a:spcPts val="0"/>
              </a:spcAft>
              <a:buClr>
                <a:schemeClr val="dk1"/>
              </a:buClr>
              <a:buSzPts val="2800"/>
              <a:buChar char="●"/>
            </a:pPr>
            <a:r>
              <a:rPr lang="en" sz="2800" dirty="0">
                <a:solidFill>
                  <a:schemeClr val="dk1"/>
                </a:solidFill>
              </a:rPr>
              <a:t>Converts solar energy to </a:t>
            </a:r>
            <a:r>
              <a:rPr lang="en" sz="2800" dirty="0">
                <a:solidFill>
                  <a:srgbClr val="B45F06"/>
                </a:solidFill>
              </a:rPr>
              <a:t>chemical energy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000"/>
          </a:stretch>
        </a:blipFill>
        <a:effectLst/>
      </p:bgPr>
    </p:bg>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228600" y="659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Light Reactions</a:t>
            </a:r>
            <a:endParaRPr/>
          </a:p>
        </p:txBody>
      </p:sp>
      <p:sp>
        <p:nvSpPr>
          <p:cNvPr id="220" name="Google Shape;220;p30"/>
          <p:cNvSpPr txBox="1">
            <a:spLocks noGrp="1"/>
          </p:cNvSpPr>
          <p:nvPr>
            <p:ph type="body" idx="1"/>
          </p:nvPr>
        </p:nvSpPr>
        <p:spPr>
          <a:xfrm>
            <a:off x="224275" y="1000133"/>
            <a:ext cx="8520600" cy="4555200"/>
          </a:xfrm>
          <a:prstGeom prst="rect">
            <a:avLst/>
          </a:prstGeom>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chemeClr val="dk1"/>
              </a:buClr>
              <a:buSzPts val="2800"/>
              <a:buFont typeface="Arial"/>
              <a:buChar char="●"/>
            </a:pPr>
            <a:r>
              <a:rPr lang="en" sz="2600" dirty="0">
                <a:solidFill>
                  <a:schemeClr val="dk1"/>
                </a:solidFill>
              </a:rPr>
              <a:t>Chemical energy is in two forms: </a:t>
            </a:r>
            <a:r>
              <a:rPr lang="en" sz="2600" dirty="0">
                <a:solidFill>
                  <a:srgbClr val="B45F06"/>
                </a:solidFill>
              </a:rPr>
              <a:t>NADPH</a:t>
            </a:r>
            <a:r>
              <a:rPr lang="en" sz="2600" dirty="0">
                <a:solidFill>
                  <a:schemeClr val="dk1"/>
                </a:solidFill>
              </a:rPr>
              <a:t> and </a:t>
            </a:r>
            <a:r>
              <a:rPr lang="en" sz="2600" dirty="0">
                <a:solidFill>
                  <a:srgbClr val="B45F06"/>
                </a:solidFill>
              </a:rPr>
              <a:t>ATP</a:t>
            </a:r>
            <a:endParaRPr sz="2600" dirty="0">
              <a:solidFill>
                <a:srgbClr val="B45F06"/>
              </a:solidFill>
            </a:endParaRPr>
          </a:p>
          <a:p>
            <a:pPr marL="457200" lvl="0" indent="-406400" algn="l" rtl="0">
              <a:spcBef>
                <a:spcPts val="0"/>
              </a:spcBef>
              <a:spcAft>
                <a:spcPts val="0"/>
              </a:spcAft>
              <a:buClr>
                <a:srgbClr val="000000"/>
              </a:buClr>
              <a:buSzPts val="2800"/>
              <a:buChar char="●"/>
            </a:pPr>
            <a:r>
              <a:rPr lang="en" dirty="0"/>
              <a:t>The cell accomplishes this conversion by using light energy (photons) to excite electrons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t>How is Light Important to Chlorophyll?</a:t>
            </a:r>
            <a:endParaRPr sz="3800"/>
          </a:p>
        </p:txBody>
      </p:sp>
      <p:sp>
        <p:nvSpPr>
          <p:cNvPr id="227" name="Google Shape;227;p31"/>
          <p:cNvSpPr txBox="1">
            <a:spLocks noGrp="1"/>
          </p:cNvSpPr>
          <p:nvPr>
            <p:ph type="body" idx="1"/>
          </p:nvPr>
        </p:nvSpPr>
        <p:spPr>
          <a:xfrm>
            <a:off x="49550" y="1040398"/>
            <a:ext cx="4983300" cy="54018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Chlorophyll </a:t>
            </a:r>
            <a:r>
              <a:rPr lang="en" u="sng" dirty="0"/>
              <a:t>absorbs</a:t>
            </a:r>
            <a:r>
              <a:rPr lang="en" dirty="0"/>
              <a:t> a photon of light</a:t>
            </a:r>
            <a:endParaRPr dirty="0"/>
          </a:p>
          <a:p>
            <a:pPr marL="457200" lvl="0" indent="-406400" algn="l" rtl="0">
              <a:spcBef>
                <a:spcPts val="0"/>
              </a:spcBef>
              <a:spcAft>
                <a:spcPts val="0"/>
              </a:spcAft>
              <a:buSzPts val="2800"/>
              <a:buChar char="●"/>
            </a:pPr>
            <a:r>
              <a:rPr lang="en" dirty="0"/>
              <a:t>e</a:t>
            </a:r>
            <a:r>
              <a:rPr lang="en" baseline="30000" dirty="0"/>
              <a:t>-</a:t>
            </a:r>
            <a:r>
              <a:rPr lang="en" dirty="0"/>
              <a:t> is boosted from a ground state to an </a:t>
            </a:r>
            <a:r>
              <a:rPr lang="en" dirty="0">
                <a:solidFill>
                  <a:srgbClr val="FF0000"/>
                </a:solidFill>
              </a:rPr>
              <a:t>excited state</a:t>
            </a:r>
            <a:endParaRPr dirty="0">
              <a:solidFill>
                <a:srgbClr val="FF0000"/>
              </a:solidFill>
            </a:endParaRPr>
          </a:p>
          <a:p>
            <a:pPr marL="914400" lvl="1" indent="-406400" algn="l" rtl="0">
              <a:spcBef>
                <a:spcPts val="0"/>
              </a:spcBef>
              <a:spcAft>
                <a:spcPts val="0"/>
              </a:spcAft>
              <a:buSzPts val="2800"/>
              <a:buChar char="○"/>
            </a:pPr>
            <a:r>
              <a:rPr lang="en" dirty="0"/>
              <a:t>e</a:t>
            </a:r>
            <a:r>
              <a:rPr lang="en" baseline="30000" dirty="0"/>
              <a:t>-</a:t>
            </a:r>
            <a:r>
              <a:rPr lang="en" dirty="0"/>
              <a:t> is unstable</a:t>
            </a:r>
            <a:endParaRPr dirty="0"/>
          </a:p>
          <a:p>
            <a:pPr marL="914400" lvl="1" indent="-406400" algn="l" rtl="0">
              <a:spcBef>
                <a:spcPts val="0"/>
              </a:spcBef>
              <a:spcAft>
                <a:spcPts val="0"/>
              </a:spcAft>
              <a:buSzPts val="2800"/>
              <a:buChar char="○"/>
            </a:pPr>
            <a:r>
              <a:rPr lang="en" dirty="0"/>
              <a:t>Falls back to ground state</a:t>
            </a:r>
            <a:endParaRPr dirty="0"/>
          </a:p>
          <a:p>
            <a:pPr marL="1371600" lvl="2" indent="-393700" algn="l" rtl="0">
              <a:spcBef>
                <a:spcPts val="0"/>
              </a:spcBef>
              <a:spcAft>
                <a:spcPts val="0"/>
              </a:spcAft>
              <a:buSzPts val="2600"/>
              <a:buChar char="■"/>
            </a:pPr>
            <a:r>
              <a:rPr lang="en" u="sng" dirty="0"/>
              <a:t>Releases energy</a:t>
            </a:r>
            <a:r>
              <a:rPr lang="en" dirty="0"/>
              <a:t> as heat</a:t>
            </a:r>
            <a:endParaRPr dirty="0"/>
          </a:p>
          <a:p>
            <a:pPr marL="1371600" lvl="2" indent="-393700" algn="l" rtl="0">
              <a:spcBef>
                <a:spcPts val="0"/>
              </a:spcBef>
              <a:spcAft>
                <a:spcPts val="0"/>
              </a:spcAft>
              <a:buSzPts val="2600"/>
              <a:buChar char="■"/>
            </a:pPr>
            <a:r>
              <a:rPr lang="en" dirty="0"/>
              <a:t>Emits photons as fluorescence</a:t>
            </a:r>
            <a:endParaRPr dirty="0"/>
          </a:p>
        </p:txBody>
      </p:sp>
      <p:pic>
        <p:nvPicPr>
          <p:cNvPr id="228" name="Google Shape;228;p31"/>
          <p:cNvPicPr preferRelativeResize="0"/>
          <p:nvPr/>
        </p:nvPicPr>
        <p:blipFill>
          <a:blip r:embed="rId3">
            <a:alphaModFix/>
          </a:blip>
          <a:stretch>
            <a:fillRect/>
          </a:stretch>
        </p:blipFill>
        <p:spPr>
          <a:xfrm>
            <a:off x="5650825" y="5295975"/>
            <a:ext cx="2285650" cy="821400"/>
          </a:xfrm>
          <a:prstGeom prst="rect">
            <a:avLst/>
          </a:prstGeom>
          <a:noFill/>
          <a:ln>
            <a:noFill/>
          </a:ln>
        </p:spPr>
      </p:pic>
      <p:sp>
        <p:nvSpPr>
          <p:cNvPr id="229" name="Google Shape;229;p31"/>
          <p:cNvSpPr/>
          <p:nvPr/>
        </p:nvSpPr>
        <p:spPr>
          <a:xfrm rot="3100875">
            <a:off x="3968325" y="3776303"/>
            <a:ext cx="2085847" cy="1040792"/>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6193025" y="2208250"/>
            <a:ext cx="1028700" cy="2789700"/>
          </a:xfrm>
          <a:prstGeom prst="upArrow">
            <a:avLst>
              <a:gd name="adj1" fmla="val 50000"/>
              <a:gd name="adj2" fmla="val 50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7221725" y="2208250"/>
            <a:ext cx="786000" cy="2866200"/>
          </a:xfrm>
          <a:prstGeom prst="curvedLeftArrow">
            <a:avLst>
              <a:gd name="adj1" fmla="val 25000"/>
              <a:gd name="adj2" fmla="val 50000"/>
              <a:gd name="adj3"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txBox="1"/>
          <p:nvPr/>
        </p:nvSpPr>
        <p:spPr>
          <a:xfrm>
            <a:off x="5032725" y="6110600"/>
            <a:ext cx="3805500" cy="4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Chlorophyll molecule</a:t>
            </a:r>
            <a:endParaRPr sz="2800"/>
          </a:p>
        </p:txBody>
      </p:sp>
      <p:sp>
        <p:nvSpPr>
          <p:cNvPr id="233" name="Google Shape;233;p31"/>
          <p:cNvSpPr txBox="1"/>
          <p:nvPr/>
        </p:nvSpPr>
        <p:spPr>
          <a:xfrm rot="3082209">
            <a:off x="4205659" y="3781997"/>
            <a:ext cx="1344094" cy="4760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Photon</a:t>
            </a:r>
            <a:endParaRPr sz="2800"/>
          </a:p>
        </p:txBody>
      </p:sp>
      <p:sp>
        <p:nvSpPr>
          <p:cNvPr id="234" name="Google Shape;234;p31"/>
          <p:cNvSpPr txBox="1"/>
          <p:nvPr/>
        </p:nvSpPr>
        <p:spPr>
          <a:xfrm>
            <a:off x="6468300" y="3620250"/>
            <a:ext cx="650700" cy="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t>e</a:t>
            </a:r>
            <a:r>
              <a:rPr lang="en" sz="3200" baseline="30000"/>
              <a:t>-</a:t>
            </a:r>
            <a:endParaRPr sz="3200" baseline="30000"/>
          </a:p>
        </p:txBody>
      </p:sp>
      <p:sp>
        <p:nvSpPr>
          <p:cNvPr id="235" name="Google Shape;235;p31"/>
          <p:cNvSpPr txBox="1"/>
          <p:nvPr/>
        </p:nvSpPr>
        <p:spPr>
          <a:xfrm>
            <a:off x="5493275" y="1700388"/>
            <a:ext cx="2428200" cy="4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Excited state</a:t>
            </a:r>
            <a:endParaRPr sz="2800"/>
          </a:p>
        </p:txBody>
      </p:sp>
      <p:sp>
        <p:nvSpPr>
          <p:cNvPr id="236" name="Google Shape;236;p31"/>
          <p:cNvSpPr txBox="1"/>
          <p:nvPr/>
        </p:nvSpPr>
        <p:spPr>
          <a:xfrm>
            <a:off x="5579550" y="4857763"/>
            <a:ext cx="2428200" cy="4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Ground state</a:t>
            </a:r>
            <a:endParaRPr sz="2800"/>
          </a:p>
        </p:txBody>
      </p:sp>
      <p:sp>
        <p:nvSpPr>
          <p:cNvPr id="237" name="Google Shape;237;p31"/>
          <p:cNvSpPr/>
          <p:nvPr/>
        </p:nvSpPr>
        <p:spPr>
          <a:xfrm>
            <a:off x="8199800" y="2983025"/>
            <a:ext cx="650700" cy="336900"/>
          </a:xfrm>
          <a:prstGeom prst="stripedRightArrow">
            <a:avLst>
              <a:gd name="adj1" fmla="val 50000"/>
              <a:gd name="adj2" fmla="val 50000"/>
            </a:avLst>
          </a:prstGeom>
          <a:solidFill>
            <a:srgbClr val="98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txBox="1"/>
          <p:nvPr/>
        </p:nvSpPr>
        <p:spPr>
          <a:xfrm>
            <a:off x="8027150" y="2507225"/>
            <a:ext cx="996000" cy="4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heat</a:t>
            </a:r>
            <a:endParaRPr sz="2800"/>
          </a:p>
        </p:txBody>
      </p:sp>
      <p:sp>
        <p:nvSpPr>
          <p:cNvPr id="239" name="Google Shape;239;p31"/>
          <p:cNvSpPr/>
          <p:nvPr/>
        </p:nvSpPr>
        <p:spPr>
          <a:xfrm>
            <a:off x="8180250" y="4638888"/>
            <a:ext cx="650700" cy="336900"/>
          </a:xfrm>
          <a:prstGeom prst="stripedRightArrow">
            <a:avLst>
              <a:gd name="adj1" fmla="val 50000"/>
              <a:gd name="adj2" fmla="val 50000"/>
            </a:avLst>
          </a:prstGeom>
          <a:solidFill>
            <a:srgbClr val="FF00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txBox="1"/>
          <p:nvPr/>
        </p:nvSpPr>
        <p:spPr>
          <a:xfrm>
            <a:off x="7851200" y="4163100"/>
            <a:ext cx="1347900" cy="4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photons</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Photosynthesis</a:t>
            </a:r>
            <a:endParaRPr dirty="0"/>
          </a:p>
        </p:txBody>
      </p:sp>
      <p:sp>
        <p:nvSpPr>
          <p:cNvPr id="61" name="Google Shape;61;p14"/>
          <p:cNvSpPr txBox="1">
            <a:spLocks noGrp="1"/>
          </p:cNvSpPr>
          <p:nvPr>
            <p:ph type="body" idx="1"/>
          </p:nvPr>
        </p:nvSpPr>
        <p:spPr>
          <a:xfrm>
            <a:off x="311700" y="1079429"/>
            <a:ext cx="8520600" cy="23058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u="sng" dirty="0">
                <a:solidFill>
                  <a:srgbClr val="38761D"/>
                </a:solidFill>
              </a:rPr>
              <a:t>Photosynthesis</a:t>
            </a:r>
            <a:r>
              <a:rPr lang="en" dirty="0"/>
              <a:t>: the conversion of light energy to chemical energy</a:t>
            </a:r>
            <a:endParaRPr dirty="0"/>
          </a:p>
          <a:p>
            <a:pPr marL="914400" lvl="1" indent="-406400" algn="l" rtl="0">
              <a:spcBef>
                <a:spcPts val="0"/>
              </a:spcBef>
              <a:spcAft>
                <a:spcPts val="0"/>
              </a:spcAft>
              <a:buSzPts val="2800"/>
              <a:buChar char="○"/>
            </a:pPr>
            <a:r>
              <a:rPr lang="en" dirty="0"/>
              <a:t>Plants are </a:t>
            </a:r>
            <a:r>
              <a:rPr lang="en" dirty="0">
                <a:solidFill>
                  <a:srgbClr val="9900FF"/>
                </a:solidFill>
              </a:rPr>
              <a:t>autotrophs</a:t>
            </a:r>
            <a:r>
              <a:rPr lang="en" dirty="0"/>
              <a:t> (more specifically photoautotrophs)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Photosystems</a:t>
            </a:r>
            <a:endParaRPr dirty="0"/>
          </a:p>
        </p:txBody>
      </p:sp>
      <p:sp>
        <p:nvSpPr>
          <p:cNvPr id="246" name="Google Shape;246;p32"/>
          <p:cNvSpPr txBox="1">
            <a:spLocks noGrp="1"/>
          </p:cNvSpPr>
          <p:nvPr>
            <p:ph type="body" idx="1"/>
          </p:nvPr>
        </p:nvSpPr>
        <p:spPr>
          <a:xfrm>
            <a:off x="145500" y="927025"/>
            <a:ext cx="8765700" cy="342686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u="sng" dirty="0">
                <a:solidFill>
                  <a:srgbClr val="38761D"/>
                </a:solidFill>
              </a:rPr>
              <a:t>Photosystems</a:t>
            </a:r>
            <a:r>
              <a:rPr lang="en" dirty="0"/>
              <a:t>: reaction center and light capturing complexes</a:t>
            </a:r>
            <a:endParaRPr dirty="0"/>
          </a:p>
          <a:p>
            <a:pPr marL="457200" lvl="0" indent="-406400" algn="l" rtl="0">
              <a:lnSpc>
                <a:spcPct val="100000"/>
              </a:lnSpc>
              <a:spcBef>
                <a:spcPts val="1600"/>
              </a:spcBef>
              <a:spcAft>
                <a:spcPts val="0"/>
              </a:spcAft>
              <a:buSzPts val="2800"/>
              <a:buChar char="●"/>
            </a:pPr>
            <a:r>
              <a:rPr lang="en" u="sng" dirty="0"/>
              <a:t>Reaction center</a:t>
            </a:r>
            <a:r>
              <a:rPr lang="en" dirty="0"/>
              <a:t>: a complex of proteins associated with chlorophyll </a:t>
            </a:r>
            <a:r>
              <a:rPr lang="en" i="1" dirty="0"/>
              <a:t>a</a:t>
            </a:r>
            <a:r>
              <a:rPr lang="en" dirty="0"/>
              <a:t> and an electron acceptor</a:t>
            </a:r>
            <a:endParaRPr dirty="0"/>
          </a:p>
          <a:p>
            <a:pPr marL="457200" lvl="0" indent="-406400" algn="l" rtl="0">
              <a:lnSpc>
                <a:spcPct val="100000"/>
              </a:lnSpc>
              <a:spcBef>
                <a:spcPts val="0"/>
              </a:spcBef>
              <a:spcAft>
                <a:spcPts val="0"/>
              </a:spcAft>
              <a:buSzPts val="2800"/>
              <a:buChar char="●"/>
            </a:pPr>
            <a:r>
              <a:rPr lang="en" u="sng" dirty="0"/>
              <a:t>Light capturing complexes</a:t>
            </a:r>
            <a:r>
              <a:rPr lang="en" dirty="0"/>
              <a:t>: pigments associated with proteins</a:t>
            </a:r>
            <a:endParaRPr dirty="0"/>
          </a:p>
          <a:p>
            <a:pPr marL="914400" lvl="1" indent="-406400" algn="l" rtl="0">
              <a:lnSpc>
                <a:spcPct val="100000"/>
              </a:lnSpc>
              <a:spcBef>
                <a:spcPts val="0"/>
              </a:spcBef>
              <a:spcAft>
                <a:spcPts val="0"/>
              </a:spcAft>
              <a:buSzPts val="2800"/>
              <a:buChar char="○"/>
            </a:pPr>
            <a:r>
              <a:rPr lang="en" dirty="0"/>
              <a:t>Think: antenna for the reaction centers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Photosystems</a:t>
            </a:r>
            <a:endParaRPr/>
          </a:p>
        </p:txBody>
      </p:sp>
      <p:sp>
        <p:nvSpPr>
          <p:cNvPr id="260" name="Google Shape;260;p33"/>
          <p:cNvSpPr txBox="1">
            <a:spLocks noGrp="1"/>
          </p:cNvSpPr>
          <p:nvPr>
            <p:ph type="body" idx="1"/>
          </p:nvPr>
        </p:nvSpPr>
        <p:spPr>
          <a:xfrm>
            <a:off x="145375" y="927150"/>
            <a:ext cx="8893200" cy="263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In the thylakoid membrane there are </a:t>
            </a:r>
            <a:r>
              <a:rPr lang="en" u="sng" dirty="0"/>
              <a:t>two</a:t>
            </a:r>
            <a:r>
              <a:rPr lang="en" dirty="0"/>
              <a:t> photosystems</a:t>
            </a:r>
            <a:endParaRPr dirty="0"/>
          </a:p>
          <a:p>
            <a:pPr marL="457200" lvl="0" indent="-406400" algn="l" rtl="0">
              <a:lnSpc>
                <a:spcPct val="100000"/>
              </a:lnSpc>
              <a:spcBef>
                <a:spcPts val="1600"/>
              </a:spcBef>
              <a:spcAft>
                <a:spcPts val="0"/>
              </a:spcAft>
              <a:buSzPts val="2800"/>
              <a:buChar char="●"/>
            </a:pPr>
            <a:r>
              <a:rPr lang="en" u="sng" dirty="0">
                <a:solidFill>
                  <a:srgbClr val="38761D"/>
                </a:solidFill>
              </a:rPr>
              <a:t>Photosystem 2</a:t>
            </a:r>
            <a:r>
              <a:rPr lang="en" dirty="0"/>
              <a:t>: reaction center P680</a:t>
            </a:r>
            <a:endParaRPr dirty="0"/>
          </a:p>
          <a:p>
            <a:pPr marL="914400" lvl="1" indent="-406400" algn="l" rtl="0">
              <a:lnSpc>
                <a:spcPct val="100000"/>
              </a:lnSpc>
              <a:spcBef>
                <a:spcPts val="0"/>
              </a:spcBef>
              <a:spcAft>
                <a:spcPts val="0"/>
              </a:spcAft>
              <a:buSzPts val="2800"/>
              <a:buChar char="○"/>
            </a:pPr>
            <a:r>
              <a:rPr lang="en" dirty="0"/>
              <a:t>Absorbs light at 680 nm</a:t>
            </a:r>
            <a:endParaRPr dirty="0"/>
          </a:p>
          <a:p>
            <a:pPr marL="457200" lvl="0" indent="-406400" algn="l" rtl="0">
              <a:lnSpc>
                <a:spcPct val="100000"/>
              </a:lnSpc>
              <a:spcBef>
                <a:spcPts val="0"/>
              </a:spcBef>
              <a:spcAft>
                <a:spcPts val="0"/>
              </a:spcAft>
              <a:buSzPts val="2800"/>
              <a:buChar char="●"/>
            </a:pPr>
            <a:r>
              <a:rPr lang="en" u="sng" dirty="0">
                <a:solidFill>
                  <a:srgbClr val="38761D"/>
                </a:solidFill>
              </a:rPr>
              <a:t>Photosystem 1</a:t>
            </a:r>
            <a:r>
              <a:rPr lang="en" dirty="0"/>
              <a:t>: reaction center P700</a:t>
            </a:r>
            <a:endParaRPr dirty="0"/>
          </a:p>
          <a:p>
            <a:pPr marL="914400" lvl="1" indent="-406400" algn="l" rtl="0">
              <a:lnSpc>
                <a:spcPct val="100000"/>
              </a:lnSpc>
              <a:spcBef>
                <a:spcPts val="0"/>
              </a:spcBef>
              <a:spcAft>
                <a:spcPts val="0"/>
              </a:spcAft>
              <a:buSzPts val="2800"/>
              <a:buChar char="○"/>
            </a:pPr>
            <a:r>
              <a:rPr lang="en" dirty="0"/>
              <a:t>Absorbs light at 700 nm</a:t>
            </a:r>
            <a:endParaRPr dirty="0"/>
          </a:p>
          <a:p>
            <a:pPr marL="0" lvl="0" indent="0" algn="l" rtl="0">
              <a:spcBef>
                <a:spcPts val="1600"/>
              </a:spcBef>
              <a:spcAft>
                <a:spcPts val="1600"/>
              </a:spcAft>
              <a:buNone/>
            </a:pPr>
            <a:endParaRPr dirty="0"/>
          </a:p>
        </p:txBody>
      </p:sp>
      <p:grpSp>
        <p:nvGrpSpPr>
          <p:cNvPr id="261" name="Google Shape;261;p33"/>
          <p:cNvGrpSpPr/>
          <p:nvPr/>
        </p:nvGrpSpPr>
        <p:grpSpPr>
          <a:xfrm>
            <a:off x="6575250" y="1634825"/>
            <a:ext cx="2463325" cy="1686900"/>
            <a:chOff x="6575250" y="1634825"/>
            <a:chExt cx="2463325" cy="1686900"/>
          </a:xfrm>
        </p:grpSpPr>
        <p:sp>
          <p:nvSpPr>
            <p:cNvPr id="262" name="Google Shape;262;p33"/>
            <p:cNvSpPr/>
            <p:nvPr/>
          </p:nvSpPr>
          <p:spPr>
            <a:xfrm>
              <a:off x="6575250" y="1634825"/>
              <a:ext cx="277800" cy="1686900"/>
            </a:xfrm>
            <a:prstGeom prst="rightBracket">
              <a:avLst>
                <a:gd name="adj" fmla="val 8333"/>
              </a:avLst>
            </a:prstGeom>
            <a:no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sp>
          <p:nvSpPr>
            <p:cNvPr id="263" name="Google Shape;263;p33"/>
            <p:cNvSpPr txBox="1"/>
            <p:nvPr/>
          </p:nvSpPr>
          <p:spPr>
            <a:xfrm>
              <a:off x="6929875" y="1759325"/>
              <a:ext cx="2108700" cy="14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1155CC"/>
                  </a:solidFill>
                </a:rPr>
                <a:t>Named in order of their discovery</a:t>
              </a:r>
              <a:endParaRPr sz="2600">
                <a:solidFill>
                  <a:srgbClr val="1155CC"/>
                </a:solidFill>
              </a:endParaRPr>
            </a:p>
          </p:txBody>
        </p:sp>
      </p:grpSp>
      <p:sp>
        <p:nvSpPr>
          <p:cNvPr id="264" name="Google Shape;264;p33"/>
          <p:cNvSpPr txBox="1"/>
          <p:nvPr/>
        </p:nvSpPr>
        <p:spPr>
          <a:xfrm>
            <a:off x="1092675" y="3925625"/>
            <a:ext cx="124500" cy="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33"/>
          <p:cNvSpPr txBox="1"/>
          <p:nvPr/>
        </p:nvSpPr>
        <p:spPr>
          <a:xfrm>
            <a:off x="721250" y="3628500"/>
            <a:ext cx="2597400" cy="5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800"/>
              <a:t>Photosystem 2</a:t>
            </a:r>
            <a:endParaRPr/>
          </a:p>
        </p:txBody>
      </p:sp>
      <p:sp>
        <p:nvSpPr>
          <p:cNvPr id="266" name="Google Shape;266;p33"/>
          <p:cNvSpPr txBox="1"/>
          <p:nvPr/>
        </p:nvSpPr>
        <p:spPr>
          <a:xfrm>
            <a:off x="6078347" y="3536271"/>
            <a:ext cx="2597400" cy="5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800" dirty="0"/>
              <a:t>Photosystem 1</a:t>
            </a:r>
            <a:endParaRPr dirty="0"/>
          </a:p>
        </p:txBody>
      </p:sp>
      <p:cxnSp>
        <p:nvCxnSpPr>
          <p:cNvPr id="274" name="Google Shape;274;p33"/>
          <p:cNvCxnSpPr>
            <a:stCxn id="265" idx="2"/>
          </p:cNvCxnSpPr>
          <p:nvPr/>
        </p:nvCxnSpPr>
        <p:spPr>
          <a:xfrm flipH="1">
            <a:off x="1926650" y="4203600"/>
            <a:ext cx="93300" cy="584700"/>
          </a:xfrm>
          <a:prstGeom prst="straightConnector1">
            <a:avLst/>
          </a:prstGeom>
          <a:noFill/>
          <a:ln w="28575" cap="flat" cmpd="sng">
            <a:solidFill>
              <a:srgbClr val="000000"/>
            </a:solidFill>
            <a:prstDash val="solid"/>
            <a:round/>
            <a:headEnd type="none" w="med" len="med"/>
            <a:tailEnd type="triangle" w="med" len="med"/>
          </a:ln>
        </p:spPr>
      </p:cxnSp>
      <p:cxnSp>
        <p:nvCxnSpPr>
          <p:cNvPr id="275" name="Google Shape;275;p33"/>
          <p:cNvCxnSpPr>
            <a:stCxn id="266" idx="2"/>
          </p:cNvCxnSpPr>
          <p:nvPr/>
        </p:nvCxnSpPr>
        <p:spPr>
          <a:xfrm flipH="1">
            <a:off x="7283747" y="4111371"/>
            <a:ext cx="93300" cy="5847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Looking in Photosystems</a:t>
            </a:r>
            <a:endParaRPr/>
          </a:p>
        </p:txBody>
      </p:sp>
      <p:sp>
        <p:nvSpPr>
          <p:cNvPr id="282" name="Google Shape;282;p34"/>
          <p:cNvSpPr txBox="1">
            <a:spLocks noGrp="1"/>
          </p:cNvSpPr>
          <p:nvPr>
            <p:ph type="body" idx="1"/>
          </p:nvPr>
        </p:nvSpPr>
        <p:spPr>
          <a:xfrm>
            <a:off x="157325" y="968375"/>
            <a:ext cx="8931300" cy="122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 the next few slides, electron flow through the thylakoid membrane will be examined</a:t>
            </a:r>
            <a:endParaRPr/>
          </a:p>
        </p:txBody>
      </p:sp>
      <p:sp>
        <p:nvSpPr>
          <p:cNvPr id="284" name="Google Shape;284;p34"/>
          <p:cNvSpPr txBox="1">
            <a:spLocks noGrp="1"/>
          </p:cNvSpPr>
          <p:nvPr>
            <p:ph type="body" idx="1"/>
          </p:nvPr>
        </p:nvSpPr>
        <p:spPr>
          <a:xfrm>
            <a:off x="102025" y="5576082"/>
            <a:ext cx="8931300" cy="1016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The picture above will be broken down into steps. We will start at photosystem II</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title"/>
          </p:nvPr>
        </p:nvSpPr>
        <p:spPr>
          <a:xfrm>
            <a:off x="228600" y="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Inside Photosystem II</a:t>
            </a:r>
            <a:endParaRPr/>
          </a:p>
        </p:txBody>
      </p:sp>
      <p:pic>
        <p:nvPicPr>
          <p:cNvPr id="290" name="Google Shape;290;p35"/>
          <p:cNvPicPr preferRelativeResize="0"/>
          <p:nvPr/>
        </p:nvPicPr>
        <p:blipFill>
          <a:blip r:embed="rId3">
            <a:alphaModFix/>
          </a:blip>
          <a:stretch>
            <a:fillRect/>
          </a:stretch>
        </p:blipFill>
        <p:spPr>
          <a:xfrm>
            <a:off x="1790600" y="1029693"/>
            <a:ext cx="4343600" cy="5283901"/>
          </a:xfrm>
          <a:prstGeom prst="rect">
            <a:avLst/>
          </a:prstGeom>
          <a:noFill/>
          <a:ln>
            <a:noFill/>
          </a:ln>
        </p:spPr>
      </p:pic>
      <p:cxnSp>
        <p:nvCxnSpPr>
          <p:cNvPr id="291" name="Google Shape;291;p35"/>
          <p:cNvCxnSpPr/>
          <p:nvPr/>
        </p:nvCxnSpPr>
        <p:spPr>
          <a:xfrm>
            <a:off x="1515600" y="5580618"/>
            <a:ext cx="505800" cy="203100"/>
          </a:xfrm>
          <a:prstGeom prst="straightConnector1">
            <a:avLst/>
          </a:prstGeom>
          <a:noFill/>
          <a:ln w="28575" cap="flat" cmpd="sng">
            <a:solidFill>
              <a:srgbClr val="000000"/>
            </a:solidFill>
            <a:prstDash val="solid"/>
            <a:round/>
            <a:headEnd type="none" w="med" len="med"/>
            <a:tailEnd type="triangle" w="med" len="med"/>
          </a:ln>
        </p:spPr>
      </p:cxnSp>
      <p:sp>
        <p:nvSpPr>
          <p:cNvPr id="292" name="Google Shape;292;p35"/>
          <p:cNvSpPr txBox="1"/>
          <p:nvPr/>
        </p:nvSpPr>
        <p:spPr>
          <a:xfrm>
            <a:off x="189825" y="5320443"/>
            <a:ext cx="1896900" cy="10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Pigment molecules</a:t>
            </a:r>
            <a:endParaRPr sz="2600"/>
          </a:p>
        </p:txBody>
      </p:sp>
      <p:grpSp>
        <p:nvGrpSpPr>
          <p:cNvPr id="293" name="Google Shape;293;p35"/>
          <p:cNvGrpSpPr/>
          <p:nvPr/>
        </p:nvGrpSpPr>
        <p:grpSpPr>
          <a:xfrm rot="-508905">
            <a:off x="106167" y="2857427"/>
            <a:ext cx="2280986" cy="1413953"/>
            <a:chOff x="550553" y="2533974"/>
            <a:chExt cx="2280900" cy="1413900"/>
          </a:xfrm>
        </p:grpSpPr>
        <p:sp>
          <p:nvSpPr>
            <p:cNvPr id="294" name="Google Shape;294;p35"/>
            <p:cNvSpPr/>
            <p:nvPr/>
          </p:nvSpPr>
          <p:spPr>
            <a:xfrm rot="1295782">
              <a:off x="593508" y="2915027"/>
              <a:ext cx="2194989" cy="651794"/>
            </a:xfrm>
            <a:prstGeom prst="rightArrow">
              <a:avLst>
                <a:gd name="adj1" fmla="val 50000"/>
                <a:gd name="adj2" fmla="val 50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txBox="1"/>
            <p:nvPr/>
          </p:nvSpPr>
          <p:spPr>
            <a:xfrm rot="1234828">
              <a:off x="1019489" y="2876859"/>
              <a:ext cx="988272" cy="5845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Light</a:t>
              </a:r>
              <a:endParaRPr sz="2600"/>
            </a:p>
          </p:txBody>
        </p:sp>
      </p:grpSp>
      <p:sp>
        <p:nvSpPr>
          <p:cNvPr id="296" name="Google Shape;296;p35"/>
          <p:cNvSpPr txBox="1"/>
          <p:nvPr/>
        </p:nvSpPr>
        <p:spPr>
          <a:xfrm>
            <a:off x="3314550" y="1627343"/>
            <a:ext cx="15138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Primary acceptor</a:t>
            </a:r>
            <a:endParaRPr sz="2600"/>
          </a:p>
        </p:txBody>
      </p:sp>
      <p:cxnSp>
        <p:nvCxnSpPr>
          <p:cNvPr id="297" name="Google Shape;297;p35"/>
          <p:cNvCxnSpPr/>
          <p:nvPr/>
        </p:nvCxnSpPr>
        <p:spPr>
          <a:xfrm rot="5400000">
            <a:off x="2080400" y="4334268"/>
            <a:ext cx="713100" cy="84000"/>
          </a:xfrm>
          <a:prstGeom prst="curvedConnector3">
            <a:avLst>
              <a:gd name="adj1" fmla="val 45099"/>
            </a:avLst>
          </a:prstGeom>
          <a:noFill/>
          <a:ln w="38100" cap="flat" cmpd="sng">
            <a:solidFill>
              <a:srgbClr val="000000"/>
            </a:solidFill>
            <a:prstDash val="solid"/>
            <a:round/>
            <a:headEnd type="none" w="med" len="med"/>
            <a:tailEnd type="stealth" w="med" len="med"/>
          </a:ln>
        </p:spPr>
      </p:cxnSp>
      <p:cxnSp>
        <p:nvCxnSpPr>
          <p:cNvPr id="298" name="Google Shape;298;p35"/>
          <p:cNvCxnSpPr/>
          <p:nvPr/>
        </p:nvCxnSpPr>
        <p:spPr>
          <a:xfrm>
            <a:off x="2528600" y="5127293"/>
            <a:ext cx="658500" cy="656400"/>
          </a:xfrm>
          <a:prstGeom prst="curvedConnector3">
            <a:avLst>
              <a:gd name="adj1" fmla="val 50000"/>
            </a:avLst>
          </a:prstGeom>
          <a:noFill/>
          <a:ln w="38100" cap="flat" cmpd="sng">
            <a:solidFill>
              <a:srgbClr val="000000"/>
            </a:solidFill>
            <a:prstDash val="solid"/>
            <a:round/>
            <a:headEnd type="none" w="med" len="med"/>
            <a:tailEnd type="stealth" w="med" len="med"/>
          </a:ln>
        </p:spPr>
      </p:cxnSp>
      <p:cxnSp>
        <p:nvCxnSpPr>
          <p:cNvPr id="299" name="Google Shape;299;p35"/>
          <p:cNvCxnSpPr>
            <a:endCxn id="300" idx="3"/>
          </p:cNvCxnSpPr>
          <p:nvPr/>
        </p:nvCxnSpPr>
        <p:spPr>
          <a:xfrm rot="-5400000">
            <a:off x="3377625" y="4915043"/>
            <a:ext cx="780300" cy="585000"/>
          </a:xfrm>
          <a:prstGeom prst="curvedConnector4">
            <a:avLst>
              <a:gd name="adj1" fmla="val 31267"/>
              <a:gd name="adj2" fmla="val 140705"/>
            </a:avLst>
          </a:prstGeom>
          <a:noFill/>
          <a:ln w="38100" cap="flat" cmpd="sng">
            <a:solidFill>
              <a:srgbClr val="000000"/>
            </a:solidFill>
            <a:prstDash val="solid"/>
            <a:round/>
            <a:headEnd type="none" w="med" len="med"/>
            <a:tailEnd type="triangle" w="med" len="med"/>
          </a:ln>
        </p:spPr>
      </p:cxnSp>
      <p:sp>
        <p:nvSpPr>
          <p:cNvPr id="300" name="Google Shape;300;p35"/>
          <p:cNvSpPr txBox="1"/>
          <p:nvPr/>
        </p:nvSpPr>
        <p:spPr>
          <a:xfrm>
            <a:off x="2929575" y="4525043"/>
            <a:ext cx="1130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P680</a:t>
            </a:r>
            <a:endParaRPr sz="2600" b="1"/>
          </a:p>
        </p:txBody>
      </p:sp>
      <p:sp>
        <p:nvSpPr>
          <p:cNvPr id="301" name="Google Shape;301;p35"/>
          <p:cNvSpPr txBox="1"/>
          <p:nvPr/>
        </p:nvSpPr>
        <p:spPr>
          <a:xfrm>
            <a:off x="2744538" y="6172060"/>
            <a:ext cx="26538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Photosystem II</a:t>
            </a:r>
            <a:endParaRPr sz="2800" dirty="0"/>
          </a:p>
        </p:txBody>
      </p:sp>
      <p:sp>
        <p:nvSpPr>
          <p:cNvPr id="302" name="Google Shape;302;p35"/>
          <p:cNvSpPr txBox="1"/>
          <p:nvPr/>
        </p:nvSpPr>
        <p:spPr>
          <a:xfrm>
            <a:off x="6137950" y="1020650"/>
            <a:ext cx="2936100" cy="41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Light energy (photon) causes an e</a:t>
            </a:r>
            <a:r>
              <a:rPr lang="en" sz="2600" baseline="30000" dirty="0"/>
              <a:t>-</a:t>
            </a:r>
            <a:r>
              <a:rPr lang="en" sz="2600" dirty="0"/>
              <a:t> to go from an excited state back to a ground state. This repeats until it reaches the P680 pair of chlorophyll a molecules</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228600" y="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Inside Photosystem II</a:t>
            </a:r>
            <a:endParaRPr/>
          </a:p>
        </p:txBody>
      </p:sp>
      <p:pic>
        <p:nvPicPr>
          <p:cNvPr id="308" name="Google Shape;308;p36"/>
          <p:cNvPicPr preferRelativeResize="0"/>
          <p:nvPr/>
        </p:nvPicPr>
        <p:blipFill>
          <a:blip r:embed="rId3">
            <a:alphaModFix/>
          </a:blip>
          <a:stretch>
            <a:fillRect/>
          </a:stretch>
        </p:blipFill>
        <p:spPr>
          <a:xfrm>
            <a:off x="1790600" y="1041725"/>
            <a:ext cx="4343600" cy="5283901"/>
          </a:xfrm>
          <a:prstGeom prst="rect">
            <a:avLst/>
          </a:prstGeom>
          <a:noFill/>
          <a:ln>
            <a:noFill/>
          </a:ln>
        </p:spPr>
      </p:pic>
      <p:grpSp>
        <p:nvGrpSpPr>
          <p:cNvPr id="309" name="Google Shape;309;p36"/>
          <p:cNvGrpSpPr/>
          <p:nvPr/>
        </p:nvGrpSpPr>
        <p:grpSpPr>
          <a:xfrm rot="-508905">
            <a:off x="106167" y="2869459"/>
            <a:ext cx="2280986" cy="1413953"/>
            <a:chOff x="550553" y="2533974"/>
            <a:chExt cx="2280900" cy="1413900"/>
          </a:xfrm>
        </p:grpSpPr>
        <p:sp>
          <p:nvSpPr>
            <p:cNvPr id="310" name="Google Shape;310;p36"/>
            <p:cNvSpPr/>
            <p:nvPr/>
          </p:nvSpPr>
          <p:spPr>
            <a:xfrm rot="1295782">
              <a:off x="593508" y="2915027"/>
              <a:ext cx="2194989" cy="651794"/>
            </a:xfrm>
            <a:prstGeom prst="rightArrow">
              <a:avLst>
                <a:gd name="adj1" fmla="val 50000"/>
                <a:gd name="adj2" fmla="val 50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txBox="1"/>
            <p:nvPr/>
          </p:nvSpPr>
          <p:spPr>
            <a:xfrm rot="1234828">
              <a:off x="1019489" y="2876859"/>
              <a:ext cx="988272" cy="5845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Light</a:t>
              </a:r>
              <a:endParaRPr sz="2600"/>
            </a:p>
          </p:txBody>
        </p:sp>
      </p:grpSp>
      <p:sp>
        <p:nvSpPr>
          <p:cNvPr id="312" name="Google Shape;312;p36"/>
          <p:cNvSpPr txBox="1"/>
          <p:nvPr/>
        </p:nvSpPr>
        <p:spPr>
          <a:xfrm>
            <a:off x="3314550" y="1639375"/>
            <a:ext cx="15138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Primary acceptor</a:t>
            </a:r>
            <a:endParaRPr sz="2600"/>
          </a:p>
        </p:txBody>
      </p:sp>
      <p:cxnSp>
        <p:nvCxnSpPr>
          <p:cNvPr id="313" name="Google Shape;313;p36"/>
          <p:cNvCxnSpPr/>
          <p:nvPr/>
        </p:nvCxnSpPr>
        <p:spPr>
          <a:xfrm rot="5400000">
            <a:off x="2080400" y="4346300"/>
            <a:ext cx="713100" cy="84000"/>
          </a:xfrm>
          <a:prstGeom prst="curvedConnector3">
            <a:avLst>
              <a:gd name="adj1" fmla="val 45099"/>
            </a:avLst>
          </a:prstGeom>
          <a:noFill/>
          <a:ln w="38100" cap="flat" cmpd="sng">
            <a:solidFill>
              <a:srgbClr val="000000"/>
            </a:solidFill>
            <a:prstDash val="solid"/>
            <a:round/>
            <a:headEnd type="none" w="med" len="med"/>
            <a:tailEnd type="stealth" w="med" len="med"/>
          </a:ln>
        </p:spPr>
      </p:cxnSp>
      <p:cxnSp>
        <p:nvCxnSpPr>
          <p:cNvPr id="314" name="Google Shape;314;p36"/>
          <p:cNvCxnSpPr/>
          <p:nvPr/>
        </p:nvCxnSpPr>
        <p:spPr>
          <a:xfrm>
            <a:off x="2528600" y="5139325"/>
            <a:ext cx="658500" cy="656400"/>
          </a:xfrm>
          <a:prstGeom prst="curvedConnector3">
            <a:avLst>
              <a:gd name="adj1" fmla="val 50000"/>
            </a:avLst>
          </a:prstGeom>
          <a:noFill/>
          <a:ln w="38100" cap="flat" cmpd="sng">
            <a:solidFill>
              <a:srgbClr val="000000"/>
            </a:solidFill>
            <a:prstDash val="solid"/>
            <a:round/>
            <a:headEnd type="none" w="med" len="med"/>
            <a:tailEnd type="stealth" w="med" len="med"/>
          </a:ln>
        </p:spPr>
      </p:cxnSp>
      <p:cxnSp>
        <p:nvCxnSpPr>
          <p:cNvPr id="315" name="Google Shape;315;p36"/>
          <p:cNvCxnSpPr>
            <a:endCxn id="316" idx="3"/>
          </p:cNvCxnSpPr>
          <p:nvPr/>
        </p:nvCxnSpPr>
        <p:spPr>
          <a:xfrm rot="-5400000">
            <a:off x="3445125" y="4927075"/>
            <a:ext cx="780300" cy="585000"/>
          </a:xfrm>
          <a:prstGeom prst="curvedConnector4">
            <a:avLst>
              <a:gd name="adj1" fmla="val 31267"/>
              <a:gd name="adj2" fmla="val 140705"/>
            </a:avLst>
          </a:prstGeom>
          <a:noFill/>
          <a:ln w="38100" cap="flat" cmpd="sng">
            <a:solidFill>
              <a:srgbClr val="000000"/>
            </a:solidFill>
            <a:prstDash val="solid"/>
            <a:round/>
            <a:headEnd type="none" w="med" len="med"/>
            <a:tailEnd type="triangle" w="med" len="med"/>
          </a:ln>
        </p:spPr>
      </p:cxnSp>
      <p:sp>
        <p:nvSpPr>
          <p:cNvPr id="316" name="Google Shape;316;p36"/>
          <p:cNvSpPr txBox="1"/>
          <p:nvPr/>
        </p:nvSpPr>
        <p:spPr>
          <a:xfrm>
            <a:off x="2929575" y="4537075"/>
            <a:ext cx="11982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P680+</a:t>
            </a:r>
            <a:endParaRPr sz="2600" b="1"/>
          </a:p>
        </p:txBody>
      </p:sp>
      <p:grpSp>
        <p:nvGrpSpPr>
          <p:cNvPr id="317" name="Google Shape;317;p36"/>
          <p:cNvGrpSpPr/>
          <p:nvPr/>
        </p:nvGrpSpPr>
        <p:grpSpPr>
          <a:xfrm>
            <a:off x="3649799" y="2642263"/>
            <a:ext cx="843300" cy="1894800"/>
            <a:chOff x="4084974" y="2914975"/>
            <a:chExt cx="843300" cy="1894800"/>
          </a:xfrm>
        </p:grpSpPr>
        <p:sp>
          <p:nvSpPr>
            <p:cNvPr id="318" name="Google Shape;318;p36"/>
            <p:cNvSpPr/>
            <p:nvPr/>
          </p:nvSpPr>
          <p:spPr>
            <a:xfrm>
              <a:off x="4084974" y="2914975"/>
              <a:ext cx="843300" cy="1894800"/>
            </a:xfrm>
            <a:prstGeom prst="up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txBox="1"/>
            <p:nvPr/>
          </p:nvSpPr>
          <p:spPr>
            <a:xfrm>
              <a:off x="4292400" y="291497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grpSp>
      <p:sp>
        <p:nvSpPr>
          <p:cNvPr id="320" name="Google Shape;320;p36"/>
          <p:cNvSpPr txBox="1"/>
          <p:nvPr/>
        </p:nvSpPr>
        <p:spPr>
          <a:xfrm>
            <a:off x="6134200" y="1041725"/>
            <a:ext cx="2936100" cy="49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The e</a:t>
            </a:r>
            <a:r>
              <a:rPr lang="en" sz="2800" baseline="30000"/>
              <a:t>-</a:t>
            </a:r>
            <a:r>
              <a:rPr lang="en" sz="2800"/>
              <a:t> is transferred to a primary e</a:t>
            </a:r>
            <a:r>
              <a:rPr lang="en" sz="2800" baseline="30000"/>
              <a:t>-</a:t>
            </a:r>
            <a:r>
              <a:rPr lang="en" sz="2800"/>
              <a:t> acceptor, forming P680+</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7"/>
          <p:cNvSpPr txBox="1">
            <a:spLocks noGrp="1"/>
          </p:cNvSpPr>
          <p:nvPr>
            <p:ph type="title"/>
          </p:nvPr>
        </p:nvSpPr>
        <p:spPr>
          <a:xfrm>
            <a:off x="228600" y="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Inside Photosystem II</a:t>
            </a:r>
            <a:endParaRPr/>
          </a:p>
        </p:txBody>
      </p:sp>
      <p:pic>
        <p:nvPicPr>
          <p:cNvPr id="326" name="Google Shape;326;p37"/>
          <p:cNvPicPr preferRelativeResize="0"/>
          <p:nvPr/>
        </p:nvPicPr>
        <p:blipFill>
          <a:blip r:embed="rId3">
            <a:alphaModFix/>
          </a:blip>
          <a:stretch>
            <a:fillRect/>
          </a:stretch>
        </p:blipFill>
        <p:spPr>
          <a:xfrm>
            <a:off x="1790600" y="1041725"/>
            <a:ext cx="4343600" cy="5283901"/>
          </a:xfrm>
          <a:prstGeom prst="rect">
            <a:avLst/>
          </a:prstGeom>
          <a:noFill/>
          <a:ln>
            <a:noFill/>
          </a:ln>
        </p:spPr>
      </p:pic>
      <p:grpSp>
        <p:nvGrpSpPr>
          <p:cNvPr id="327" name="Google Shape;327;p37"/>
          <p:cNvGrpSpPr/>
          <p:nvPr/>
        </p:nvGrpSpPr>
        <p:grpSpPr>
          <a:xfrm rot="-508905">
            <a:off x="106167" y="2869459"/>
            <a:ext cx="2280986" cy="1413953"/>
            <a:chOff x="550553" y="2533974"/>
            <a:chExt cx="2280900" cy="1413900"/>
          </a:xfrm>
        </p:grpSpPr>
        <p:sp>
          <p:nvSpPr>
            <p:cNvPr id="328" name="Google Shape;328;p37"/>
            <p:cNvSpPr/>
            <p:nvPr/>
          </p:nvSpPr>
          <p:spPr>
            <a:xfrm rot="1295782">
              <a:off x="593508" y="2915027"/>
              <a:ext cx="2194989" cy="651794"/>
            </a:xfrm>
            <a:prstGeom prst="rightArrow">
              <a:avLst>
                <a:gd name="adj1" fmla="val 50000"/>
                <a:gd name="adj2" fmla="val 50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txBox="1"/>
            <p:nvPr/>
          </p:nvSpPr>
          <p:spPr>
            <a:xfrm rot="1234828">
              <a:off x="1019489" y="2876859"/>
              <a:ext cx="988272" cy="5845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Light</a:t>
              </a:r>
              <a:endParaRPr sz="2600"/>
            </a:p>
          </p:txBody>
        </p:sp>
      </p:grpSp>
      <p:sp>
        <p:nvSpPr>
          <p:cNvPr id="330" name="Google Shape;330;p37"/>
          <p:cNvSpPr txBox="1"/>
          <p:nvPr/>
        </p:nvSpPr>
        <p:spPr>
          <a:xfrm>
            <a:off x="3314550" y="1639375"/>
            <a:ext cx="15138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Primary acceptor</a:t>
            </a:r>
            <a:endParaRPr sz="2600"/>
          </a:p>
        </p:txBody>
      </p:sp>
      <p:cxnSp>
        <p:nvCxnSpPr>
          <p:cNvPr id="331" name="Google Shape;331;p37"/>
          <p:cNvCxnSpPr/>
          <p:nvPr/>
        </p:nvCxnSpPr>
        <p:spPr>
          <a:xfrm rot="5400000">
            <a:off x="2080400" y="4346300"/>
            <a:ext cx="713100" cy="84000"/>
          </a:xfrm>
          <a:prstGeom prst="curvedConnector3">
            <a:avLst>
              <a:gd name="adj1" fmla="val 45099"/>
            </a:avLst>
          </a:prstGeom>
          <a:noFill/>
          <a:ln w="38100" cap="flat" cmpd="sng">
            <a:solidFill>
              <a:srgbClr val="000000"/>
            </a:solidFill>
            <a:prstDash val="solid"/>
            <a:round/>
            <a:headEnd type="none" w="med" len="med"/>
            <a:tailEnd type="stealth" w="med" len="med"/>
          </a:ln>
        </p:spPr>
      </p:cxnSp>
      <p:cxnSp>
        <p:nvCxnSpPr>
          <p:cNvPr id="332" name="Google Shape;332;p37"/>
          <p:cNvCxnSpPr/>
          <p:nvPr/>
        </p:nvCxnSpPr>
        <p:spPr>
          <a:xfrm>
            <a:off x="2528600" y="5139325"/>
            <a:ext cx="658500" cy="656400"/>
          </a:xfrm>
          <a:prstGeom prst="curvedConnector3">
            <a:avLst>
              <a:gd name="adj1" fmla="val 50000"/>
            </a:avLst>
          </a:prstGeom>
          <a:noFill/>
          <a:ln w="38100" cap="flat" cmpd="sng">
            <a:solidFill>
              <a:srgbClr val="000000"/>
            </a:solidFill>
            <a:prstDash val="solid"/>
            <a:round/>
            <a:headEnd type="none" w="med" len="med"/>
            <a:tailEnd type="stealth" w="med" len="med"/>
          </a:ln>
        </p:spPr>
      </p:cxnSp>
      <p:cxnSp>
        <p:nvCxnSpPr>
          <p:cNvPr id="333" name="Google Shape;333;p37"/>
          <p:cNvCxnSpPr>
            <a:endCxn id="334" idx="3"/>
          </p:cNvCxnSpPr>
          <p:nvPr/>
        </p:nvCxnSpPr>
        <p:spPr>
          <a:xfrm rot="-5400000">
            <a:off x="3463425" y="4927075"/>
            <a:ext cx="780300" cy="585000"/>
          </a:xfrm>
          <a:prstGeom prst="curvedConnector4">
            <a:avLst>
              <a:gd name="adj1" fmla="val 31267"/>
              <a:gd name="adj2" fmla="val 140705"/>
            </a:avLst>
          </a:prstGeom>
          <a:noFill/>
          <a:ln w="38100" cap="flat" cmpd="sng">
            <a:solidFill>
              <a:srgbClr val="000000"/>
            </a:solidFill>
            <a:prstDash val="solid"/>
            <a:round/>
            <a:headEnd type="none" w="med" len="med"/>
            <a:tailEnd type="triangle" w="med" len="med"/>
          </a:ln>
        </p:spPr>
      </p:cxnSp>
      <p:grpSp>
        <p:nvGrpSpPr>
          <p:cNvPr id="335" name="Google Shape;335;p37"/>
          <p:cNvGrpSpPr/>
          <p:nvPr/>
        </p:nvGrpSpPr>
        <p:grpSpPr>
          <a:xfrm>
            <a:off x="3649799" y="2642263"/>
            <a:ext cx="843300" cy="1894800"/>
            <a:chOff x="4084974" y="2914975"/>
            <a:chExt cx="843300" cy="1894800"/>
          </a:xfrm>
        </p:grpSpPr>
        <p:sp>
          <p:nvSpPr>
            <p:cNvPr id="336" name="Google Shape;336;p37"/>
            <p:cNvSpPr/>
            <p:nvPr/>
          </p:nvSpPr>
          <p:spPr>
            <a:xfrm>
              <a:off x="4084974" y="2914975"/>
              <a:ext cx="843300" cy="1894800"/>
            </a:xfrm>
            <a:prstGeom prst="up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txBox="1"/>
            <p:nvPr/>
          </p:nvSpPr>
          <p:spPr>
            <a:xfrm>
              <a:off x="4292400" y="291497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grpSp>
      <p:sp>
        <p:nvSpPr>
          <p:cNvPr id="334" name="Google Shape;334;p37"/>
          <p:cNvSpPr txBox="1"/>
          <p:nvPr/>
        </p:nvSpPr>
        <p:spPr>
          <a:xfrm>
            <a:off x="2929575" y="4537075"/>
            <a:ext cx="12165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P680+</a:t>
            </a:r>
            <a:endParaRPr sz="2600" b="1"/>
          </a:p>
        </p:txBody>
      </p:sp>
      <p:grpSp>
        <p:nvGrpSpPr>
          <p:cNvPr id="338" name="Google Shape;338;p37"/>
          <p:cNvGrpSpPr/>
          <p:nvPr/>
        </p:nvGrpSpPr>
        <p:grpSpPr>
          <a:xfrm>
            <a:off x="1919460" y="1761616"/>
            <a:ext cx="1677226" cy="2899918"/>
            <a:chOff x="2630849" y="1819250"/>
            <a:chExt cx="1575600" cy="2842500"/>
          </a:xfrm>
        </p:grpSpPr>
        <p:sp>
          <p:nvSpPr>
            <p:cNvPr id="339" name="Google Shape;339;p37"/>
            <p:cNvSpPr/>
            <p:nvPr/>
          </p:nvSpPr>
          <p:spPr>
            <a:xfrm rot="4199115">
              <a:off x="2026733" y="2909095"/>
              <a:ext cx="2783831" cy="662811"/>
            </a:xfrm>
            <a:prstGeom prst="right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txBox="1"/>
            <p:nvPr/>
          </p:nvSpPr>
          <p:spPr>
            <a:xfrm>
              <a:off x="2979975" y="2279150"/>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sp>
          <p:nvSpPr>
            <p:cNvPr id="341" name="Google Shape;341;p37"/>
            <p:cNvSpPr txBox="1"/>
            <p:nvPr/>
          </p:nvSpPr>
          <p:spPr>
            <a:xfrm>
              <a:off x="3138200" y="279172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grpSp>
      <p:sp>
        <p:nvSpPr>
          <p:cNvPr id="342" name="Google Shape;342;p37"/>
          <p:cNvSpPr/>
          <p:nvPr/>
        </p:nvSpPr>
        <p:spPr>
          <a:xfrm>
            <a:off x="1405550" y="1761625"/>
            <a:ext cx="989400" cy="1062600"/>
          </a:xfrm>
          <a:prstGeom prst="curvedLeftArrow">
            <a:avLst>
              <a:gd name="adj1" fmla="val 29805"/>
              <a:gd name="adj2" fmla="val 50000"/>
              <a:gd name="adj3" fmla="val 250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952950" y="1169488"/>
            <a:ext cx="1216500" cy="958500"/>
          </a:xfrm>
          <a:prstGeom prst="ellipse">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a:t>H</a:t>
            </a:r>
            <a:r>
              <a:rPr lang="en" sz="2800" b="1" baseline="-25000"/>
              <a:t>2</a:t>
            </a:r>
            <a:r>
              <a:rPr lang="en" sz="2800" b="1"/>
              <a:t>O</a:t>
            </a:r>
            <a:endParaRPr sz="2800" b="1"/>
          </a:p>
        </p:txBody>
      </p:sp>
      <p:grpSp>
        <p:nvGrpSpPr>
          <p:cNvPr id="344" name="Google Shape;344;p37"/>
          <p:cNvGrpSpPr/>
          <p:nvPr/>
        </p:nvGrpSpPr>
        <p:grpSpPr>
          <a:xfrm>
            <a:off x="643575" y="1965025"/>
            <a:ext cx="989400" cy="1148575"/>
            <a:chOff x="1253175" y="1965025"/>
            <a:chExt cx="989400" cy="1148575"/>
          </a:xfrm>
        </p:grpSpPr>
        <p:grpSp>
          <p:nvGrpSpPr>
            <p:cNvPr id="345" name="Google Shape;345;p37"/>
            <p:cNvGrpSpPr/>
            <p:nvPr/>
          </p:nvGrpSpPr>
          <p:grpSpPr>
            <a:xfrm>
              <a:off x="1253175" y="1965025"/>
              <a:ext cx="989400" cy="1148575"/>
              <a:chOff x="1253175" y="1965025"/>
              <a:chExt cx="989400" cy="1148575"/>
            </a:xfrm>
          </p:grpSpPr>
          <p:sp>
            <p:nvSpPr>
              <p:cNvPr id="346" name="Google Shape;346;p37"/>
              <p:cNvSpPr txBox="1"/>
              <p:nvPr/>
            </p:nvSpPr>
            <p:spPr>
              <a:xfrm>
                <a:off x="1253175" y="1965025"/>
                <a:ext cx="989400" cy="5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2 H+ </a:t>
                </a:r>
                <a:endParaRPr sz="2600" b="1"/>
              </a:p>
            </p:txBody>
          </p:sp>
          <p:sp>
            <p:nvSpPr>
              <p:cNvPr id="347" name="Google Shape;347;p37"/>
              <p:cNvSpPr txBox="1"/>
              <p:nvPr/>
            </p:nvSpPr>
            <p:spPr>
              <a:xfrm>
                <a:off x="1253175" y="2610200"/>
                <a:ext cx="989400" cy="5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½ O</a:t>
                </a:r>
                <a:r>
                  <a:rPr lang="en" sz="2600" b="1" baseline="-25000"/>
                  <a:t>2</a:t>
                </a:r>
                <a:r>
                  <a:rPr lang="en" sz="2600" b="1"/>
                  <a:t> </a:t>
                </a:r>
                <a:endParaRPr sz="2600" b="1"/>
              </a:p>
            </p:txBody>
          </p:sp>
        </p:grpSp>
        <p:sp>
          <p:nvSpPr>
            <p:cNvPr id="348" name="Google Shape;348;p37"/>
            <p:cNvSpPr txBox="1"/>
            <p:nvPr/>
          </p:nvSpPr>
          <p:spPr>
            <a:xfrm>
              <a:off x="1481775" y="2306150"/>
              <a:ext cx="634500" cy="4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t>+</a:t>
              </a:r>
              <a:endParaRPr sz="2800" b="1"/>
            </a:p>
          </p:txBody>
        </p:sp>
      </p:grpSp>
      <p:sp>
        <p:nvSpPr>
          <p:cNvPr id="349" name="Google Shape;349;p37"/>
          <p:cNvSpPr txBox="1"/>
          <p:nvPr/>
        </p:nvSpPr>
        <p:spPr>
          <a:xfrm>
            <a:off x="6073150" y="827563"/>
            <a:ext cx="3070850" cy="41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t>H</a:t>
            </a:r>
            <a:r>
              <a:rPr lang="en" sz="2600" b="1" baseline="-25000" dirty="0"/>
              <a:t>2</a:t>
            </a:r>
            <a:r>
              <a:rPr lang="en" sz="2600" b="1" dirty="0"/>
              <a:t>O is split into:</a:t>
            </a:r>
            <a:endParaRPr sz="2600" b="1" dirty="0"/>
          </a:p>
          <a:p>
            <a:pPr marL="457200" lvl="0" indent="-393700" algn="l" rtl="0">
              <a:spcBef>
                <a:spcPts val="0"/>
              </a:spcBef>
              <a:spcAft>
                <a:spcPts val="0"/>
              </a:spcAft>
              <a:buSzPts val="2600"/>
              <a:buChar char="●"/>
            </a:pPr>
            <a:r>
              <a:rPr lang="en" sz="2600" dirty="0"/>
              <a:t>2 e</a:t>
            </a:r>
            <a:r>
              <a:rPr lang="en" sz="2600" baseline="30000" dirty="0"/>
              <a:t>-</a:t>
            </a:r>
            <a:r>
              <a:rPr lang="en" sz="2600" dirty="0"/>
              <a:t> </a:t>
            </a:r>
            <a:endParaRPr sz="2600" dirty="0"/>
          </a:p>
          <a:p>
            <a:pPr marL="914400" lvl="1" indent="-393700" algn="l" rtl="0">
              <a:spcBef>
                <a:spcPts val="0"/>
              </a:spcBef>
              <a:spcAft>
                <a:spcPts val="0"/>
              </a:spcAft>
              <a:buSzPts val="2600"/>
              <a:buChar char="○"/>
            </a:pPr>
            <a:r>
              <a:rPr lang="en" sz="2600" dirty="0"/>
              <a:t>Reduce P680+</a:t>
            </a:r>
            <a:endParaRPr sz="2600" dirty="0"/>
          </a:p>
          <a:p>
            <a:pPr marL="457200" lvl="0" indent="-393700" algn="l" rtl="0">
              <a:spcBef>
                <a:spcPts val="0"/>
              </a:spcBef>
              <a:spcAft>
                <a:spcPts val="0"/>
              </a:spcAft>
              <a:buSzPts val="2600"/>
              <a:buChar char="●"/>
            </a:pPr>
            <a:r>
              <a:rPr lang="en" sz="2600" dirty="0"/>
              <a:t>2 H+</a:t>
            </a:r>
            <a:endParaRPr sz="2600" dirty="0"/>
          </a:p>
          <a:p>
            <a:pPr marL="914400" lvl="1" indent="-393700" algn="l" rtl="0">
              <a:spcBef>
                <a:spcPts val="0"/>
              </a:spcBef>
              <a:spcAft>
                <a:spcPts val="0"/>
              </a:spcAft>
              <a:buSzPts val="2600"/>
              <a:buChar char="○"/>
            </a:pPr>
            <a:r>
              <a:rPr lang="en" sz="2600" dirty="0"/>
              <a:t>Released into thylakoid space</a:t>
            </a:r>
            <a:endParaRPr sz="2600" dirty="0"/>
          </a:p>
          <a:p>
            <a:pPr marL="457200" lvl="0" indent="-393700" algn="l" rtl="0">
              <a:spcBef>
                <a:spcPts val="0"/>
              </a:spcBef>
              <a:spcAft>
                <a:spcPts val="0"/>
              </a:spcAft>
              <a:buSzPts val="2600"/>
              <a:buChar char="●"/>
            </a:pPr>
            <a:r>
              <a:rPr lang="en" sz="2600" dirty="0"/>
              <a:t>1 oxygen atom (which immediately bonds to another oxygen atom)</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8"/>
          <p:cNvSpPr txBox="1">
            <a:spLocks noGrp="1"/>
          </p:cNvSpPr>
          <p:nvPr>
            <p:ph type="title"/>
          </p:nvPr>
        </p:nvSpPr>
        <p:spPr>
          <a:xfrm>
            <a:off x="228600" y="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Inside Photosystem II</a:t>
            </a:r>
            <a:endParaRPr/>
          </a:p>
        </p:txBody>
      </p:sp>
      <p:pic>
        <p:nvPicPr>
          <p:cNvPr id="355" name="Google Shape;355;p38"/>
          <p:cNvPicPr preferRelativeResize="0"/>
          <p:nvPr/>
        </p:nvPicPr>
        <p:blipFill>
          <a:blip r:embed="rId3">
            <a:alphaModFix/>
          </a:blip>
          <a:stretch>
            <a:fillRect/>
          </a:stretch>
        </p:blipFill>
        <p:spPr>
          <a:xfrm>
            <a:off x="1790600" y="1041725"/>
            <a:ext cx="4343600" cy="5283901"/>
          </a:xfrm>
          <a:prstGeom prst="rect">
            <a:avLst/>
          </a:prstGeom>
          <a:noFill/>
          <a:ln>
            <a:noFill/>
          </a:ln>
        </p:spPr>
      </p:pic>
      <p:grpSp>
        <p:nvGrpSpPr>
          <p:cNvPr id="356" name="Google Shape;356;p38"/>
          <p:cNvGrpSpPr/>
          <p:nvPr/>
        </p:nvGrpSpPr>
        <p:grpSpPr>
          <a:xfrm rot="-508905">
            <a:off x="106167" y="2869459"/>
            <a:ext cx="2280986" cy="1413953"/>
            <a:chOff x="550553" y="2533974"/>
            <a:chExt cx="2280900" cy="1413900"/>
          </a:xfrm>
        </p:grpSpPr>
        <p:sp>
          <p:nvSpPr>
            <p:cNvPr id="357" name="Google Shape;357;p38"/>
            <p:cNvSpPr/>
            <p:nvPr/>
          </p:nvSpPr>
          <p:spPr>
            <a:xfrm rot="1295782">
              <a:off x="593508" y="2915027"/>
              <a:ext cx="2194989" cy="651794"/>
            </a:xfrm>
            <a:prstGeom prst="rightArrow">
              <a:avLst>
                <a:gd name="adj1" fmla="val 50000"/>
                <a:gd name="adj2" fmla="val 50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txBox="1"/>
            <p:nvPr/>
          </p:nvSpPr>
          <p:spPr>
            <a:xfrm rot="1234828">
              <a:off x="1019489" y="2876859"/>
              <a:ext cx="988272" cy="5845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Light</a:t>
              </a:r>
              <a:endParaRPr sz="2600"/>
            </a:p>
          </p:txBody>
        </p:sp>
      </p:grpSp>
      <p:sp>
        <p:nvSpPr>
          <p:cNvPr id="359" name="Google Shape;359;p38"/>
          <p:cNvSpPr txBox="1"/>
          <p:nvPr/>
        </p:nvSpPr>
        <p:spPr>
          <a:xfrm>
            <a:off x="3314550" y="1639375"/>
            <a:ext cx="15138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Primary acceptor</a:t>
            </a:r>
            <a:endParaRPr sz="2600"/>
          </a:p>
        </p:txBody>
      </p:sp>
      <p:cxnSp>
        <p:nvCxnSpPr>
          <p:cNvPr id="360" name="Google Shape;360;p38"/>
          <p:cNvCxnSpPr/>
          <p:nvPr/>
        </p:nvCxnSpPr>
        <p:spPr>
          <a:xfrm rot="5400000">
            <a:off x="2080400" y="4346300"/>
            <a:ext cx="713100" cy="84000"/>
          </a:xfrm>
          <a:prstGeom prst="curvedConnector3">
            <a:avLst>
              <a:gd name="adj1" fmla="val 45099"/>
            </a:avLst>
          </a:prstGeom>
          <a:noFill/>
          <a:ln w="38100" cap="flat" cmpd="sng">
            <a:solidFill>
              <a:srgbClr val="000000"/>
            </a:solidFill>
            <a:prstDash val="solid"/>
            <a:round/>
            <a:headEnd type="none" w="med" len="med"/>
            <a:tailEnd type="stealth" w="med" len="med"/>
          </a:ln>
        </p:spPr>
      </p:cxnSp>
      <p:cxnSp>
        <p:nvCxnSpPr>
          <p:cNvPr id="361" name="Google Shape;361;p38"/>
          <p:cNvCxnSpPr/>
          <p:nvPr/>
        </p:nvCxnSpPr>
        <p:spPr>
          <a:xfrm>
            <a:off x="2528600" y="5139325"/>
            <a:ext cx="658500" cy="656400"/>
          </a:xfrm>
          <a:prstGeom prst="curvedConnector3">
            <a:avLst>
              <a:gd name="adj1" fmla="val 50000"/>
            </a:avLst>
          </a:prstGeom>
          <a:noFill/>
          <a:ln w="38100" cap="flat" cmpd="sng">
            <a:solidFill>
              <a:srgbClr val="000000"/>
            </a:solidFill>
            <a:prstDash val="solid"/>
            <a:round/>
            <a:headEnd type="none" w="med" len="med"/>
            <a:tailEnd type="stealth" w="med" len="med"/>
          </a:ln>
        </p:spPr>
      </p:cxnSp>
      <p:cxnSp>
        <p:nvCxnSpPr>
          <p:cNvPr id="362" name="Google Shape;362;p38"/>
          <p:cNvCxnSpPr>
            <a:endCxn id="363" idx="3"/>
          </p:cNvCxnSpPr>
          <p:nvPr/>
        </p:nvCxnSpPr>
        <p:spPr>
          <a:xfrm rot="-5400000">
            <a:off x="3463425" y="4927075"/>
            <a:ext cx="780300" cy="585000"/>
          </a:xfrm>
          <a:prstGeom prst="curvedConnector4">
            <a:avLst>
              <a:gd name="adj1" fmla="val 31267"/>
              <a:gd name="adj2" fmla="val 140705"/>
            </a:avLst>
          </a:prstGeom>
          <a:noFill/>
          <a:ln w="38100" cap="flat" cmpd="sng">
            <a:solidFill>
              <a:srgbClr val="000000"/>
            </a:solidFill>
            <a:prstDash val="solid"/>
            <a:round/>
            <a:headEnd type="none" w="med" len="med"/>
            <a:tailEnd type="triangle" w="med" len="med"/>
          </a:ln>
        </p:spPr>
      </p:cxnSp>
      <p:grpSp>
        <p:nvGrpSpPr>
          <p:cNvPr id="364" name="Google Shape;364;p38"/>
          <p:cNvGrpSpPr/>
          <p:nvPr/>
        </p:nvGrpSpPr>
        <p:grpSpPr>
          <a:xfrm>
            <a:off x="3649799" y="2642263"/>
            <a:ext cx="843300" cy="1894800"/>
            <a:chOff x="4084974" y="2914975"/>
            <a:chExt cx="843300" cy="1894800"/>
          </a:xfrm>
        </p:grpSpPr>
        <p:sp>
          <p:nvSpPr>
            <p:cNvPr id="365" name="Google Shape;365;p38"/>
            <p:cNvSpPr/>
            <p:nvPr/>
          </p:nvSpPr>
          <p:spPr>
            <a:xfrm>
              <a:off x="4084974" y="2914975"/>
              <a:ext cx="843300" cy="1894800"/>
            </a:xfrm>
            <a:prstGeom prst="up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txBox="1"/>
            <p:nvPr/>
          </p:nvSpPr>
          <p:spPr>
            <a:xfrm>
              <a:off x="4292400" y="291497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grpSp>
      <p:sp>
        <p:nvSpPr>
          <p:cNvPr id="363" name="Google Shape;363;p38"/>
          <p:cNvSpPr txBox="1"/>
          <p:nvPr/>
        </p:nvSpPr>
        <p:spPr>
          <a:xfrm>
            <a:off x="2929575" y="4537075"/>
            <a:ext cx="12165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P680+</a:t>
            </a:r>
            <a:endParaRPr sz="2600" b="1"/>
          </a:p>
        </p:txBody>
      </p:sp>
      <p:grpSp>
        <p:nvGrpSpPr>
          <p:cNvPr id="367" name="Google Shape;367;p38"/>
          <p:cNvGrpSpPr/>
          <p:nvPr/>
        </p:nvGrpSpPr>
        <p:grpSpPr>
          <a:xfrm>
            <a:off x="1919460" y="1761616"/>
            <a:ext cx="1677226" cy="2899918"/>
            <a:chOff x="2630849" y="1819250"/>
            <a:chExt cx="1575600" cy="2842500"/>
          </a:xfrm>
        </p:grpSpPr>
        <p:sp>
          <p:nvSpPr>
            <p:cNvPr id="368" name="Google Shape;368;p38"/>
            <p:cNvSpPr/>
            <p:nvPr/>
          </p:nvSpPr>
          <p:spPr>
            <a:xfrm rot="4199115">
              <a:off x="2026733" y="2909095"/>
              <a:ext cx="2783831" cy="662811"/>
            </a:xfrm>
            <a:prstGeom prst="right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txBox="1"/>
            <p:nvPr/>
          </p:nvSpPr>
          <p:spPr>
            <a:xfrm>
              <a:off x="2979975" y="2279150"/>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sp>
          <p:nvSpPr>
            <p:cNvPr id="370" name="Google Shape;370;p38"/>
            <p:cNvSpPr txBox="1"/>
            <p:nvPr/>
          </p:nvSpPr>
          <p:spPr>
            <a:xfrm>
              <a:off x="3138200" y="279172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grpSp>
      <p:sp>
        <p:nvSpPr>
          <p:cNvPr id="371" name="Google Shape;371;p38"/>
          <p:cNvSpPr/>
          <p:nvPr/>
        </p:nvSpPr>
        <p:spPr>
          <a:xfrm>
            <a:off x="1405550" y="1761625"/>
            <a:ext cx="989400" cy="1062600"/>
          </a:xfrm>
          <a:prstGeom prst="curvedLeftArrow">
            <a:avLst>
              <a:gd name="adj1" fmla="val 29805"/>
              <a:gd name="adj2" fmla="val 50000"/>
              <a:gd name="adj3" fmla="val 250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a:off x="952950" y="1169488"/>
            <a:ext cx="1216500" cy="958500"/>
          </a:xfrm>
          <a:prstGeom prst="ellipse">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a:t>H</a:t>
            </a:r>
            <a:r>
              <a:rPr lang="en" sz="2800" b="1" baseline="-25000"/>
              <a:t>2</a:t>
            </a:r>
            <a:r>
              <a:rPr lang="en" sz="2800" b="1"/>
              <a:t>O</a:t>
            </a:r>
            <a:endParaRPr sz="2800" b="1"/>
          </a:p>
        </p:txBody>
      </p:sp>
      <p:grpSp>
        <p:nvGrpSpPr>
          <p:cNvPr id="373" name="Google Shape;373;p38"/>
          <p:cNvGrpSpPr/>
          <p:nvPr/>
        </p:nvGrpSpPr>
        <p:grpSpPr>
          <a:xfrm>
            <a:off x="643575" y="1965025"/>
            <a:ext cx="989400" cy="1148575"/>
            <a:chOff x="1253175" y="1965025"/>
            <a:chExt cx="989400" cy="1148575"/>
          </a:xfrm>
        </p:grpSpPr>
        <p:grpSp>
          <p:nvGrpSpPr>
            <p:cNvPr id="374" name="Google Shape;374;p38"/>
            <p:cNvGrpSpPr/>
            <p:nvPr/>
          </p:nvGrpSpPr>
          <p:grpSpPr>
            <a:xfrm>
              <a:off x="1253175" y="1965025"/>
              <a:ext cx="989400" cy="1148575"/>
              <a:chOff x="1253175" y="1965025"/>
              <a:chExt cx="989400" cy="1148575"/>
            </a:xfrm>
          </p:grpSpPr>
          <p:sp>
            <p:nvSpPr>
              <p:cNvPr id="375" name="Google Shape;375;p38"/>
              <p:cNvSpPr txBox="1"/>
              <p:nvPr/>
            </p:nvSpPr>
            <p:spPr>
              <a:xfrm>
                <a:off x="1253175" y="1965025"/>
                <a:ext cx="989400" cy="5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2 H+ </a:t>
                </a:r>
                <a:endParaRPr sz="2600" b="1"/>
              </a:p>
            </p:txBody>
          </p:sp>
          <p:sp>
            <p:nvSpPr>
              <p:cNvPr id="376" name="Google Shape;376;p38"/>
              <p:cNvSpPr txBox="1"/>
              <p:nvPr/>
            </p:nvSpPr>
            <p:spPr>
              <a:xfrm>
                <a:off x="1253175" y="2610200"/>
                <a:ext cx="989400" cy="5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½ O</a:t>
                </a:r>
                <a:r>
                  <a:rPr lang="en" sz="2600" b="1" baseline="-25000"/>
                  <a:t>2</a:t>
                </a:r>
                <a:r>
                  <a:rPr lang="en" sz="2600" b="1"/>
                  <a:t> </a:t>
                </a:r>
                <a:endParaRPr sz="2600" b="1"/>
              </a:p>
            </p:txBody>
          </p:sp>
        </p:grpSp>
        <p:sp>
          <p:nvSpPr>
            <p:cNvPr id="377" name="Google Shape;377;p38"/>
            <p:cNvSpPr txBox="1"/>
            <p:nvPr/>
          </p:nvSpPr>
          <p:spPr>
            <a:xfrm>
              <a:off x="1481775" y="2306150"/>
              <a:ext cx="634500" cy="4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t>+</a:t>
              </a:r>
              <a:endParaRPr sz="2800" b="1"/>
            </a:p>
          </p:txBody>
        </p:sp>
      </p:grpSp>
      <p:sp>
        <p:nvSpPr>
          <p:cNvPr id="378" name="Google Shape;378;p38"/>
          <p:cNvSpPr txBox="1"/>
          <p:nvPr/>
        </p:nvSpPr>
        <p:spPr>
          <a:xfrm>
            <a:off x="6291825" y="838125"/>
            <a:ext cx="2842200" cy="21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t>Linear electron flow:</a:t>
            </a:r>
            <a:r>
              <a:rPr lang="en" sz="2600" dirty="0"/>
              <a:t> each excited electron will pass from PS II to PS I via the electron transport chain</a:t>
            </a:r>
            <a:endParaRPr sz="2600" dirty="0"/>
          </a:p>
        </p:txBody>
      </p:sp>
      <p:sp>
        <p:nvSpPr>
          <p:cNvPr id="379" name="Google Shape;379;p38"/>
          <p:cNvSpPr txBox="1"/>
          <p:nvPr/>
        </p:nvSpPr>
        <p:spPr>
          <a:xfrm>
            <a:off x="5641000" y="1842013"/>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grpSp>
        <p:nvGrpSpPr>
          <p:cNvPr id="380" name="Google Shape;380;p38"/>
          <p:cNvGrpSpPr/>
          <p:nvPr/>
        </p:nvGrpSpPr>
        <p:grpSpPr>
          <a:xfrm>
            <a:off x="5012887" y="2192275"/>
            <a:ext cx="1815426" cy="2251625"/>
            <a:chOff x="5126574" y="1812625"/>
            <a:chExt cx="1815426" cy="2251625"/>
          </a:xfrm>
        </p:grpSpPr>
        <p:sp>
          <p:nvSpPr>
            <p:cNvPr id="381" name="Google Shape;381;p38"/>
            <p:cNvSpPr/>
            <p:nvPr/>
          </p:nvSpPr>
          <p:spPr>
            <a:xfrm>
              <a:off x="5126574" y="1812625"/>
              <a:ext cx="658500" cy="1894800"/>
            </a:xfrm>
            <a:prstGeom prst="curvedRightArrow">
              <a:avLst>
                <a:gd name="adj1" fmla="val 25858"/>
                <a:gd name="adj2" fmla="val 100773"/>
                <a:gd name="adj3" fmla="val 25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5664900" y="3327300"/>
              <a:ext cx="1277100" cy="713100"/>
            </a:xfrm>
            <a:prstGeom prst="ellipse">
              <a:avLst/>
            </a:prstGeom>
            <a:solidFill>
              <a:srgbClr val="EAC1C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txBox="1"/>
            <p:nvPr/>
          </p:nvSpPr>
          <p:spPr>
            <a:xfrm>
              <a:off x="5932650" y="3383850"/>
              <a:ext cx="987300" cy="6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PQ</a:t>
              </a:r>
              <a:endParaRPr sz="2800"/>
            </a:p>
          </p:txBody>
        </p:sp>
      </p:grpSp>
      <p:grpSp>
        <p:nvGrpSpPr>
          <p:cNvPr id="384" name="Google Shape;384;p38"/>
          <p:cNvGrpSpPr/>
          <p:nvPr/>
        </p:nvGrpSpPr>
        <p:grpSpPr>
          <a:xfrm>
            <a:off x="5974088" y="4360313"/>
            <a:ext cx="1911725" cy="1578725"/>
            <a:chOff x="6181825" y="3930950"/>
            <a:chExt cx="1911725" cy="1578725"/>
          </a:xfrm>
        </p:grpSpPr>
        <p:sp>
          <p:nvSpPr>
            <p:cNvPr id="385" name="Google Shape;385;p38"/>
            <p:cNvSpPr/>
            <p:nvPr/>
          </p:nvSpPr>
          <p:spPr>
            <a:xfrm>
              <a:off x="6423000" y="4149175"/>
              <a:ext cx="1564200" cy="1360500"/>
            </a:xfrm>
            <a:prstGeom prst="ellipse">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txBox="1"/>
            <p:nvPr/>
          </p:nvSpPr>
          <p:spPr>
            <a:xfrm>
              <a:off x="6316650" y="4528075"/>
              <a:ext cx="1776900" cy="6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cytochrome</a:t>
              </a:r>
              <a:endParaRPr sz="2400"/>
            </a:p>
          </p:txBody>
        </p:sp>
        <p:cxnSp>
          <p:nvCxnSpPr>
            <p:cNvPr id="387" name="Google Shape;387;p38"/>
            <p:cNvCxnSpPr/>
            <p:nvPr/>
          </p:nvCxnSpPr>
          <p:spPr>
            <a:xfrm rot="-5400000" flipH="1">
              <a:off x="6028225" y="4084550"/>
              <a:ext cx="603900" cy="296700"/>
            </a:xfrm>
            <a:prstGeom prst="curvedConnector3">
              <a:avLst>
                <a:gd name="adj1" fmla="val 73969"/>
              </a:avLst>
            </a:prstGeom>
            <a:noFill/>
            <a:ln w="28575" cap="flat" cmpd="sng">
              <a:solidFill>
                <a:srgbClr val="FFFF00"/>
              </a:solidFill>
              <a:prstDash val="solid"/>
              <a:round/>
              <a:headEnd type="none" w="med" len="med"/>
              <a:tailEnd type="triangle" w="med" len="med"/>
            </a:ln>
          </p:spPr>
        </p:cxnSp>
      </p:grpSp>
      <p:grpSp>
        <p:nvGrpSpPr>
          <p:cNvPr id="388" name="Google Shape;388;p38"/>
          <p:cNvGrpSpPr/>
          <p:nvPr/>
        </p:nvGrpSpPr>
        <p:grpSpPr>
          <a:xfrm>
            <a:off x="7572100" y="5719550"/>
            <a:ext cx="1571900" cy="1138450"/>
            <a:chOff x="6935800" y="5462375"/>
            <a:chExt cx="1571900" cy="1138450"/>
          </a:xfrm>
        </p:grpSpPr>
        <p:sp>
          <p:nvSpPr>
            <p:cNvPr id="389" name="Google Shape;389;p38"/>
            <p:cNvSpPr/>
            <p:nvPr/>
          </p:nvSpPr>
          <p:spPr>
            <a:xfrm>
              <a:off x="7230600" y="5848550"/>
              <a:ext cx="1277100" cy="713100"/>
            </a:xfrm>
            <a:prstGeom prst="ellipse">
              <a:avLst/>
            </a:prstGeom>
            <a:solidFill>
              <a:srgbClr val="42D5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txBox="1"/>
            <p:nvPr/>
          </p:nvSpPr>
          <p:spPr>
            <a:xfrm>
              <a:off x="7516835" y="5920425"/>
              <a:ext cx="783000" cy="6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PC</a:t>
              </a:r>
              <a:endParaRPr sz="2800"/>
            </a:p>
          </p:txBody>
        </p:sp>
        <p:cxnSp>
          <p:nvCxnSpPr>
            <p:cNvPr id="391" name="Google Shape;391;p38"/>
            <p:cNvCxnSpPr/>
            <p:nvPr/>
          </p:nvCxnSpPr>
          <p:spPr>
            <a:xfrm rot="-5400000" flipH="1">
              <a:off x="6782200" y="5615975"/>
              <a:ext cx="603900" cy="296700"/>
            </a:xfrm>
            <a:prstGeom prst="curvedConnector3">
              <a:avLst>
                <a:gd name="adj1" fmla="val 73969"/>
              </a:avLst>
            </a:prstGeom>
            <a:noFill/>
            <a:ln w="28575" cap="flat" cmpd="sng">
              <a:solidFill>
                <a:srgbClr val="F1C232"/>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95"/>
        <p:cNvGrpSpPr/>
        <p:nvPr/>
      </p:nvGrpSpPr>
      <p:grpSpPr>
        <a:xfrm>
          <a:off x="0" y="0"/>
          <a:ext cx="0" cy="0"/>
          <a:chOff x="0" y="0"/>
          <a:chExt cx="0" cy="0"/>
        </a:xfrm>
      </p:grpSpPr>
      <p:sp>
        <p:nvSpPr>
          <p:cNvPr id="396" name="Google Shape;396;p39"/>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Generation of ATP</a:t>
            </a:r>
            <a:endParaRPr/>
          </a:p>
        </p:txBody>
      </p:sp>
      <p:sp>
        <p:nvSpPr>
          <p:cNvPr id="397" name="Google Shape;397;p39"/>
          <p:cNvSpPr txBox="1">
            <a:spLocks noGrp="1"/>
          </p:cNvSpPr>
          <p:nvPr>
            <p:ph type="body" idx="1"/>
          </p:nvPr>
        </p:nvSpPr>
        <p:spPr>
          <a:xfrm>
            <a:off x="129625" y="1084325"/>
            <a:ext cx="8876100" cy="24141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dirty="0"/>
              <a:t>The “fall” of electrons from PS II to PS I provides energy to form ATP</a:t>
            </a:r>
            <a:endParaRPr sz="2700" dirty="0"/>
          </a:p>
          <a:p>
            <a:pPr marL="457200" lvl="0" indent="-400050" algn="l" rtl="0">
              <a:spcBef>
                <a:spcPts val="0"/>
              </a:spcBef>
              <a:spcAft>
                <a:spcPts val="0"/>
              </a:spcAft>
              <a:buSzPts val="2700"/>
              <a:buChar char="●"/>
            </a:pPr>
            <a:r>
              <a:rPr lang="en" sz="2700" dirty="0"/>
              <a:t>The H</a:t>
            </a:r>
            <a:r>
              <a:rPr lang="en" sz="2700" baseline="30000" dirty="0"/>
              <a:t>+</a:t>
            </a:r>
            <a:r>
              <a:rPr lang="en" sz="2700" dirty="0"/>
              <a:t> gradient is a form of potential energy</a:t>
            </a:r>
            <a:endParaRPr sz="2700" dirty="0"/>
          </a:p>
          <a:p>
            <a:pPr marL="457200" lvl="0" indent="-400050" algn="l" rtl="0">
              <a:spcBef>
                <a:spcPts val="0"/>
              </a:spcBef>
              <a:spcAft>
                <a:spcPts val="0"/>
              </a:spcAft>
              <a:buSzPts val="2700"/>
              <a:buChar char="●"/>
            </a:pPr>
            <a:r>
              <a:rPr lang="en" sz="2700" u="sng" dirty="0">
                <a:solidFill>
                  <a:srgbClr val="FF0000"/>
                </a:solidFill>
              </a:rPr>
              <a:t>ATP synthase</a:t>
            </a:r>
            <a:r>
              <a:rPr lang="en" sz="2700" dirty="0"/>
              <a:t> couples the diffusion of H</a:t>
            </a:r>
            <a:r>
              <a:rPr lang="en" sz="2700" baseline="30000" dirty="0"/>
              <a:t>+</a:t>
            </a:r>
            <a:r>
              <a:rPr lang="en" sz="2700" dirty="0"/>
              <a:t> to the formation of ATP</a:t>
            </a:r>
            <a:endParaRP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txBox="1">
            <a:spLocks noGrp="1"/>
          </p:cNvSpPr>
          <p:nvPr>
            <p:ph type="title"/>
          </p:nvPr>
        </p:nvSpPr>
        <p:spPr>
          <a:xfrm>
            <a:off x="228600" y="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Inside Photosystem I</a:t>
            </a:r>
            <a:endParaRPr/>
          </a:p>
        </p:txBody>
      </p:sp>
      <p:pic>
        <p:nvPicPr>
          <p:cNvPr id="404" name="Google Shape;404;p40"/>
          <p:cNvPicPr preferRelativeResize="0"/>
          <p:nvPr/>
        </p:nvPicPr>
        <p:blipFill>
          <a:blip r:embed="rId3">
            <a:alphaModFix/>
          </a:blip>
          <a:stretch>
            <a:fillRect/>
          </a:stretch>
        </p:blipFill>
        <p:spPr>
          <a:xfrm>
            <a:off x="4686200" y="1041725"/>
            <a:ext cx="4343600" cy="5283901"/>
          </a:xfrm>
          <a:prstGeom prst="rect">
            <a:avLst/>
          </a:prstGeom>
          <a:noFill/>
          <a:ln>
            <a:noFill/>
          </a:ln>
        </p:spPr>
      </p:pic>
      <p:grpSp>
        <p:nvGrpSpPr>
          <p:cNvPr id="405" name="Google Shape;405;p40"/>
          <p:cNvGrpSpPr/>
          <p:nvPr/>
        </p:nvGrpSpPr>
        <p:grpSpPr>
          <a:xfrm rot="-400341">
            <a:off x="2985618" y="2874474"/>
            <a:ext cx="2281068" cy="1414004"/>
            <a:chOff x="334848" y="4609056"/>
            <a:chExt cx="2280900" cy="1413900"/>
          </a:xfrm>
        </p:grpSpPr>
        <p:sp>
          <p:nvSpPr>
            <p:cNvPr id="406" name="Google Shape;406;p40"/>
            <p:cNvSpPr/>
            <p:nvPr/>
          </p:nvSpPr>
          <p:spPr>
            <a:xfrm rot="1295782">
              <a:off x="377804" y="4990109"/>
              <a:ext cx="2194989" cy="651794"/>
            </a:xfrm>
            <a:prstGeom prst="rightArrow">
              <a:avLst>
                <a:gd name="adj1" fmla="val 50000"/>
                <a:gd name="adj2" fmla="val 50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txBox="1"/>
            <p:nvPr/>
          </p:nvSpPr>
          <p:spPr>
            <a:xfrm rot="1234828">
              <a:off x="803784" y="4951941"/>
              <a:ext cx="988272" cy="5845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Light</a:t>
              </a:r>
              <a:endParaRPr sz="2600"/>
            </a:p>
          </p:txBody>
        </p:sp>
      </p:grpSp>
      <p:sp>
        <p:nvSpPr>
          <p:cNvPr id="408" name="Google Shape;408;p40"/>
          <p:cNvSpPr txBox="1"/>
          <p:nvPr/>
        </p:nvSpPr>
        <p:spPr>
          <a:xfrm>
            <a:off x="6210150" y="1639375"/>
            <a:ext cx="15138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Primary acceptor</a:t>
            </a:r>
            <a:endParaRPr sz="2600"/>
          </a:p>
        </p:txBody>
      </p:sp>
      <p:cxnSp>
        <p:nvCxnSpPr>
          <p:cNvPr id="409" name="Google Shape;409;p40"/>
          <p:cNvCxnSpPr/>
          <p:nvPr/>
        </p:nvCxnSpPr>
        <p:spPr>
          <a:xfrm rot="5400000">
            <a:off x="4976000" y="4346300"/>
            <a:ext cx="713100" cy="84000"/>
          </a:xfrm>
          <a:prstGeom prst="curvedConnector3">
            <a:avLst>
              <a:gd name="adj1" fmla="val 45099"/>
            </a:avLst>
          </a:prstGeom>
          <a:noFill/>
          <a:ln w="38100" cap="flat" cmpd="sng">
            <a:solidFill>
              <a:srgbClr val="000000"/>
            </a:solidFill>
            <a:prstDash val="solid"/>
            <a:round/>
            <a:headEnd type="none" w="med" len="med"/>
            <a:tailEnd type="stealth" w="med" len="med"/>
          </a:ln>
        </p:spPr>
      </p:cxnSp>
      <p:cxnSp>
        <p:nvCxnSpPr>
          <p:cNvPr id="410" name="Google Shape;410;p40"/>
          <p:cNvCxnSpPr/>
          <p:nvPr/>
        </p:nvCxnSpPr>
        <p:spPr>
          <a:xfrm>
            <a:off x="5424200" y="5139325"/>
            <a:ext cx="658500" cy="656400"/>
          </a:xfrm>
          <a:prstGeom prst="curvedConnector3">
            <a:avLst>
              <a:gd name="adj1" fmla="val 50000"/>
            </a:avLst>
          </a:prstGeom>
          <a:noFill/>
          <a:ln w="38100" cap="flat" cmpd="sng">
            <a:solidFill>
              <a:srgbClr val="000000"/>
            </a:solidFill>
            <a:prstDash val="solid"/>
            <a:round/>
            <a:headEnd type="none" w="med" len="med"/>
            <a:tailEnd type="stealth" w="med" len="med"/>
          </a:ln>
        </p:spPr>
      </p:cxnSp>
      <p:cxnSp>
        <p:nvCxnSpPr>
          <p:cNvPr id="411" name="Google Shape;411;p40"/>
          <p:cNvCxnSpPr>
            <a:endCxn id="412" idx="3"/>
          </p:cNvCxnSpPr>
          <p:nvPr/>
        </p:nvCxnSpPr>
        <p:spPr>
          <a:xfrm rot="-5400000">
            <a:off x="6359025" y="4927075"/>
            <a:ext cx="780300" cy="585000"/>
          </a:xfrm>
          <a:prstGeom prst="curvedConnector4">
            <a:avLst>
              <a:gd name="adj1" fmla="val 31267"/>
              <a:gd name="adj2" fmla="val 140705"/>
            </a:avLst>
          </a:prstGeom>
          <a:noFill/>
          <a:ln w="38100" cap="flat" cmpd="sng">
            <a:solidFill>
              <a:srgbClr val="000000"/>
            </a:solidFill>
            <a:prstDash val="solid"/>
            <a:round/>
            <a:headEnd type="none" w="med" len="med"/>
            <a:tailEnd type="triangle" w="med" len="med"/>
          </a:ln>
        </p:spPr>
      </p:cxnSp>
      <p:grpSp>
        <p:nvGrpSpPr>
          <p:cNvPr id="413" name="Google Shape;413;p40"/>
          <p:cNvGrpSpPr/>
          <p:nvPr/>
        </p:nvGrpSpPr>
        <p:grpSpPr>
          <a:xfrm>
            <a:off x="6545399" y="2642263"/>
            <a:ext cx="843300" cy="1894800"/>
            <a:chOff x="4084974" y="2914975"/>
            <a:chExt cx="843300" cy="1894800"/>
          </a:xfrm>
        </p:grpSpPr>
        <p:sp>
          <p:nvSpPr>
            <p:cNvPr id="414" name="Google Shape;414;p40"/>
            <p:cNvSpPr/>
            <p:nvPr/>
          </p:nvSpPr>
          <p:spPr>
            <a:xfrm>
              <a:off x="4084974" y="2914975"/>
              <a:ext cx="843300" cy="1894800"/>
            </a:xfrm>
            <a:prstGeom prst="up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txBox="1"/>
            <p:nvPr/>
          </p:nvSpPr>
          <p:spPr>
            <a:xfrm>
              <a:off x="4292400" y="291497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grpSp>
      <p:sp>
        <p:nvSpPr>
          <p:cNvPr id="412" name="Google Shape;412;p40"/>
          <p:cNvSpPr txBox="1"/>
          <p:nvPr/>
        </p:nvSpPr>
        <p:spPr>
          <a:xfrm>
            <a:off x="5825175" y="4537075"/>
            <a:ext cx="12165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P700</a:t>
            </a:r>
            <a:endParaRPr sz="2600" b="1"/>
          </a:p>
        </p:txBody>
      </p:sp>
      <p:grpSp>
        <p:nvGrpSpPr>
          <p:cNvPr id="416" name="Google Shape;416;p40"/>
          <p:cNvGrpSpPr/>
          <p:nvPr/>
        </p:nvGrpSpPr>
        <p:grpSpPr>
          <a:xfrm>
            <a:off x="97375" y="561313"/>
            <a:ext cx="5025300" cy="2546388"/>
            <a:chOff x="97375" y="561313"/>
            <a:chExt cx="5025300" cy="2546388"/>
          </a:xfrm>
        </p:grpSpPr>
        <p:sp>
          <p:nvSpPr>
            <p:cNvPr id="417" name="Google Shape;417;p40"/>
            <p:cNvSpPr txBox="1"/>
            <p:nvPr/>
          </p:nvSpPr>
          <p:spPr>
            <a:xfrm>
              <a:off x="688000" y="561313"/>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sp>
          <p:nvSpPr>
            <p:cNvPr id="418" name="Google Shape;418;p40"/>
            <p:cNvSpPr/>
            <p:nvPr/>
          </p:nvSpPr>
          <p:spPr>
            <a:xfrm>
              <a:off x="97375" y="898225"/>
              <a:ext cx="658500" cy="1008300"/>
            </a:xfrm>
            <a:prstGeom prst="curvedRightArrow">
              <a:avLst>
                <a:gd name="adj1" fmla="val 12085"/>
                <a:gd name="adj2" fmla="val 71623"/>
                <a:gd name="adj3" fmla="val 25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40"/>
            <p:cNvGrpSpPr/>
            <p:nvPr/>
          </p:nvGrpSpPr>
          <p:grpSpPr>
            <a:xfrm>
              <a:off x="755875" y="1231925"/>
              <a:ext cx="4366800" cy="1875775"/>
              <a:chOff x="5893500" y="3174900"/>
              <a:chExt cx="4366800" cy="1875775"/>
            </a:xfrm>
          </p:grpSpPr>
          <p:sp>
            <p:nvSpPr>
              <p:cNvPr id="420" name="Google Shape;420;p40"/>
              <p:cNvSpPr/>
              <p:nvPr/>
            </p:nvSpPr>
            <p:spPr>
              <a:xfrm>
                <a:off x="5893500" y="3174900"/>
                <a:ext cx="1277100" cy="713100"/>
              </a:xfrm>
              <a:prstGeom prst="ellipse">
                <a:avLst/>
              </a:prstGeom>
              <a:solidFill>
                <a:srgbClr val="EAC1C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7337400" y="3234775"/>
                <a:ext cx="1564200" cy="1360500"/>
              </a:xfrm>
              <a:prstGeom prst="ellipse">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8983200" y="4317125"/>
                <a:ext cx="1277100" cy="713100"/>
              </a:xfrm>
              <a:prstGeom prst="ellipse">
                <a:avLst/>
              </a:prstGeom>
              <a:solidFill>
                <a:srgbClr val="42D5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40"/>
              <p:cNvGrpSpPr/>
              <p:nvPr/>
            </p:nvGrpSpPr>
            <p:grpSpPr>
              <a:xfrm>
                <a:off x="6161250" y="3231450"/>
                <a:ext cx="3904360" cy="1819225"/>
                <a:chOff x="3071913" y="5062975"/>
                <a:chExt cx="3904360" cy="1819225"/>
              </a:xfrm>
            </p:grpSpPr>
            <p:sp>
              <p:nvSpPr>
                <p:cNvPr id="424" name="Google Shape;424;p40"/>
                <p:cNvSpPr txBox="1"/>
                <p:nvPr/>
              </p:nvSpPr>
              <p:spPr>
                <a:xfrm>
                  <a:off x="3071913" y="5062975"/>
                  <a:ext cx="987300" cy="6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PQ</a:t>
                  </a:r>
                  <a:endParaRPr sz="2800"/>
                </a:p>
              </p:txBody>
            </p:sp>
            <p:sp>
              <p:nvSpPr>
                <p:cNvPr id="425" name="Google Shape;425;p40"/>
                <p:cNvSpPr txBox="1"/>
                <p:nvPr/>
              </p:nvSpPr>
              <p:spPr>
                <a:xfrm>
                  <a:off x="4141713" y="5445200"/>
                  <a:ext cx="1776900" cy="6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cytochrome</a:t>
                  </a:r>
                  <a:endParaRPr sz="2400"/>
                </a:p>
              </p:txBody>
            </p:sp>
            <p:sp>
              <p:nvSpPr>
                <p:cNvPr id="426" name="Google Shape;426;p40"/>
                <p:cNvSpPr txBox="1"/>
                <p:nvPr/>
              </p:nvSpPr>
              <p:spPr>
                <a:xfrm>
                  <a:off x="6193272" y="6201800"/>
                  <a:ext cx="783000" cy="6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PC</a:t>
                  </a:r>
                  <a:endParaRPr sz="2800"/>
                </a:p>
              </p:txBody>
            </p:sp>
          </p:grpSp>
        </p:grpSp>
      </p:grpSp>
      <p:cxnSp>
        <p:nvCxnSpPr>
          <p:cNvPr id="427" name="Google Shape;427;p40"/>
          <p:cNvCxnSpPr>
            <a:stCxn id="424" idx="2"/>
          </p:cNvCxnSpPr>
          <p:nvPr/>
        </p:nvCxnSpPr>
        <p:spPr>
          <a:xfrm rot="-5400000" flipH="1">
            <a:off x="1664425" y="1821725"/>
            <a:ext cx="280200" cy="574500"/>
          </a:xfrm>
          <a:prstGeom prst="curvedConnector2">
            <a:avLst/>
          </a:prstGeom>
          <a:noFill/>
          <a:ln w="28575" cap="flat" cmpd="sng">
            <a:solidFill>
              <a:srgbClr val="F1C232"/>
            </a:solidFill>
            <a:prstDash val="solid"/>
            <a:round/>
            <a:headEnd type="none" w="med" len="med"/>
            <a:tailEnd type="triangle" w="med" len="med"/>
          </a:ln>
        </p:spPr>
      </p:cxnSp>
      <p:cxnSp>
        <p:nvCxnSpPr>
          <p:cNvPr id="428" name="Google Shape;428;p40"/>
          <p:cNvCxnSpPr/>
          <p:nvPr/>
        </p:nvCxnSpPr>
        <p:spPr>
          <a:xfrm rot="-5400000" flipH="1">
            <a:off x="3380925" y="2495125"/>
            <a:ext cx="280200" cy="574500"/>
          </a:xfrm>
          <a:prstGeom prst="curvedConnector2">
            <a:avLst/>
          </a:prstGeom>
          <a:noFill/>
          <a:ln w="28575" cap="flat" cmpd="sng">
            <a:solidFill>
              <a:srgbClr val="F1C232"/>
            </a:solidFill>
            <a:prstDash val="solid"/>
            <a:round/>
            <a:headEnd type="none" w="med" len="med"/>
            <a:tailEnd type="triangle" w="med" len="med"/>
          </a:ln>
        </p:spPr>
      </p:cxnSp>
      <p:sp>
        <p:nvSpPr>
          <p:cNvPr id="429" name="Google Shape;429;p40"/>
          <p:cNvSpPr txBox="1"/>
          <p:nvPr/>
        </p:nvSpPr>
        <p:spPr>
          <a:xfrm>
            <a:off x="97375" y="3938825"/>
            <a:ext cx="4224900" cy="21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Light energy excites electrons in the P700 chlorophyll molecules</a:t>
            </a:r>
            <a:endParaRPr sz="2600" dirty="0"/>
          </a:p>
          <a:p>
            <a:pPr marL="457200" lvl="0" indent="-393700" algn="l" rtl="0">
              <a:spcBef>
                <a:spcPts val="0"/>
              </a:spcBef>
              <a:spcAft>
                <a:spcPts val="0"/>
              </a:spcAft>
              <a:buSzPts val="2600"/>
              <a:buChar char="●"/>
            </a:pPr>
            <a:r>
              <a:rPr lang="en" sz="2600" dirty="0"/>
              <a:t>Become P700+</a:t>
            </a:r>
            <a:endParaRPr sz="2600" dirty="0"/>
          </a:p>
        </p:txBody>
      </p:sp>
      <p:sp>
        <p:nvSpPr>
          <p:cNvPr id="430" name="Google Shape;430;p40"/>
          <p:cNvSpPr txBox="1"/>
          <p:nvPr/>
        </p:nvSpPr>
        <p:spPr>
          <a:xfrm>
            <a:off x="6596700" y="4410350"/>
            <a:ext cx="305400" cy="2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1"/>
          <p:cNvSpPr txBox="1">
            <a:spLocks noGrp="1"/>
          </p:cNvSpPr>
          <p:nvPr>
            <p:ph type="title"/>
          </p:nvPr>
        </p:nvSpPr>
        <p:spPr>
          <a:xfrm>
            <a:off x="228600" y="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Inside Photosystem I</a:t>
            </a:r>
            <a:endParaRPr/>
          </a:p>
        </p:txBody>
      </p:sp>
      <p:pic>
        <p:nvPicPr>
          <p:cNvPr id="436" name="Google Shape;436;p41"/>
          <p:cNvPicPr preferRelativeResize="0"/>
          <p:nvPr/>
        </p:nvPicPr>
        <p:blipFill>
          <a:blip r:embed="rId3">
            <a:alphaModFix/>
          </a:blip>
          <a:stretch>
            <a:fillRect/>
          </a:stretch>
        </p:blipFill>
        <p:spPr>
          <a:xfrm>
            <a:off x="1714400" y="1041725"/>
            <a:ext cx="4343600" cy="5283901"/>
          </a:xfrm>
          <a:prstGeom prst="rect">
            <a:avLst/>
          </a:prstGeom>
          <a:noFill/>
          <a:ln>
            <a:noFill/>
          </a:ln>
        </p:spPr>
      </p:pic>
      <p:grpSp>
        <p:nvGrpSpPr>
          <p:cNvPr id="437" name="Google Shape;437;p41"/>
          <p:cNvGrpSpPr/>
          <p:nvPr/>
        </p:nvGrpSpPr>
        <p:grpSpPr>
          <a:xfrm rot="-400341">
            <a:off x="13818" y="2874474"/>
            <a:ext cx="2281068" cy="1414004"/>
            <a:chOff x="334848" y="4609056"/>
            <a:chExt cx="2280900" cy="1413900"/>
          </a:xfrm>
        </p:grpSpPr>
        <p:sp>
          <p:nvSpPr>
            <p:cNvPr id="438" name="Google Shape;438;p41"/>
            <p:cNvSpPr/>
            <p:nvPr/>
          </p:nvSpPr>
          <p:spPr>
            <a:xfrm rot="1295782">
              <a:off x="377804" y="4990109"/>
              <a:ext cx="2194989" cy="651794"/>
            </a:xfrm>
            <a:prstGeom prst="rightArrow">
              <a:avLst>
                <a:gd name="adj1" fmla="val 50000"/>
                <a:gd name="adj2" fmla="val 50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txBox="1"/>
            <p:nvPr/>
          </p:nvSpPr>
          <p:spPr>
            <a:xfrm rot="1234828">
              <a:off x="803784" y="4951941"/>
              <a:ext cx="988272" cy="5845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Light</a:t>
              </a:r>
              <a:endParaRPr sz="2600"/>
            </a:p>
          </p:txBody>
        </p:sp>
      </p:grpSp>
      <p:sp>
        <p:nvSpPr>
          <p:cNvPr id="440" name="Google Shape;440;p41"/>
          <p:cNvSpPr txBox="1"/>
          <p:nvPr/>
        </p:nvSpPr>
        <p:spPr>
          <a:xfrm>
            <a:off x="3238350" y="1639375"/>
            <a:ext cx="15138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Primary acceptor</a:t>
            </a:r>
            <a:endParaRPr sz="2600"/>
          </a:p>
        </p:txBody>
      </p:sp>
      <p:cxnSp>
        <p:nvCxnSpPr>
          <p:cNvPr id="441" name="Google Shape;441;p41"/>
          <p:cNvCxnSpPr/>
          <p:nvPr/>
        </p:nvCxnSpPr>
        <p:spPr>
          <a:xfrm rot="5400000">
            <a:off x="2004200" y="4346300"/>
            <a:ext cx="713100" cy="84000"/>
          </a:xfrm>
          <a:prstGeom prst="curvedConnector3">
            <a:avLst>
              <a:gd name="adj1" fmla="val 45099"/>
            </a:avLst>
          </a:prstGeom>
          <a:noFill/>
          <a:ln w="38100" cap="flat" cmpd="sng">
            <a:solidFill>
              <a:srgbClr val="000000"/>
            </a:solidFill>
            <a:prstDash val="solid"/>
            <a:round/>
            <a:headEnd type="none" w="med" len="med"/>
            <a:tailEnd type="stealth" w="med" len="med"/>
          </a:ln>
        </p:spPr>
      </p:cxnSp>
      <p:cxnSp>
        <p:nvCxnSpPr>
          <p:cNvPr id="442" name="Google Shape;442;p41"/>
          <p:cNvCxnSpPr/>
          <p:nvPr/>
        </p:nvCxnSpPr>
        <p:spPr>
          <a:xfrm>
            <a:off x="2452400" y="5139325"/>
            <a:ext cx="658500" cy="656400"/>
          </a:xfrm>
          <a:prstGeom prst="curvedConnector3">
            <a:avLst>
              <a:gd name="adj1" fmla="val 50000"/>
            </a:avLst>
          </a:prstGeom>
          <a:noFill/>
          <a:ln w="38100" cap="flat" cmpd="sng">
            <a:solidFill>
              <a:srgbClr val="000000"/>
            </a:solidFill>
            <a:prstDash val="solid"/>
            <a:round/>
            <a:headEnd type="none" w="med" len="med"/>
            <a:tailEnd type="stealth" w="med" len="med"/>
          </a:ln>
        </p:spPr>
      </p:cxnSp>
      <p:cxnSp>
        <p:nvCxnSpPr>
          <p:cNvPr id="443" name="Google Shape;443;p41"/>
          <p:cNvCxnSpPr>
            <a:endCxn id="444" idx="3"/>
          </p:cNvCxnSpPr>
          <p:nvPr/>
        </p:nvCxnSpPr>
        <p:spPr>
          <a:xfrm rot="-5400000">
            <a:off x="3387225" y="4927075"/>
            <a:ext cx="780300" cy="585000"/>
          </a:xfrm>
          <a:prstGeom prst="curvedConnector4">
            <a:avLst>
              <a:gd name="adj1" fmla="val 31267"/>
              <a:gd name="adj2" fmla="val 140705"/>
            </a:avLst>
          </a:prstGeom>
          <a:noFill/>
          <a:ln w="38100" cap="flat" cmpd="sng">
            <a:solidFill>
              <a:srgbClr val="000000"/>
            </a:solidFill>
            <a:prstDash val="solid"/>
            <a:round/>
            <a:headEnd type="none" w="med" len="med"/>
            <a:tailEnd type="triangle" w="med" len="med"/>
          </a:ln>
        </p:spPr>
      </p:cxnSp>
      <p:grpSp>
        <p:nvGrpSpPr>
          <p:cNvPr id="445" name="Google Shape;445;p41"/>
          <p:cNvGrpSpPr/>
          <p:nvPr/>
        </p:nvGrpSpPr>
        <p:grpSpPr>
          <a:xfrm>
            <a:off x="3573599" y="2642263"/>
            <a:ext cx="843300" cy="1894800"/>
            <a:chOff x="4084974" y="2914975"/>
            <a:chExt cx="843300" cy="1894800"/>
          </a:xfrm>
        </p:grpSpPr>
        <p:sp>
          <p:nvSpPr>
            <p:cNvPr id="446" name="Google Shape;446;p41"/>
            <p:cNvSpPr/>
            <p:nvPr/>
          </p:nvSpPr>
          <p:spPr>
            <a:xfrm>
              <a:off x="4084974" y="2914975"/>
              <a:ext cx="843300" cy="1894800"/>
            </a:xfrm>
            <a:prstGeom prst="up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txBox="1"/>
            <p:nvPr/>
          </p:nvSpPr>
          <p:spPr>
            <a:xfrm>
              <a:off x="4292400" y="291497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grpSp>
      <p:sp>
        <p:nvSpPr>
          <p:cNvPr id="444" name="Google Shape;444;p41"/>
          <p:cNvSpPr txBox="1"/>
          <p:nvPr/>
        </p:nvSpPr>
        <p:spPr>
          <a:xfrm>
            <a:off x="2853375" y="4537075"/>
            <a:ext cx="12165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P700+</a:t>
            </a:r>
            <a:endParaRPr sz="2600" b="1"/>
          </a:p>
        </p:txBody>
      </p:sp>
      <p:sp>
        <p:nvSpPr>
          <p:cNvPr id="448" name="Google Shape;448;p41"/>
          <p:cNvSpPr/>
          <p:nvPr/>
        </p:nvSpPr>
        <p:spPr>
          <a:xfrm>
            <a:off x="5659200" y="2693425"/>
            <a:ext cx="1045800" cy="8442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Fd</a:t>
            </a:r>
            <a:endParaRPr sz="2800"/>
          </a:p>
        </p:txBody>
      </p:sp>
      <p:sp>
        <p:nvSpPr>
          <p:cNvPr id="449" name="Google Shape;449;p41"/>
          <p:cNvSpPr txBox="1"/>
          <p:nvPr/>
        </p:nvSpPr>
        <p:spPr>
          <a:xfrm>
            <a:off x="4965400" y="1574763"/>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cxnSp>
        <p:nvCxnSpPr>
          <p:cNvPr id="450" name="Google Shape;450;p41"/>
          <p:cNvCxnSpPr>
            <a:stCxn id="449" idx="2"/>
            <a:endCxn id="448" idx="2"/>
          </p:cNvCxnSpPr>
          <p:nvPr/>
        </p:nvCxnSpPr>
        <p:spPr>
          <a:xfrm rot="-5400000" flipH="1">
            <a:off x="4926400" y="2382663"/>
            <a:ext cx="1051500" cy="414300"/>
          </a:xfrm>
          <a:prstGeom prst="curvedConnector2">
            <a:avLst/>
          </a:prstGeom>
          <a:noFill/>
          <a:ln w="38100" cap="flat" cmpd="sng">
            <a:solidFill>
              <a:srgbClr val="FFFF00"/>
            </a:solidFill>
            <a:prstDash val="solid"/>
            <a:round/>
            <a:headEnd type="none" w="med" len="med"/>
            <a:tailEnd type="triangle" w="med" len="med"/>
          </a:ln>
        </p:spPr>
      </p:cxnSp>
      <p:sp>
        <p:nvSpPr>
          <p:cNvPr id="451" name="Google Shape;451;p41"/>
          <p:cNvSpPr txBox="1"/>
          <p:nvPr/>
        </p:nvSpPr>
        <p:spPr>
          <a:xfrm>
            <a:off x="6020975" y="945675"/>
            <a:ext cx="3123000" cy="21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Electrons go down a second transport chain</a:t>
            </a:r>
            <a:endParaRPr sz="2600"/>
          </a:p>
        </p:txBody>
      </p:sp>
      <p:sp>
        <p:nvSpPr>
          <p:cNvPr id="452" name="Google Shape;452;p41"/>
          <p:cNvSpPr/>
          <p:nvPr/>
        </p:nvSpPr>
        <p:spPr>
          <a:xfrm rot="3705808">
            <a:off x="6023826" y="3609299"/>
            <a:ext cx="1232687" cy="731651"/>
          </a:xfrm>
          <a:prstGeom prst="right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a:off x="6006525" y="4530925"/>
            <a:ext cx="2785800" cy="9222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t>NADP+ reductase</a:t>
            </a:r>
            <a:endParaRPr sz="2600"/>
          </a:p>
        </p:txBody>
      </p:sp>
      <p:grpSp>
        <p:nvGrpSpPr>
          <p:cNvPr id="454" name="Google Shape;454;p41"/>
          <p:cNvGrpSpPr/>
          <p:nvPr/>
        </p:nvGrpSpPr>
        <p:grpSpPr>
          <a:xfrm>
            <a:off x="6203830" y="3260730"/>
            <a:ext cx="839899" cy="922188"/>
            <a:chOff x="2979975" y="2279150"/>
            <a:chExt cx="789008" cy="903929"/>
          </a:xfrm>
        </p:grpSpPr>
        <p:sp>
          <p:nvSpPr>
            <p:cNvPr id="455" name="Google Shape;455;p41"/>
            <p:cNvSpPr txBox="1"/>
            <p:nvPr/>
          </p:nvSpPr>
          <p:spPr>
            <a:xfrm>
              <a:off x="2979975" y="2279150"/>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sp>
          <p:nvSpPr>
            <p:cNvPr id="456" name="Google Shape;456;p41"/>
            <p:cNvSpPr txBox="1"/>
            <p:nvPr/>
          </p:nvSpPr>
          <p:spPr>
            <a:xfrm>
              <a:off x="3209783" y="2693779"/>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Autotroph vs Heterotroph</a:t>
            </a:r>
            <a:endParaRPr dirty="0"/>
          </a:p>
        </p:txBody>
      </p:sp>
      <p:sp>
        <p:nvSpPr>
          <p:cNvPr id="69" name="Google Shape;69;p15"/>
          <p:cNvSpPr txBox="1"/>
          <p:nvPr/>
        </p:nvSpPr>
        <p:spPr>
          <a:xfrm>
            <a:off x="427875" y="1550950"/>
            <a:ext cx="3783300" cy="311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800" dirty="0">
                <a:solidFill>
                  <a:schemeClr val="dk1"/>
                </a:solidFill>
              </a:rPr>
              <a:t>Organisms that produce their own food (organic molecules) from simple substances in their surroundings</a:t>
            </a:r>
            <a:endParaRPr sz="2800" dirty="0">
              <a:solidFill>
                <a:schemeClr val="dk1"/>
              </a:solidFill>
            </a:endParaRPr>
          </a:p>
        </p:txBody>
      </p:sp>
      <p:sp>
        <p:nvSpPr>
          <p:cNvPr id="70" name="Google Shape;70;p15"/>
          <p:cNvSpPr txBox="1"/>
          <p:nvPr/>
        </p:nvSpPr>
        <p:spPr>
          <a:xfrm>
            <a:off x="4882875" y="1550950"/>
            <a:ext cx="3783300" cy="311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800" dirty="0">
                <a:solidFill>
                  <a:schemeClr val="dk1"/>
                </a:solidFill>
              </a:rPr>
              <a:t>Organisms unable to make their own food so they live off of other organisms</a:t>
            </a:r>
            <a:endParaRPr sz="2800" dirty="0">
              <a:solidFill>
                <a:schemeClr val="dk1"/>
              </a:solidFill>
            </a:endParaRPr>
          </a:p>
        </p:txBody>
      </p:sp>
      <p:sp>
        <p:nvSpPr>
          <p:cNvPr id="71" name="Google Shape;71;p15"/>
          <p:cNvSpPr txBox="1"/>
          <p:nvPr/>
        </p:nvSpPr>
        <p:spPr>
          <a:xfrm>
            <a:off x="1338525" y="940150"/>
            <a:ext cx="1962000" cy="61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2800" dirty="0">
                <a:solidFill>
                  <a:srgbClr val="9900FF"/>
                </a:solidFill>
              </a:rPr>
              <a:t>Autotrophs</a:t>
            </a:r>
            <a:endParaRPr dirty="0"/>
          </a:p>
        </p:txBody>
      </p:sp>
      <p:sp>
        <p:nvSpPr>
          <p:cNvPr id="72" name="Google Shape;72;p15"/>
          <p:cNvSpPr txBox="1"/>
          <p:nvPr/>
        </p:nvSpPr>
        <p:spPr>
          <a:xfrm>
            <a:off x="5645475" y="940150"/>
            <a:ext cx="2258100" cy="61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800">
                <a:solidFill>
                  <a:srgbClr val="B45F06"/>
                </a:solidFill>
              </a:rPr>
              <a:t>Heterotrophs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2"/>
          <p:cNvSpPr txBox="1">
            <a:spLocks noGrp="1"/>
          </p:cNvSpPr>
          <p:nvPr>
            <p:ph type="title"/>
          </p:nvPr>
        </p:nvSpPr>
        <p:spPr>
          <a:xfrm>
            <a:off x="228600" y="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Inside Photosystem I</a:t>
            </a:r>
            <a:endParaRPr/>
          </a:p>
        </p:txBody>
      </p:sp>
      <p:pic>
        <p:nvPicPr>
          <p:cNvPr id="462" name="Google Shape;462;p42"/>
          <p:cNvPicPr preferRelativeResize="0"/>
          <p:nvPr/>
        </p:nvPicPr>
        <p:blipFill>
          <a:blip r:embed="rId3">
            <a:alphaModFix/>
          </a:blip>
          <a:stretch>
            <a:fillRect/>
          </a:stretch>
        </p:blipFill>
        <p:spPr>
          <a:xfrm>
            <a:off x="1714400" y="1041725"/>
            <a:ext cx="4343600" cy="5283901"/>
          </a:xfrm>
          <a:prstGeom prst="rect">
            <a:avLst/>
          </a:prstGeom>
          <a:noFill/>
          <a:ln>
            <a:noFill/>
          </a:ln>
        </p:spPr>
      </p:pic>
      <p:grpSp>
        <p:nvGrpSpPr>
          <p:cNvPr id="463" name="Google Shape;463;p42"/>
          <p:cNvGrpSpPr/>
          <p:nvPr/>
        </p:nvGrpSpPr>
        <p:grpSpPr>
          <a:xfrm rot="-400341">
            <a:off x="13818" y="2874474"/>
            <a:ext cx="2281068" cy="1414004"/>
            <a:chOff x="334848" y="4609056"/>
            <a:chExt cx="2280900" cy="1413900"/>
          </a:xfrm>
        </p:grpSpPr>
        <p:sp>
          <p:nvSpPr>
            <p:cNvPr id="464" name="Google Shape;464;p42"/>
            <p:cNvSpPr/>
            <p:nvPr/>
          </p:nvSpPr>
          <p:spPr>
            <a:xfrm rot="1295782">
              <a:off x="377804" y="4990109"/>
              <a:ext cx="2194989" cy="651794"/>
            </a:xfrm>
            <a:prstGeom prst="rightArrow">
              <a:avLst>
                <a:gd name="adj1" fmla="val 50000"/>
                <a:gd name="adj2" fmla="val 50000"/>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txBox="1"/>
            <p:nvPr/>
          </p:nvSpPr>
          <p:spPr>
            <a:xfrm rot="1234828">
              <a:off x="803784" y="4951941"/>
              <a:ext cx="988272" cy="5845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Light</a:t>
              </a:r>
              <a:endParaRPr sz="2600"/>
            </a:p>
          </p:txBody>
        </p:sp>
      </p:grpSp>
      <p:sp>
        <p:nvSpPr>
          <p:cNvPr id="466" name="Google Shape;466;p42"/>
          <p:cNvSpPr txBox="1"/>
          <p:nvPr/>
        </p:nvSpPr>
        <p:spPr>
          <a:xfrm>
            <a:off x="3238350" y="1639375"/>
            <a:ext cx="15138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Primary acceptor</a:t>
            </a:r>
            <a:endParaRPr sz="2600"/>
          </a:p>
        </p:txBody>
      </p:sp>
      <p:cxnSp>
        <p:nvCxnSpPr>
          <p:cNvPr id="467" name="Google Shape;467;p42"/>
          <p:cNvCxnSpPr/>
          <p:nvPr/>
        </p:nvCxnSpPr>
        <p:spPr>
          <a:xfrm rot="5400000">
            <a:off x="2004200" y="4346300"/>
            <a:ext cx="713100" cy="84000"/>
          </a:xfrm>
          <a:prstGeom prst="curvedConnector3">
            <a:avLst>
              <a:gd name="adj1" fmla="val 45099"/>
            </a:avLst>
          </a:prstGeom>
          <a:noFill/>
          <a:ln w="38100" cap="flat" cmpd="sng">
            <a:solidFill>
              <a:srgbClr val="000000"/>
            </a:solidFill>
            <a:prstDash val="solid"/>
            <a:round/>
            <a:headEnd type="none" w="med" len="med"/>
            <a:tailEnd type="stealth" w="med" len="med"/>
          </a:ln>
        </p:spPr>
      </p:cxnSp>
      <p:cxnSp>
        <p:nvCxnSpPr>
          <p:cNvPr id="468" name="Google Shape;468;p42"/>
          <p:cNvCxnSpPr/>
          <p:nvPr/>
        </p:nvCxnSpPr>
        <p:spPr>
          <a:xfrm>
            <a:off x="2452400" y="5139325"/>
            <a:ext cx="658500" cy="656400"/>
          </a:xfrm>
          <a:prstGeom prst="curvedConnector3">
            <a:avLst>
              <a:gd name="adj1" fmla="val 50000"/>
            </a:avLst>
          </a:prstGeom>
          <a:noFill/>
          <a:ln w="38100" cap="flat" cmpd="sng">
            <a:solidFill>
              <a:srgbClr val="000000"/>
            </a:solidFill>
            <a:prstDash val="solid"/>
            <a:round/>
            <a:headEnd type="none" w="med" len="med"/>
            <a:tailEnd type="stealth" w="med" len="med"/>
          </a:ln>
        </p:spPr>
      </p:cxnSp>
      <p:cxnSp>
        <p:nvCxnSpPr>
          <p:cNvPr id="469" name="Google Shape;469;p42"/>
          <p:cNvCxnSpPr>
            <a:endCxn id="470" idx="3"/>
          </p:cNvCxnSpPr>
          <p:nvPr/>
        </p:nvCxnSpPr>
        <p:spPr>
          <a:xfrm rot="-5400000">
            <a:off x="3387225" y="4927075"/>
            <a:ext cx="780300" cy="585000"/>
          </a:xfrm>
          <a:prstGeom prst="curvedConnector4">
            <a:avLst>
              <a:gd name="adj1" fmla="val 31267"/>
              <a:gd name="adj2" fmla="val 140705"/>
            </a:avLst>
          </a:prstGeom>
          <a:noFill/>
          <a:ln w="38100" cap="flat" cmpd="sng">
            <a:solidFill>
              <a:srgbClr val="000000"/>
            </a:solidFill>
            <a:prstDash val="solid"/>
            <a:round/>
            <a:headEnd type="none" w="med" len="med"/>
            <a:tailEnd type="triangle" w="med" len="med"/>
          </a:ln>
        </p:spPr>
      </p:cxnSp>
      <p:grpSp>
        <p:nvGrpSpPr>
          <p:cNvPr id="471" name="Google Shape;471;p42"/>
          <p:cNvGrpSpPr/>
          <p:nvPr/>
        </p:nvGrpSpPr>
        <p:grpSpPr>
          <a:xfrm>
            <a:off x="3573599" y="2642263"/>
            <a:ext cx="843300" cy="1894800"/>
            <a:chOff x="4084974" y="2914975"/>
            <a:chExt cx="843300" cy="1894800"/>
          </a:xfrm>
        </p:grpSpPr>
        <p:sp>
          <p:nvSpPr>
            <p:cNvPr id="472" name="Google Shape;472;p42"/>
            <p:cNvSpPr/>
            <p:nvPr/>
          </p:nvSpPr>
          <p:spPr>
            <a:xfrm>
              <a:off x="4084974" y="2914975"/>
              <a:ext cx="843300" cy="1894800"/>
            </a:xfrm>
            <a:prstGeom prst="up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txBox="1"/>
            <p:nvPr/>
          </p:nvSpPr>
          <p:spPr>
            <a:xfrm>
              <a:off x="4292400" y="2914975"/>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grpSp>
      <p:sp>
        <p:nvSpPr>
          <p:cNvPr id="470" name="Google Shape;470;p42"/>
          <p:cNvSpPr txBox="1"/>
          <p:nvPr/>
        </p:nvSpPr>
        <p:spPr>
          <a:xfrm>
            <a:off x="2853375" y="4537075"/>
            <a:ext cx="12165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P700+</a:t>
            </a:r>
            <a:endParaRPr sz="2600" b="1"/>
          </a:p>
        </p:txBody>
      </p:sp>
      <p:sp>
        <p:nvSpPr>
          <p:cNvPr id="474" name="Google Shape;474;p42"/>
          <p:cNvSpPr/>
          <p:nvPr/>
        </p:nvSpPr>
        <p:spPr>
          <a:xfrm>
            <a:off x="5659200" y="2693425"/>
            <a:ext cx="1045800" cy="8442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Fd</a:t>
            </a:r>
            <a:endParaRPr sz="2800"/>
          </a:p>
        </p:txBody>
      </p:sp>
      <p:sp>
        <p:nvSpPr>
          <p:cNvPr id="475" name="Google Shape;475;p42"/>
          <p:cNvSpPr txBox="1"/>
          <p:nvPr/>
        </p:nvSpPr>
        <p:spPr>
          <a:xfrm>
            <a:off x="4965400" y="1574763"/>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e-</a:t>
            </a:r>
            <a:endParaRPr sz="3000" b="1"/>
          </a:p>
        </p:txBody>
      </p:sp>
      <p:cxnSp>
        <p:nvCxnSpPr>
          <p:cNvPr id="476" name="Google Shape;476;p42"/>
          <p:cNvCxnSpPr>
            <a:stCxn id="475" idx="2"/>
            <a:endCxn id="474" idx="2"/>
          </p:cNvCxnSpPr>
          <p:nvPr/>
        </p:nvCxnSpPr>
        <p:spPr>
          <a:xfrm rot="-5400000" flipH="1">
            <a:off x="4926400" y="2382663"/>
            <a:ext cx="1051500" cy="414300"/>
          </a:xfrm>
          <a:prstGeom prst="curvedConnector2">
            <a:avLst/>
          </a:prstGeom>
          <a:noFill/>
          <a:ln w="38100" cap="flat" cmpd="sng">
            <a:solidFill>
              <a:srgbClr val="FFFF00"/>
            </a:solidFill>
            <a:prstDash val="solid"/>
            <a:round/>
            <a:headEnd type="none" w="med" len="med"/>
            <a:tailEnd type="triangle" w="med" len="med"/>
          </a:ln>
        </p:spPr>
      </p:cxnSp>
      <p:sp>
        <p:nvSpPr>
          <p:cNvPr id="477" name="Google Shape;477;p42"/>
          <p:cNvSpPr txBox="1"/>
          <p:nvPr/>
        </p:nvSpPr>
        <p:spPr>
          <a:xfrm>
            <a:off x="6020975" y="945675"/>
            <a:ext cx="3123000" cy="21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NADP</a:t>
            </a:r>
            <a:r>
              <a:rPr lang="en" sz="2600" baseline="30000" dirty="0"/>
              <a:t>+</a:t>
            </a:r>
            <a:r>
              <a:rPr lang="en" sz="2600" dirty="0"/>
              <a:t> reductase catalyzes the transfer of e</a:t>
            </a:r>
            <a:r>
              <a:rPr lang="en" sz="2600" baseline="30000" dirty="0"/>
              <a:t>-</a:t>
            </a:r>
            <a:r>
              <a:rPr lang="en" sz="2600" dirty="0"/>
              <a:t> from Fd to NADP</a:t>
            </a:r>
            <a:r>
              <a:rPr lang="en" sz="2600" baseline="30000" dirty="0"/>
              <a:t>+</a:t>
            </a:r>
            <a:endParaRPr sz="2600" baseline="30000" dirty="0"/>
          </a:p>
        </p:txBody>
      </p:sp>
      <p:sp>
        <p:nvSpPr>
          <p:cNvPr id="478" name="Google Shape;478;p42"/>
          <p:cNvSpPr/>
          <p:nvPr/>
        </p:nvSpPr>
        <p:spPr>
          <a:xfrm rot="3705808">
            <a:off x="6023826" y="3609299"/>
            <a:ext cx="1232687" cy="731651"/>
          </a:xfrm>
          <a:prstGeom prst="rightArrow">
            <a:avLst>
              <a:gd name="adj1" fmla="val 50000"/>
              <a:gd name="adj2" fmla="val 50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42"/>
          <p:cNvGrpSpPr/>
          <p:nvPr/>
        </p:nvGrpSpPr>
        <p:grpSpPr>
          <a:xfrm>
            <a:off x="6203830" y="3260730"/>
            <a:ext cx="839899" cy="922188"/>
            <a:chOff x="2979975" y="2279150"/>
            <a:chExt cx="789008" cy="903929"/>
          </a:xfrm>
        </p:grpSpPr>
        <p:sp>
          <p:nvSpPr>
            <p:cNvPr id="480" name="Google Shape;480;p42"/>
            <p:cNvSpPr txBox="1"/>
            <p:nvPr/>
          </p:nvSpPr>
          <p:spPr>
            <a:xfrm>
              <a:off x="2979975" y="2279150"/>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sp>
          <p:nvSpPr>
            <p:cNvPr id="481" name="Google Shape;481;p42"/>
            <p:cNvSpPr txBox="1"/>
            <p:nvPr/>
          </p:nvSpPr>
          <p:spPr>
            <a:xfrm>
              <a:off x="3209783" y="2693779"/>
              <a:ext cx="559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a:t>
              </a:r>
              <a:endParaRPr sz="3000"/>
            </a:p>
          </p:txBody>
        </p:sp>
      </p:grpSp>
      <p:sp>
        <p:nvSpPr>
          <p:cNvPr id="482" name="Google Shape;482;p42"/>
          <p:cNvSpPr/>
          <p:nvPr/>
        </p:nvSpPr>
        <p:spPr>
          <a:xfrm>
            <a:off x="6006525" y="4530925"/>
            <a:ext cx="2785800" cy="9222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t>NADP+ reductase</a:t>
            </a:r>
            <a:endParaRPr sz="2600"/>
          </a:p>
        </p:txBody>
      </p:sp>
      <p:grpSp>
        <p:nvGrpSpPr>
          <p:cNvPr id="483" name="Google Shape;483;p42"/>
          <p:cNvGrpSpPr/>
          <p:nvPr/>
        </p:nvGrpSpPr>
        <p:grpSpPr>
          <a:xfrm>
            <a:off x="5245006" y="5604850"/>
            <a:ext cx="3167819" cy="1185375"/>
            <a:chOff x="5245006" y="5604850"/>
            <a:chExt cx="3167819" cy="1185375"/>
          </a:xfrm>
        </p:grpSpPr>
        <p:sp>
          <p:nvSpPr>
            <p:cNvPr id="484" name="Google Shape;484;p42"/>
            <p:cNvSpPr/>
            <p:nvPr/>
          </p:nvSpPr>
          <p:spPr>
            <a:xfrm>
              <a:off x="6474225" y="5604850"/>
              <a:ext cx="1938600" cy="713100"/>
            </a:xfrm>
            <a:prstGeom prst="uturnArrow">
              <a:avLst>
                <a:gd name="adj1" fmla="val 20810"/>
                <a:gd name="adj2" fmla="val 25000"/>
                <a:gd name="adj3" fmla="val 25000"/>
                <a:gd name="adj4" fmla="val 43750"/>
                <a:gd name="adj5" fmla="val 75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txBox="1"/>
            <p:nvPr/>
          </p:nvSpPr>
          <p:spPr>
            <a:xfrm>
              <a:off x="5245006" y="6291025"/>
              <a:ext cx="22728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NADP</a:t>
              </a:r>
              <a:r>
                <a:rPr lang="en" sz="2800" baseline="30000"/>
                <a:t>+</a:t>
              </a:r>
              <a:r>
                <a:rPr lang="en" sz="2800"/>
                <a:t> + H</a:t>
              </a:r>
              <a:r>
                <a:rPr lang="en" sz="2800" baseline="30000"/>
                <a:t>+</a:t>
              </a:r>
              <a:endParaRPr sz="2800" baseline="30000"/>
            </a:p>
          </p:txBody>
        </p:sp>
      </p:grpSp>
      <p:sp>
        <p:nvSpPr>
          <p:cNvPr id="486" name="Google Shape;486;p42"/>
          <p:cNvSpPr txBox="1"/>
          <p:nvPr/>
        </p:nvSpPr>
        <p:spPr>
          <a:xfrm>
            <a:off x="7565975" y="6100525"/>
            <a:ext cx="15780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NADPH</a:t>
            </a:r>
            <a:endParaRPr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0"/>
        <p:cNvGrpSpPr/>
        <p:nvPr/>
      </p:nvGrpSpPr>
      <p:grpSpPr>
        <a:xfrm>
          <a:off x="0" y="0"/>
          <a:ext cx="0" cy="0"/>
          <a:chOff x="0" y="0"/>
          <a:chExt cx="0" cy="0"/>
        </a:xfrm>
      </p:grpSpPr>
      <p:sp>
        <p:nvSpPr>
          <p:cNvPr id="491" name="Google Shape;491;p43"/>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Light Reactions:Putting it all Together</a:t>
            </a:r>
            <a:endParaRPr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4"/>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Inputs and Outputs</a:t>
            </a:r>
            <a:endParaRPr/>
          </a:p>
        </p:txBody>
      </p:sp>
      <p:sp>
        <p:nvSpPr>
          <p:cNvPr id="498" name="Google Shape;498;p44"/>
          <p:cNvSpPr txBox="1"/>
          <p:nvPr/>
        </p:nvSpPr>
        <p:spPr>
          <a:xfrm>
            <a:off x="5967475" y="1452475"/>
            <a:ext cx="2013000" cy="1838700"/>
          </a:xfrm>
          <a:prstGeom prst="rect">
            <a:avLst/>
          </a:prstGeom>
          <a:no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t>Inputs</a:t>
            </a:r>
            <a:endParaRPr sz="2800" b="1"/>
          </a:p>
          <a:p>
            <a:pPr marL="457200" lvl="0" indent="-406400" algn="l" rtl="0">
              <a:spcBef>
                <a:spcPts val="0"/>
              </a:spcBef>
              <a:spcAft>
                <a:spcPts val="0"/>
              </a:spcAft>
              <a:buClr>
                <a:schemeClr val="dk1"/>
              </a:buClr>
              <a:buSzPts val="2800"/>
              <a:buChar char="●"/>
            </a:pPr>
            <a:r>
              <a:rPr lang="en" sz="2800">
                <a:solidFill>
                  <a:schemeClr val="dk1"/>
                </a:solidFill>
              </a:rPr>
              <a:t>H</a:t>
            </a:r>
            <a:r>
              <a:rPr lang="en" sz="2800" baseline="-25000">
                <a:solidFill>
                  <a:schemeClr val="dk1"/>
                </a:solidFill>
              </a:rPr>
              <a:t>2</a:t>
            </a:r>
            <a:r>
              <a:rPr lang="en" sz="2800">
                <a:solidFill>
                  <a:schemeClr val="dk1"/>
                </a:solidFill>
              </a:rPr>
              <a:t>O</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ADP</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NADP+</a:t>
            </a:r>
            <a:endParaRPr sz="2800">
              <a:solidFill>
                <a:schemeClr val="dk1"/>
              </a:solidFill>
            </a:endParaRPr>
          </a:p>
          <a:p>
            <a:pPr marL="0" lvl="0" indent="0" algn="l" rtl="0">
              <a:spcBef>
                <a:spcPts val="0"/>
              </a:spcBef>
              <a:spcAft>
                <a:spcPts val="0"/>
              </a:spcAft>
              <a:buNone/>
            </a:pPr>
            <a:endParaRPr sz="2800"/>
          </a:p>
        </p:txBody>
      </p:sp>
      <p:sp>
        <p:nvSpPr>
          <p:cNvPr id="499" name="Google Shape;499;p44"/>
          <p:cNvSpPr txBox="1"/>
          <p:nvPr/>
        </p:nvSpPr>
        <p:spPr>
          <a:xfrm>
            <a:off x="5967475" y="3635200"/>
            <a:ext cx="2013000" cy="1885200"/>
          </a:xfrm>
          <a:prstGeom prst="rect">
            <a:avLst/>
          </a:prstGeom>
          <a:no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t>Outputs</a:t>
            </a:r>
            <a:endParaRPr sz="2800" b="1"/>
          </a:p>
          <a:p>
            <a:pPr marL="457200" lvl="0" indent="-406400" algn="l" rtl="0">
              <a:spcBef>
                <a:spcPts val="0"/>
              </a:spcBef>
              <a:spcAft>
                <a:spcPts val="0"/>
              </a:spcAft>
              <a:buClr>
                <a:schemeClr val="dk1"/>
              </a:buClr>
              <a:buSzPts val="2800"/>
              <a:buChar char="●"/>
            </a:pPr>
            <a:r>
              <a:rPr lang="en" sz="2800">
                <a:solidFill>
                  <a:schemeClr val="dk1"/>
                </a:solidFill>
              </a:rPr>
              <a:t>O</a:t>
            </a:r>
            <a:r>
              <a:rPr lang="en" sz="2800" baseline="-25000">
                <a:solidFill>
                  <a:schemeClr val="dk1"/>
                </a:solidFill>
              </a:rPr>
              <a:t>2</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ATP</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NADPH</a:t>
            </a:r>
            <a:endParaRPr sz="2800">
              <a:solidFill>
                <a:schemeClr val="dk1"/>
              </a:solidFill>
            </a:endParaRPr>
          </a:p>
          <a:p>
            <a:pPr marL="0" lvl="0" indent="0" algn="l" rtl="0">
              <a:spcBef>
                <a:spcPts val="0"/>
              </a:spcBef>
              <a:spcAft>
                <a:spcPts val="0"/>
              </a:spcAft>
              <a:buNone/>
            </a:pPr>
            <a:endParaRPr sz="2800"/>
          </a:p>
        </p:txBody>
      </p:sp>
      <p:sp>
        <p:nvSpPr>
          <p:cNvPr id="500" name="Google Shape;500;p44"/>
          <p:cNvSpPr txBox="1"/>
          <p:nvPr/>
        </p:nvSpPr>
        <p:spPr>
          <a:xfrm>
            <a:off x="1154875" y="2670025"/>
            <a:ext cx="2739600" cy="694200"/>
          </a:xfrm>
          <a:prstGeom prst="rect">
            <a:avLst/>
          </a:prstGeom>
          <a:no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t>Light Reactions</a:t>
            </a:r>
            <a:endParaRPr sz="2800"/>
          </a:p>
        </p:txBody>
      </p:sp>
      <p:cxnSp>
        <p:nvCxnSpPr>
          <p:cNvPr id="501" name="Google Shape;501;p44"/>
          <p:cNvCxnSpPr>
            <a:stCxn id="500" idx="3"/>
            <a:endCxn id="498" idx="1"/>
          </p:cNvCxnSpPr>
          <p:nvPr/>
        </p:nvCxnSpPr>
        <p:spPr>
          <a:xfrm rot="10800000" flipH="1">
            <a:off x="3894475" y="2371825"/>
            <a:ext cx="2073000" cy="645300"/>
          </a:xfrm>
          <a:prstGeom prst="straightConnector1">
            <a:avLst/>
          </a:prstGeom>
          <a:noFill/>
          <a:ln w="38100" cap="flat" cmpd="sng">
            <a:solidFill>
              <a:srgbClr val="000000"/>
            </a:solidFill>
            <a:prstDash val="solid"/>
            <a:round/>
            <a:headEnd type="none" w="med" len="med"/>
            <a:tailEnd type="triangle" w="med" len="med"/>
          </a:ln>
        </p:spPr>
      </p:cxnSp>
      <p:cxnSp>
        <p:nvCxnSpPr>
          <p:cNvPr id="502" name="Google Shape;502;p44"/>
          <p:cNvCxnSpPr>
            <a:stCxn id="500" idx="3"/>
          </p:cNvCxnSpPr>
          <p:nvPr/>
        </p:nvCxnSpPr>
        <p:spPr>
          <a:xfrm>
            <a:off x="3894475" y="3017125"/>
            <a:ext cx="2073000" cy="15417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5"/>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Light Reactions Summary</a:t>
            </a:r>
            <a:endParaRPr/>
          </a:p>
        </p:txBody>
      </p:sp>
      <p:sp>
        <p:nvSpPr>
          <p:cNvPr id="508" name="Google Shape;508;p45"/>
          <p:cNvSpPr txBox="1">
            <a:spLocks noGrp="1"/>
          </p:cNvSpPr>
          <p:nvPr>
            <p:ph type="body" idx="1"/>
          </p:nvPr>
        </p:nvSpPr>
        <p:spPr>
          <a:xfrm>
            <a:off x="120316" y="1100484"/>
            <a:ext cx="8790759" cy="53208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Converts solar energy to </a:t>
            </a:r>
            <a:r>
              <a:rPr lang="en" dirty="0">
                <a:solidFill>
                  <a:srgbClr val="B45F06"/>
                </a:solidFill>
              </a:rPr>
              <a:t>chemical energy</a:t>
            </a:r>
            <a:endParaRPr dirty="0">
              <a:solidFill>
                <a:srgbClr val="B45F06"/>
              </a:solidFill>
            </a:endParaRPr>
          </a:p>
          <a:p>
            <a:pPr marL="914400" lvl="1" indent="-406400" algn="l" rtl="0">
              <a:spcBef>
                <a:spcPts val="0"/>
              </a:spcBef>
              <a:spcAft>
                <a:spcPts val="0"/>
              </a:spcAft>
              <a:buSzPts val="2800"/>
              <a:buChar char="○"/>
            </a:pPr>
            <a:r>
              <a:rPr lang="en" dirty="0"/>
              <a:t>Chemical energy is in 2 forms: </a:t>
            </a:r>
            <a:r>
              <a:rPr lang="en" dirty="0">
                <a:solidFill>
                  <a:srgbClr val="B45F06"/>
                </a:solidFill>
              </a:rPr>
              <a:t>NADPH</a:t>
            </a:r>
            <a:r>
              <a:rPr lang="en" dirty="0"/>
              <a:t> and </a:t>
            </a:r>
            <a:r>
              <a:rPr lang="en" dirty="0">
                <a:solidFill>
                  <a:srgbClr val="B45F06"/>
                </a:solidFill>
              </a:rPr>
              <a:t>ATP</a:t>
            </a:r>
            <a:endParaRPr dirty="0">
              <a:solidFill>
                <a:srgbClr val="B45F06"/>
              </a:solidFill>
            </a:endParaRPr>
          </a:p>
          <a:p>
            <a:pPr marL="457200" lvl="0" indent="-406400" algn="l" rtl="0">
              <a:spcBef>
                <a:spcPts val="0"/>
              </a:spcBef>
              <a:spcAft>
                <a:spcPts val="0"/>
              </a:spcAft>
              <a:buSzPts val="2800"/>
              <a:buChar char="●"/>
            </a:pPr>
            <a:r>
              <a:rPr lang="en" dirty="0"/>
              <a:t>Water is split</a:t>
            </a:r>
            <a:endParaRPr dirty="0"/>
          </a:p>
          <a:p>
            <a:pPr marL="914400" lvl="1" indent="-406400" algn="l" rtl="0">
              <a:spcBef>
                <a:spcPts val="0"/>
              </a:spcBef>
              <a:spcAft>
                <a:spcPts val="0"/>
              </a:spcAft>
              <a:buSzPts val="2800"/>
              <a:buChar char="○"/>
            </a:pPr>
            <a:r>
              <a:rPr lang="en" dirty="0"/>
              <a:t>Provides a source of </a:t>
            </a:r>
            <a:r>
              <a:rPr lang="en" dirty="0">
                <a:solidFill>
                  <a:srgbClr val="FF0000"/>
                </a:solidFill>
              </a:rPr>
              <a:t>electrons</a:t>
            </a:r>
            <a:r>
              <a:rPr lang="en" dirty="0"/>
              <a:t> and </a:t>
            </a:r>
            <a:r>
              <a:rPr lang="en" dirty="0">
                <a:solidFill>
                  <a:srgbClr val="0000FF"/>
                </a:solidFill>
              </a:rPr>
              <a:t>protons</a:t>
            </a:r>
            <a:r>
              <a:rPr lang="en" dirty="0"/>
              <a:t> (</a:t>
            </a:r>
            <a:r>
              <a:rPr lang="en" dirty="0">
                <a:solidFill>
                  <a:srgbClr val="0000FF"/>
                </a:solidFill>
              </a:rPr>
              <a:t>H+</a:t>
            </a:r>
            <a:r>
              <a:rPr lang="en" dirty="0"/>
              <a:t>)</a:t>
            </a:r>
            <a:endParaRPr dirty="0"/>
          </a:p>
          <a:p>
            <a:pPr marL="914400" lvl="1" indent="-406400" algn="l" rtl="0">
              <a:spcBef>
                <a:spcPts val="0"/>
              </a:spcBef>
              <a:spcAft>
                <a:spcPts val="0"/>
              </a:spcAft>
              <a:buSzPts val="2800"/>
              <a:buChar char="○"/>
            </a:pPr>
            <a:r>
              <a:rPr lang="en" dirty="0"/>
              <a:t>Releases O</a:t>
            </a:r>
            <a:r>
              <a:rPr lang="en" baseline="-25000" dirty="0"/>
              <a:t>2</a:t>
            </a:r>
            <a:r>
              <a:rPr lang="en" dirty="0"/>
              <a:t> as a by-product</a:t>
            </a:r>
            <a:endParaRPr dirty="0"/>
          </a:p>
          <a:p>
            <a:pPr marL="457200" lvl="0" indent="-406400" algn="l" rtl="0">
              <a:spcBef>
                <a:spcPts val="0"/>
              </a:spcBef>
              <a:spcAft>
                <a:spcPts val="0"/>
              </a:spcAft>
              <a:buSzPts val="2800"/>
              <a:buChar char="●"/>
            </a:pPr>
            <a:r>
              <a:rPr lang="en" dirty="0"/>
              <a:t>Light absorbed by </a:t>
            </a:r>
            <a:r>
              <a:rPr lang="en" dirty="0">
                <a:solidFill>
                  <a:srgbClr val="38761D"/>
                </a:solidFill>
              </a:rPr>
              <a:t>chlorophyll</a:t>
            </a:r>
            <a:r>
              <a:rPr lang="en" dirty="0"/>
              <a:t> drives the transfer of electrons and hydrogen ions from H</a:t>
            </a:r>
            <a:r>
              <a:rPr lang="en" baseline="-25000" dirty="0"/>
              <a:t>2</a:t>
            </a:r>
            <a:r>
              <a:rPr lang="en" dirty="0"/>
              <a:t>O to an electron acceptor called NADP</a:t>
            </a:r>
            <a:r>
              <a:rPr lang="en" baseline="30000" dirty="0"/>
              <a:t>+</a:t>
            </a:r>
            <a:endParaRPr baseline="30000" dirty="0"/>
          </a:p>
          <a:p>
            <a:pPr marL="914400" lvl="1" indent="-406400" algn="l" rtl="0">
              <a:spcBef>
                <a:spcPts val="0"/>
              </a:spcBef>
              <a:spcAft>
                <a:spcPts val="0"/>
              </a:spcAft>
              <a:buSzPts val="2800"/>
              <a:buChar char="○"/>
            </a:pPr>
            <a:r>
              <a:rPr lang="en" dirty="0"/>
              <a:t>NADP</a:t>
            </a:r>
            <a:r>
              <a:rPr lang="en" sz="2800" baseline="30000" dirty="0"/>
              <a:t>+</a:t>
            </a:r>
            <a:r>
              <a:rPr lang="en" dirty="0"/>
              <a:t> is </a:t>
            </a:r>
            <a:r>
              <a:rPr lang="en" u="sng" dirty="0"/>
              <a:t>reduced</a:t>
            </a:r>
            <a:r>
              <a:rPr lang="en" dirty="0"/>
              <a:t> to </a:t>
            </a:r>
            <a:r>
              <a:rPr lang="en" b="1" dirty="0">
                <a:solidFill>
                  <a:srgbClr val="9900FF"/>
                </a:solidFill>
              </a:rPr>
              <a:t>NADPH</a:t>
            </a:r>
            <a:endParaRPr b="1" dirty="0">
              <a:solidFill>
                <a:srgbClr val="9900FF"/>
              </a:solidFill>
            </a:endParaRPr>
          </a:p>
          <a:p>
            <a:pPr marL="457200" lvl="0" indent="-406400" algn="l" rtl="0">
              <a:spcBef>
                <a:spcPts val="0"/>
              </a:spcBef>
              <a:spcAft>
                <a:spcPts val="0"/>
              </a:spcAft>
              <a:buSzPts val="2800"/>
              <a:buChar char="●"/>
            </a:pPr>
            <a:r>
              <a:rPr lang="en" dirty="0"/>
              <a:t>Generates </a:t>
            </a:r>
            <a:r>
              <a:rPr lang="en" b="1" dirty="0">
                <a:solidFill>
                  <a:srgbClr val="B45F06"/>
                </a:solidFill>
              </a:rPr>
              <a:t>ATP</a:t>
            </a:r>
            <a:r>
              <a:rPr lang="en" dirty="0"/>
              <a:t> by phosphorylating ADP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6"/>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Calvin Cycle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17"/>
        <p:cNvGrpSpPr/>
        <p:nvPr/>
      </p:nvGrpSpPr>
      <p:grpSpPr>
        <a:xfrm>
          <a:off x="0" y="0"/>
          <a:ext cx="0" cy="0"/>
          <a:chOff x="0" y="0"/>
          <a:chExt cx="0" cy="0"/>
        </a:xfrm>
      </p:grpSpPr>
      <p:sp>
        <p:nvSpPr>
          <p:cNvPr id="518" name="Google Shape;518;p47"/>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Calvin Cycle</a:t>
            </a:r>
            <a:endParaRPr/>
          </a:p>
        </p:txBody>
      </p:sp>
      <p:sp>
        <p:nvSpPr>
          <p:cNvPr id="519" name="Google Shape;519;p47"/>
          <p:cNvSpPr txBox="1">
            <a:spLocks noGrp="1"/>
          </p:cNvSpPr>
          <p:nvPr>
            <p:ph type="body" idx="1"/>
          </p:nvPr>
        </p:nvSpPr>
        <p:spPr>
          <a:xfrm>
            <a:off x="139800" y="1201625"/>
            <a:ext cx="43941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The calvin cycle is </a:t>
            </a:r>
            <a:r>
              <a:rPr lang="en" b="1" dirty="0"/>
              <a:t>cyclic electron flow</a:t>
            </a:r>
            <a:endParaRPr b="1" dirty="0"/>
          </a:p>
          <a:p>
            <a:pPr marL="457200" lvl="0" indent="-406400" algn="l" rtl="0">
              <a:spcBef>
                <a:spcPts val="0"/>
              </a:spcBef>
              <a:spcAft>
                <a:spcPts val="0"/>
              </a:spcAft>
              <a:buSzPts val="2800"/>
              <a:buChar char="●"/>
            </a:pPr>
            <a:r>
              <a:rPr lang="en" dirty="0"/>
              <a:t>Uses ATP and NADPH to reduce CO</a:t>
            </a:r>
            <a:r>
              <a:rPr lang="en" baseline="-25000" dirty="0"/>
              <a:t>2</a:t>
            </a:r>
            <a:r>
              <a:rPr lang="en" dirty="0"/>
              <a:t> to </a:t>
            </a:r>
            <a:r>
              <a:rPr lang="en" dirty="0">
                <a:solidFill>
                  <a:srgbClr val="38761D"/>
                </a:solidFill>
              </a:rPr>
              <a:t>sugar</a:t>
            </a:r>
            <a:r>
              <a:rPr lang="en" dirty="0"/>
              <a:t> (</a:t>
            </a:r>
            <a:r>
              <a:rPr lang="en" dirty="0">
                <a:solidFill>
                  <a:srgbClr val="38761D"/>
                </a:solidFill>
              </a:rPr>
              <a:t>G3P</a:t>
            </a:r>
            <a:r>
              <a:rPr lang="en" dirty="0"/>
              <a:t>)</a:t>
            </a:r>
            <a:endParaRPr dirty="0"/>
          </a:p>
          <a:p>
            <a:pPr marL="457200" lvl="0" indent="-406400" algn="l" rtl="0">
              <a:spcBef>
                <a:spcPts val="0"/>
              </a:spcBef>
              <a:spcAft>
                <a:spcPts val="0"/>
              </a:spcAft>
              <a:buSzPts val="2800"/>
              <a:buChar char="●"/>
            </a:pPr>
            <a:r>
              <a:rPr lang="en" dirty="0"/>
              <a:t>For net synthesis of 1 G3P molecule, the cycle must take place </a:t>
            </a:r>
            <a:r>
              <a:rPr lang="en" b="1" u="sng" dirty="0"/>
              <a:t>3</a:t>
            </a:r>
            <a:r>
              <a:rPr lang="en" dirty="0"/>
              <a:t> times</a:t>
            </a:r>
            <a:endParaRPr dirty="0"/>
          </a:p>
          <a:p>
            <a:pPr marL="0" lvl="0" indent="0" algn="l" rtl="0">
              <a:spcBef>
                <a:spcPts val="1600"/>
              </a:spcBef>
              <a:spcAft>
                <a:spcPts val="1600"/>
              </a:spcAft>
              <a:buNone/>
            </a:pP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24"/>
        <p:cNvGrpSpPr/>
        <p:nvPr/>
      </p:nvGrpSpPr>
      <p:grpSpPr>
        <a:xfrm>
          <a:off x="0" y="0"/>
          <a:ext cx="0" cy="0"/>
          <a:chOff x="0" y="0"/>
          <a:chExt cx="0" cy="0"/>
        </a:xfrm>
      </p:grpSpPr>
      <p:sp>
        <p:nvSpPr>
          <p:cNvPr id="525" name="Google Shape;525;p48"/>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Calvin Cycle</a:t>
            </a:r>
            <a:endParaRPr/>
          </a:p>
        </p:txBody>
      </p:sp>
      <p:sp>
        <p:nvSpPr>
          <p:cNvPr id="526" name="Google Shape;526;p48"/>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Three phases:</a:t>
            </a:r>
            <a:endParaRPr dirty="0">
              <a:solidFill>
                <a:schemeClr val="dk1"/>
              </a:solidFill>
            </a:endParaRPr>
          </a:p>
          <a:p>
            <a:pPr marL="457200" lvl="0" indent="-406400" algn="l" rtl="0">
              <a:spcBef>
                <a:spcPts val="0"/>
              </a:spcBef>
              <a:spcAft>
                <a:spcPts val="0"/>
              </a:spcAft>
              <a:buClr>
                <a:schemeClr val="dk1"/>
              </a:buClr>
              <a:buSzPts val="2800"/>
              <a:buAutoNum type="arabicPeriod"/>
            </a:pPr>
            <a:r>
              <a:rPr lang="en" dirty="0">
                <a:solidFill>
                  <a:schemeClr val="dk1"/>
                </a:solidFill>
              </a:rPr>
              <a:t>Carbon fixation</a:t>
            </a:r>
            <a:endParaRPr dirty="0">
              <a:solidFill>
                <a:schemeClr val="dk1"/>
              </a:solidFill>
            </a:endParaRPr>
          </a:p>
          <a:p>
            <a:pPr marL="457200" lvl="0" indent="-406400" algn="l" rtl="0">
              <a:spcBef>
                <a:spcPts val="0"/>
              </a:spcBef>
              <a:spcAft>
                <a:spcPts val="0"/>
              </a:spcAft>
              <a:buClr>
                <a:schemeClr val="dk1"/>
              </a:buClr>
              <a:buSzPts val="2800"/>
              <a:buAutoNum type="arabicPeriod"/>
            </a:pPr>
            <a:r>
              <a:rPr lang="en" dirty="0">
                <a:solidFill>
                  <a:schemeClr val="dk1"/>
                </a:solidFill>
              </a:rPr>
              <a:t>Reduction</a:t>
            </a:r>
            <a:endParaRPr dirty="0">
              <a:solidFill>
                <a:schemeClr val="dk1"/>
              </a:solidFill>
            </a:endParaRPr>
          </a:p>
          <a:p>
            <a:pPr marL="457200" lvl="0" indent="-406400" algn="l" rtl="0">
              <a:spcBef>
                <a:spcPts val="0"/>
              </a:spcBef>
              <a:spcAft>
                <a:spcPts val="0"/>
              </a:spcAft>
              <a:buClr>
                <a:schemeClr val="dk1"/>
              </a:buClr>
              <a:buSzPts val="2800"/>
              <a:buAutoNum type="arabicPeriod"/>
            </a:pPr>
            <a:r>
              <a:rPr lang="en" dirty="0">
                <a:solidFill>
                  <a:schemeClr val="dk1"/>
                </a:solidFill>
              </a:rPr>
              <a:t>Regeneration of RuBP</a:t>
            </a:r>
            <a:endParaRPr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9"/>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Phase 1: Carbon Fixation</a:t>
            </a:r>
            <a:endParaRPr/>
          </a:p>
        </p:txBody>
      </p:sp>
      <p:sp>
        <p:nvSpPr>
          <p:cNvPr id="533" name="Google Shape;533;p49"/>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CO</a:t>
            </a:r>
            <a:r>
              <a:rPr lang="en" baseline="-25000" dirty="0"/>
              <a:t>2</a:t>
            </a:r>
            <a:r>
              <a:rPr lang="en" dirty="0"/>
              <a:t> is incorporated into the Calvin cycle </a:t>
            </a:r>
            <a:r>
              <a:rPr lang="en" u="sng" dirty="0"/>
              <a:t>one</a:t>
            </a:r>
            <a:r>
              <a:rPr lang="en" dirty="0"/>
              <a:t> at a time</a:t>
            </a:r>
            <a:endParaRPr dirty="0"/>
          </a:p>
          <a:p>
            <a:pPr marL="914400" lvl="1" indent="-406400" algn="l" rtl="0">
              <a:spcBef>
                <a:spcPts val="0"/>
              </a:spcBef>
              <a:spcAft>
                <a:spcPts val="0"/>
              </a:spcAft>
              <a:buSzPts val="2800"/>
              <a:buChar char="○"/>
            </a:pPr>
            <a:r>
              <a:rPr lang="en" dirty="0"/>
              <a:t>Each CO</a:t>
            </a:r>
            <a:r>
              <a:rPr lang="en" baseline="-25000" dirty="0"/>
              <a:t>2</a:t>
            </a:r>
            <a:r>
              <a:rPr lang="en" dirty="0"/>
              <a:t> attaches to a molecule of </a:t>
            </a:r>
            <a:r>
              <a:rPr lang="en" dirty="0">
                <a:solidFill>
                  <a:srgbClr val="FF0000"/>
                </a:solidFill>
              </a:rPr>
              <a:t>RuBP</a:t>
            </a:r>
            <a:r>
              <a:rPr lang="en" dirty="0"/>
              <a:t> </a:t>
            </a:r>
            <a:endParaRPr dirty="0"/>
          </a:p>
          <a:p>
            <a:pPr marL="1371600" lvl="2" indent="-393700" algn="l" rtl="0">
              <a:spcBef>
                <a:spcPts val="0"/>
              </a:spcBef>
              <a:spcAft>
                <a:spcPts val="0"/>
              </a:spcAft>
              <a:buSzPts val="2600"/>
              <a:buChar char="■"/>
            </a:pPr>
            <a:r>
              <a:rPr lang="en" dirty="0"/>
              <a:t>Catalyzed by the enzyme </a:t>
            </a:r>
            <a:r>
              <a:rPr lang="en" dirty="0">
                <a:solidFill>
                  <a:srgbClr val="9900FF"/>
                </a:solidFill>
              </a:rPr>
              <a:t>rubisco</a:t>
            </a:r>
            <a:endParaRPr dirty="0">
              <a:solidFill>
                <a:srgbClr val="9900FF"/>
              </a:solidFill>
            </a:endParaRPr>
          </a:p>
          <a:p>
            <a:pPr marL="914400" lvl="1" indent="-406400" algn="l" rtl="0">
              <a:spcBef>
                <a:spcPts val="0"/>
              </a:spcBef>
              <a:spcAft>
                <a:spcPts val="0"/>
              </a:spcAft>
              <a:buSzPts val="2800"/>
              <a:buChar char="○"/>
            </a:pPr>
            <a:r>
              <a:rPr lang="en" dirty="0"/>
              <a:t>Forms 3-phosphoglycerate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0"/>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Phase 2: Reduction</a:t>
            </a:r>
            <a:endParaRPr/>
          </a:p>
        </p:txBody>
      </p:sp>
      <p:sp>
        <p:nvSpPr>
          <p:cNvPr id="539" name="Google Shape;539;p50"/>
          <p:cNvSpPr txBox="1">
            <a:spLocks noGrp="1"/>
          </p:cNvSpPr>
          <p:nvPr>
            <p:ph type="body" idx="1"/>
          </p:nvPr>
        </p:nvSpPr>
        <p:spPr>
          <a:xfrm>
            <a:off x="311700" y="1308025"/>
            <a:ext cx="85995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Each molecule of </a:t>
            </a:r>
            <a:r>
              <a:rPr lang="en" dirty="0">
                <a:solidFill>
                  <a:schemeClr val="dk1"/>
                </a:solidFill>
              </a:rPr>
              <a:t>3-phosphoglycerate is phosphorylated by </a:t>
            </a:r>
            <a:r>
              <a:rPr lang="en" dirty="0">
                <a:solidFill>
                  <a:srgbClr val="FF0000"/>
                </a:solidFill>
              </a:rPr>
              <a:t>ATP (uses 6 total)</a:t>
            </a:r>
            <a:endParaRPr dirty="0">
              <a:solidFill>
                <a:srgbClr val="FF0000"/>
              </a:solidFill>
            </a:endParaRPr>
          </a:p>
          <a:p>
            <a:pPr marL="914400" lvl="1" indent="-406400" algn="l" rtl="0">
              <a:spcBef>
                <a:spcPts val="0"/>
              </a:spcBef>
              <a:spcAft>
                <a:spcPts val="0"/>
              </a:spcAft>
              <a:buClr>
                <a:schemeClr val="dk1"/>
              </a:buClr>
              <a:buSzPts val="2800"/>
              <a:buChar char="○"/>
            </a:pPr>
            <a:r>
              <a:rPr lang="en" dirty="0">
                <a:solidFill>
                  <a:schemeClr val="dk1"/>
                </a:solidFill>
              </a:rPr>
              <a:t>Becomes 1,3-bisphosphoglycerate</a:t>
            </a:r>
            <a:endParaRPr dirty="0">
              <a:solidFill>
                <a:schemeClr val="dk1"/>
              </a:solidFill>
            </a:endParaRPr>
          </a:p>
          <a:p>
            <a:pPr marL="1371600" lvl="2" indent="-393700" algn="l" rtl="0">
              <a:spcBef>
                <a:spcPts val="0"/>
              </a:spcBef>
              <a:spcAft>
                <a:spcPts val="0"/>
              </a:spcAft>
              <a:buClr>
                <a:schemeClr val="dk1"/>
              </a:buClr>
              <a:buSzPts val="2600"/>
              <a:buChar char="■"/>
            </a:pPr>
            <a:r>
              <a:rPr lang="en" dirty="0">
                <a:solidFill>
                  <a:srgbClr val="9900FF"/>
                </a:solidFill>
              </a:rPr>
              <a:t>6 NADPH</a:t>
            </a:r>
            <a:r>
              <a:rPr lang="en" dirty="0">
                <a:solidFill>
                  <a:schemeClr val="dk1"/>
                </a:solidFill>
              </a:rPr>
              <a:t> molecules donate electrons to </a:t>
            </a:r>
            <a:r>
              <a:rPr lang="en" sz="2800" dirty="0">
                <a:solidFill>
                  <a:schemeClr val="dk1"/>
                </a:solidFill>
              </a:rPr>
              <a:t>1,3-bisphosphoglycerate</a:t>
            </a:r>
            <a:endParaRPr dirty="0">
              <a:solidFill>
                <a:schemeClr val="dk1"/>
              </a:solidFill>
            </a:endParaRPr>
          </a:p>
          <a:p>
            <a:pPr marL="1828800" lvl="3" indent="-393700" algn="l" rtl="0">
              <a:spcBef>
                <a:spcPts val="0"/>
              </a:spcBef>
              <a:spcAft>
                <a:spcPts val="0"/>
              </a:spcAft>
              <a:buClr>
                <a:schemeClr val="dk1"/>
              </a:buClr>
              <a:buSzPts val="2600"/>
              <a:buChar char="●"/>
            </a:pPr>
            <a:r>
              <a:rPr lang="en" sz="2600" dirty="0">
                <a:solidFill>
                  <a:schemeClr val="dk1"/>
                </a:solidFill>
              </a:rPr>
              <a:t>Reduces to </a:t>
            </a:r>
            <a:r>
              <a:rPr lang="en" sz="2600" b="1" dirty="0">
                <a:solidFill>
                  <a:srgbClr val="38761D"/>
                </a:solidFill>
              </a:rPr>
              <a:t>G3P</a:t>
            </a:r>
            <a:endParaRPr sz="2600" b="1" dirty="0">
              <a:solidFill>
                <a:srgbClr val="38761D"/>
              </a:solidFill>
            </a:endParaRPr>
          </a:p>
          <a:p>
            <a:pPr marL="1828800" lvl="3" indent="-393700" algn="l" rtl="0">
              <a:spcBef>
                <a:spcPts val="0"/>
              </a:spcBef>
              <a:spcAft>
                <a:spcPts val="0"/>
              </a:spcAft>
              <a:buClr>
                <a:schemeClr val="dk1"/>
              </a:buClr>
              <a:buSzPts val="2600"/>
              <a:buChar char="●"/>
            </a:pPr>
            <a:r>
              <a:rPr lang="en" sz="2600" dirty="0">
                <a:solidFill>
                  <a:schemeClr val="dk1"/>
                </a:solidFill>
              </a:rPr>
              <a:t>6 molecules of G3P are formed, but only </a:t>
            </a:r>
            <a:r>
              <a:rPr lang="en" sz="2600" b="1" u="sng" dirty="0">
                <a:solidFill>
                  <a:schemeClr val="dk1"/>
                </a:solidFill>
              </a:rPr>
              <a:t>one</a:t>
            </a:r>
            <a:r>
              <a:rPr lang="en" sz="2600" dirty="0">
                <a:solidFill>
                  <a:schemeClr val="dk1"/>
                </a:solidFill>
              </a:rPr>
              <a:t> is counted as a </a:t>
            </a:r>
            <a:r>
              <a:rPr lang="en" sz="2600" b="1" u="sng" dirty="0">
                <a:solidFill>
                  <a:schemeClr val="dk1"/>
                </a:solidFill>
              </a:rPr>
              <a:t>net</a:t>
            </a:r>
            <a:r>
              <a:rPr lang="en" sz="2600" dirty="0">
                <a:solidFill>
                  <a:schemeClr val="dk1"/>
                </a:solidFill>
              </a:rPr>
              <a:t> gain</a:t>
            </a:r>
            <a:endParaRPr sz="2600" dirty="0">
              <a:solidFill>
                <a:schemeClr val="dk1"/>
              </a:solidFill>
            </a:endParaRPr>
          </a:p>
          <a:p>
            <a:pPr marL="2286000" lvl="4" indent="-393700" algn="l" rtl="0">
              <a:spcBef>
                <a:spcPts val="0"/>
              </a:spcBef>
              <a:spcAft>
                <a:spcPts val="0"/>
              </a:spcAft>
              <a:buClr>
                <a:schemeClr val="dk1"/>
              </a:buClr>
              <a:buSzPts val="2600"/>
              <a:buChar char="○"/>
            </a:pPr>
            <a:r>
              <a:rPr lang="en" sz="2600" dirty="0">
                <a:solidFill>
                  <a:schemeClr val="dk1"/>
                </a:solidFill>
              </a:rPr>
              <a:t>The other 5 G3P molecules are used to regenerate RuBP</a:t>
            </a:r>
            <a:endParaRPr sz="26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1"/>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a:t>Phase 3: Regeneration of RuBP</a:t>
            </a:r>
            <a:endParaRPr sz="4600"/>
          </a:p>
        </p:txBody>
      </p:sp>
      <p:sp>
        <p:nvSpPr>
          <p:cNvPr id="545" name="Google Shape;545;p51"/>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5 G3P molecules are used to regenerate 3 molecules of RuBP</a:t>
            </a:r>
            <a:endParaRPr dirty="0"/>
          </a:p>
          <a:p>
            <a:pPr marL="914400" lvl="1" indent="-406400" algn="l" rtl="0">
              <a:spcBef>
                <a:spcPts val="0"/>
              </a:spcBef>
              <a:spcAft>
                <a:spcPts val="0"/>
              </a:spcAft>
              <a:buSzPts val="2800"/>
              <a:buChar char="○"/>
            </a:pPr>
            <a:r>
              <a:rPr lang="en" dirty="0"/>
              <a:t>Uses </a:t>
            </a:r>
            <a:r>
              <a:rPr lang="en" dirty="0">
                <a:solidFill>
                  <a:srgbClr val="FF0000"/>
                </a:solidFill>
              </a:rPr>
              <a:t>3 ATP</a:t>
            </a:r>
            <a:r>
              <a:rPr lang="en" dirty="0"/>
              <a:t> for regeneration</a:t>
            </a:r>
            <a:endParaRPr dirty="0"/>
          </a:p>
          <a:p>
            <a:pPr marL="457200" lvl="0" indent="-406400" algn="l" rtl="0">
              <a:spcBef>
                <a:spcPts val="0"/>
              </a:spcBef>
              <a:spcAft>
                <a:spcPts val="0"/>
              </a:spcAft>
              <a:buSzPts val="2800"/>
              <a:buChar char="●"/>
            </a:pPr>
            <a:r>
              <a:rPr lang="en" dirty="0"/>
              <a:t>Cycle is now ready to take in CO</a:t>
            </a:r>
            <a:r>
              <a:rPr lang="en" baseline="-25000" dirty="0"/>
              <a:t>2</a:t>
            </a:r>
            <a:r>
              <a:rPr lang="en" dirty="0"/>
              <a:t> again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Evolution of Photosynthesis</a:t>
            </a:r>
            <a:endParaRPr/>
          </a:p>
        </p:txBody>
      </p:sp>
      <p:sp>
        <p:nvSpPr>
          <p:cNvPr id="80" name="Google Shape;80;p16"/>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Photosynthesis first evolved in prokaryotic organisms</a:t>
            </a:r>
            <a:endParaRPr dirty="0"/>
          </a:p>
          <a:p>
            <a:pPr marL="914400" lvl="1" indent="-406400" algn="l" rtl="0">
              <a:spcBef>
                <a:spcPts val="0"/>
              </a:spcBef>
              <a:spcAft>
                <a:spcPts val="0"/>
              </a:spcAft>
              <a:buSzPts val="2800"/>
              <a:buChar char="○"/>
            </a:pPr>
            <a:r>
              <a:rPr lang="en" dirty="0">
                <a:solidFill>
                  <a:srgbClr val="FF0000"/>
                </a:solidFill>
              </a:rPr>
              <a:t>Cyanobacteria</a:t>
            </a:r>
            <a:r>
              <a:rPr lang="en" dirty="0"/>
              <a:t>: early prokaryotes capable of photosynthesis</a:t>
            </a:r>
            <a:endParaRPr dirty="0"/>
          </a:p>
          <a:p>
            <a:pPr marL="1371600" lvl="2" indent="-393700" algn="l" rtl="0">
              <a:spcBef>
                <a:spcPts val="0"/>
              </a:spcBef>
              <a:spcAft>
                <a:spcPts val="0"/>
              </a:spcAft>
              <a:buSzPts val="2600"/>
              <a:buChar char="■"/>
            </a:pPr>
            <a:r>
              <a:rPr lang="en" dirty="0"/>
              <a:t>Oxygenated the atmosphere of early Earth</a:t>
            </a:r>
            <a:endParaRPr dirty="0"/>
          </a:p>
          <a:p>
            <a:pPr marL="457200" lvl="0" indent="-406400" algn="l" rtl="0">
              <a:spcBef>
                <a:spcPts val="0"/>
              </a:spcBef>
              <a:spcAft>
                <a:spcPts val="0"/>
              </a:spcAft>
              <a:buSzPts val="2800"/>
              <a:buChar char="●"/>
            </a:pPr>
            <a:r>
              <a:rPr lang="en" dirty="0"/>
              <a:t>Prokaryotic photosynthetic pathways were the foundation of Eukaryotic photosynthesis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000"/>
          </a:stretch>
        </a:blipFill>
        <a:effectLst/>
      </p:bgPr>
    </p:bg>
    <p:spTree>
      <p:nvGrpSpPr>
        <p:cNvPr id="1" name="Shape 549"/>
        <p:cNvGrpSpPr/>
        <p:nvPr/>
      </p:nvGrpSpPr>
      <p:grpSpPr>
        <a:xfrm>
          <a:off x="0" y="0"/>
          <a:ext cx="0" cy="0"/>
          <a:chOff x="0" y="0"/>
          <a:chExt cx="0" cy="0"/>
        </a:xfrm>
      </p:grpSpPr>
      <p:sp>
        <p:nvSpPr>
          <p:cNvPr id="550" name="Google Shape;550;p52"/>
          <p:cNvSpPr txBox="1">
            <a:spLocks noGrp="1"/>
          </p:cNvSpPr>
          <p:nvPr>
            <p:ph type="title"/>
          </p:nvPr>
        </p:nvSpPr>
        <p:spPr>
          <a:xfrm>
            <a:off x="228600" y="906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200"/>
              <a:t>Calvin Cycle: Putting it all Together</a:t>
            </a:r>
            <a:endParaRPr sz="4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3"/>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Inputs and Outputs</a:t>
            </a:r>
            <a:endParaRPr/>
          </a:p>
        </p:txBody>
      </p:sp>
      <p:sp>
        <p:nvSpPr>
          <p:cNvPr id="557" name="Google Shape;557;p53"/>
          <p:cNvSpPr txBox="1"/>
          <p:nvPr/>
        </p:nvSpPr>
        <p:spPr>
          <a:xfrm>
            <a:off x="5781250" y="1686563"/>
            <a:ext cx="2288100" cy="1838700"/>
          </a:xfrm>
          <a:prstGeom prst="rect">
            <a:avLst/>
          </a:prstGeom>
          <a:no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t>Inputs</a:t>
            </a:r>
            <a:endParaRPr sz="2800" b="1"/>
          </a:p>
          <a:p>
            <a:pPr marL="457200" lvl="0" indent="-406400" algn="l" rtl="0">
              <a:spcBef>
                <a:spcPts val="0"/>
              </a:spcBef>
              <a:spcAft>
                <a:spcPts val="0"/>
              </a:spcAft>
              <a:buClr>
                <a:schemeClr val="dk1"/>
              </a:buClr>
              <a:buSzPts val="2800"/>
              <a:buChar char="●"/>
            </a:pPr>
            <a:r>
              <a:rPr lang="en" sz="2800">
                <a:solidFill>
                  <a:schemeClr val="dk1"/>
                </a:solidFill>
              </a:rPr>
              <a:t>3 CO</a:t>
            </a:r>
            <a:r>
              <a:rPr lang="en" sz="2800" baseline="-25000">
                <a:solidFill>
                  <a:schemeClr val="dk1"/>
                </a:solidFill>
              </a:rPr>
              <a:t>2</a:t>
            </a:r>
            <a:endParaRPr sz="2800" baseline="-250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9 ATP</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6 NADPH</a:t>
            </a:r>
            <a:endParaRPr sz="2800">
              <a:solidFill>
                <a:schemeClr val="dk1"/>
              </a:solidFill>
            </a:endParaRPr>
          </a:p>
          <a:p>
            <a:pPr marL="0" lvl="0" indent="0" algn="l" rtl="0">
              <a:spcBef>
                <a:spcPts val="0"/>
              </a:spcBef>
              <a:spcAft>
                <a:spcPts val="0"/>
              </a:spcAft>
              <a:buNone/>
            </a:pPr>
            <a:endParaRPr sz="2800"/>
          </a:p>
        </p:txBody>
      </p:sp>
      <p:sp>
        <p:nvSpPr>
          <p:cNvPr id="558" name="Google Shape;558;p53"/>
          <p:cNvSpPr txBox="1"/>
          <p:nvPr/>
        </p:nvSpPr>
        <p:spPr>
          <a:xfrm>
            <a:off x="5766400" y="3860038"/>
            <a:ext cx="2400300" cy="1885200"/>
          </a:xfrm>
          <a:prstGeom prst="rect">
            <a:avLst/>
          </a:prstGeom>
          <a:no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t>Outputs</a:t>
            </a:r>
            <a:endParaRPr sz="2800" b="1"/>
          </a:p>
          <a:p>
            <a:pPr marL="457200" lvl="0" indent="-406400" algn="l" rtl="0">
              <a:spcBef>
                <a:spcPts val="0"/>
              </a:spcBef>
              <a:spcAft>
                <a:spcPts val="0"/>
              </a:spcAft>
              <a:buClr>
                <a:schemeClr val="dk1"/>
              </a:buClr>
              <a:buSzPts val="2800"/>
              <a:buChar char="●"/>
            </a:pPr>
            <a:r>
              <a:rPr lang="en" sz="2800">
                <a:solidFill>
                  <a:schemeClr val="dk1"/>
                </a:solidFill>
              </a:rPr>
              <a:t>1 G3P</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9 ADP</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6 NADP+</a:t>
            </a:r>
            <a:endParaRPr sz="2800">
              <a:solidFill>
                <a:schemeClr val="dk1"/>
              </a:solidFill>
            </a:endParaRPr>
          </a:p>
          <a:p>
            <a:pPr marL="0" lvl="0" indent="0" algn="l" rtl="0">
              <a:spcBef>
                <a:spcPts val="0"/>
              </a:spcBef>
              <a:spcAft>
                <a:spcPts val="0"/>
              </a:spcAft>
              <a:buNone/>
            </a:pPr>
            <a:endParaRPr sz="2800"/>
          </a:p>
        </p:txBody>
      </p:sp>
      <p:sp>
        <p:nvSpPr>
          <p:cNvPr id="559" name="Google Shape;559;p53"/>
          <p:cNvSpPr txBox="1"/>
          <p:nvPr/>
        </p:nvSpPr>
        <p:spPr>
          <a:xfrm>
            <a:off x="968650" y="2904113"/>
            <a:ext cx="2739600" cy="694200"/>
          </a:xfrm>
          <a:prstGeom prst="rect">
            <a:avLst/>
          </a:prstGeom>
          <a:no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t>Calvin Cycle</a:t>
            </a:r>
            <a:endParaRPr sz="2800"/>
          </a:p>
        </p:txBody>
      </p:sp>
      <p:cxnSp>
        <p:nvCxnSpPr>
          <p:cNvPr id="560" name="Google Shape;560;p53"/>
          <p:cNvCxnSpPr>
            <a:stCxn id="559" idx="3"/>
            <a:endCxn id="557" idx="1"/>
          </p:cNvCxnSpPr>
          <p:nvPr/>
        </p:nvCxnSpPr>
        <p:spPr>
          <a:xfrm rot="10800000" flipH="1">
            <a:off x="3708250" y="2605913"/>
            <a:ext cx="2073000" cy="645300"/>
          </a:xfrm>
          <a:prstGeom prst="straightConnector1">
            <a:avLst/>
          </a:prstGeom>
          <a:noFill/>
          <a:ln w="38100" cap="flat" cmpd="sng">
            <a:solidFill>
              <a:srgbClr val="000000"/>
            </a:solidFill>
            <a:prstDash val="solid"/>
            <a:round/>
            <a:headEnd type="none" w="med" len="med"/>
            <a:tailEnd type="triangle" w="med" len="med"/>
          </a:ln>
        </p:spPr>
      </p:cxnSp>
      <p:cxnSp>
        <p:nvCxnSpPr>
          <p:cNvPr id="561" name="Google Shape;561;p53"/>
          <p:cNvCxnSpPr>
            <a:stCxn id="559" idx="3"/>
          </p:cNvCxnSpPr>
          <p:nvPr/>
        </p:nvCxnSpPr>
        <p:spPr>
          <a:xfrm>
            <a:off x="3708250" y="3251213"/>
            <a:ext cx="2073000" cy="15417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4"/>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Calvin Cycle Summary</a:t>
            </a:r>
            <a:endParaRPr/>
          </a:p>
        </p:txBody>
      </p:sp>
      <p:sp>
        <p:nvSpPr>
          <p:cNvPr id="567" name="Google Shape;567;p54"/>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solidFill>
                  <a:schemeClr val="dk1"/>
                </a:solidFill>
              </a:rPr>
              <a:t>Uses NADPH, ATP, and CO</a:t>
            </a:r>
            <a:r>
              <a:rPr lang="en" baseline="-25000" dirty="0">
                <a:solidFill>
                  <a:schemeClr val="dk1"/>
                </a:solidFill>
              </a:rPr>
              <a:t>2</a:t>
            </a:r>
            <a:endParaRPr dirty="0"/>
          </a:p>
          <a:p>
            <a:pPr marL="457200" lvl="0" indent="-406400" algn="l" rtl="0">
              <a:spcBef>
                <a:spcPts val="0"/>
              </a:spcBef>
              <a:spcAft>
                <a:spcPts val="0"/>
              </a:spcAft>
              <a:buSzPts val="2800"/>
              <a:buChar char="●"/>
            </a:pPr>
            <a:r>
              <a:rPr lang="en" dirty="0"/>
              <a:t>Produces a 3-C sugar G3P</a:t>
            </a:r>
            <a:endParaRPr dirty="0"/>
          </a:p>
          <a:p>
            <a:pPr marL="0" lvl="0" indent="0" algn="l" rtl="0">
              <a:spcBef>
                <a:spcPts val="1600"/>
              </a:spcBef>
              <a:spcAft>
                <a:spcPts val="0"/>
              </a:spcAft>
              <a:buNone/>
            </a:pPr>
            <a:r>
              <a:rPr lang="en" dirty="0"/>
              <a:t>Three phases:</a:t>
            </a:r>
            <a:endParaRPr dirty="0"/>
          </a:p>
          <a:p>
            <a:pPr marL="457200" lvl="0" indent="-406400" algn="l" rtl="0">
              <a:spcBef>
                <a:spcPts val="0"/>
              </a:spcBef>
              <a:spcAft>
                <a:spcPts val="0"/>
              </a:spcAft>
              <a:buSzPts val="2800"/>
              <a:buAutoNum type="arabicPeriod"/>
            </a:pPr>
            <a:r>
              <a:rPr lang="en" dirty="0"/>
              <a:t>Carbon fixation</a:t>
            </a:r>
            <a:endParaRPr dirty="0"/>
          </a:p>
          <a:p>
            <a:pPr marL="457200" lvl="0" indent="-406400" algn="l" rtl="0">
              <a:spcBef>
                <a:spcPts val="0"/>
              </a:spcBef>
              <a:spcAft>
                <a:spcPts val="0"/>
              </a:spcAft>
              <a:buSzPts val="2800"/>
              <a:buAutoNum type="arabicPeriod"/>
            </a:pPr>
            <a:r>
              <a:rPr lang="en" dirty="0"/>
              <a:t>Reduction</a:t>
            </a:r>
            <a:endParaRPr dirty="0"/>
          </a:p>
          <a:p>
            <a:pPr marL="457200" lvl="0" indent="-406400" algn="l" rtl="0">
              <a:spcBef>
                <a:spcPts val="0"/>
              </a:spcBef>
              <a:spcAft>
                <a:spcPts val="0"/>
              </a:spcAft>
              <a:buSzPts val="2800"/>
              <a:buAutoNum type="arabicPeriod"/>
            </a:pPr>
            <a:r>
              <a:rPr lang="en" dirty="0"/>
              <a:t>Regeneration of RuBP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5"/>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Problem for C3 Plants</a:t>
            </a:r>
            <a:endParaRPr/>
          </a:p>
        </p:txBody>
      </p:sp>
      <p:sp>
        <p:nvSpPr>
          <p:cNvPr id="573" name="Google Shape;573;p55"/>
          <p:cNvSpPr txBox="1">
            <a:spLocks noGrp="1"/>
          </p:cNvSpPr>
          <p:nvPr>
            <p:ph type="body" idx="1"/>
          </p:nvPr>
        </p:nvSpPr>
        <p:spPr>
          <a:xfrm>
            <a:off x="174450" y="1202575"/>
            <a:ext cx="8795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rgbClr val="990000"/>
                </a:solidFill>
              </a:rPr>
              <a:t>Photorespiration</a:t>
            </a:r>
            <a:r>
              <a:rPr lang="en" dirty="0"/>
              <a:t>: </a:t>
            </a:r>
            <a:endParaRPr dirty="0"/>
          </a:p>
          <a:p>
            <a:pPr marL="914400" lvl="1" indent="-406400" algn="l" rtl="0">
              <a:spcBef>
                <a:spcPts val="0"/>
              </a:spcBef>
              <a:spcAft>
                <a:spcPts val="0"/>
              </a:spcAft>
              <a:buSzPts val="2800"/>
              <a:buChar char="○"/>
            </a:pPr>
            <a:r>
              <a:rPr lang="en" dirty="0"/>
              <a:t>On very hot days plants close their </a:t>
            </a:r>
            <a:r>
              <a:rPr lang="en" dirty="0">
                <a:solidFill>
                  <a:srgbClr val="0000FF"/>
                </a:solidFill>
              </a:rPr>
              <a:t>stomata</a:t>
            </a:r>
            <a:r>
              <a:rPr lang="en" dirty="0"/>
              <a:t> to stop </a:t>
            </a:r>
            <a:r>
              <a:rPr lang="en" dirty="0">
                <a:solidFill>
                  <a:srgbClr val="0000FF"/>
                </a:solidFill>
              </a:rPr>
              <a:t>water</a:t>
            </a:r>
            <a:r>
              <a:rPr lang="en" dirty="0"/>
              <a:t> loss</a:t>
            </a:r>
            <a:endParaRPr dirty="0"/>
          </a:p>
          <a:p>
            <a:pPr marL="914400" lvl="1" indent="-406400" algn="l" rtl="0">
              <a:spcBef>
                <a:spcPts val="0"/>
              </a:spcBef>
              <a:spcAft>
                <a:spcPts val="0"/>
              </a:spcAft>
              <a:buSzPts val="2800"/>
              <a:buChar char="○"/>
            </a:pPr>
            <a:r>
              <a:rPr lang="en" dirty="0"/>
              <a:t>Causes </a:t>
            </a:r>
            <a:r>
              <a:rPr lang="en" u="sng" dirty="0"/>
              <a:t>less</a:t>
            </a:r>
            <a:r>
              <a:rPr lang="en" dirty="0"/>
              <a:t> </a:t>
            </a:r>
            <a:r>
              <a:rPr lang="en" dirty="0">
                <a:solidFill>
                  <a:srgbClr val="990000"/>
                </a:solidFill>
              </a:rPr>
              <a:t>CO</a:t>
            </a:r>
            <a:r>
              <a:rPr lang="en" baseline="-25000" dirty="0">
                <a:solidFill>
                  <a:srgbClr val="990000"/>
                </a:solidFill>
              </a:rPr>
              <a:t>2</a:t>
            </a:r>
            <a:r>
              <a:rPr lang="en" dirty="0"/>
              <a:t> to be present, and </a:t>
            </a:r>
            <a:r>
              <a:rPr lang="en" u="sng" dirty="0"/>
              <a:t>more</a:t>
            </a:r>
            <a:r>
              <a:rPr lang="en" dirty="0">
                <a:solidFill>
                  <a:srgbClr val="0000FF"/>
                </a:solidFill>
              </a:rPr>
              <a:t> O</a:t>
            </a:r>
            <a:r>
              <a:rPr lang="en" baseline="-25000" dirty="0">
                <a:solidFill>
                  <a:srgbClr val="0000FF"/>
                </a:solidFill>
              </a:rPr>
              <a:t>2</a:t>
            </a:r>
            <a:r>
              <a:rPr lang="en" dirty="0">
                <a:solidFill>
                  <a:srgbClr val="0000FF"/>
                </a:solidFill>
              </a:rPr>
              <a:t> </a:t>
            </a:r>
            <a:endParaRPr dirty="0">
              <a:solidFill>
                <a:srgbClr val="0000FF"/>
              </a:solidFill>
            </a:endParaRPr>
          </a:p>
          <a:p>
            <a:pPr marL="914400" lvl="1" indent="-406400" algn="l" rtl="0">
              <a:spcBef>
                <a:spcPts val="0"/>
              </a:spcBef>
              <a:spcAft>
                <a:spcPts val="0"/>
              </a:spcAft>
              <a:buSzPts val="2800"/>
              <a:buChar char="○"/>
            </a:pPr>
            <a:r>
              <a:rPr lang="en" dirty="0"/>
              <a:t>Rubisco binds to O</a:t>
            </a:r>
            <a:r>
              <a:rPr lang="en" baseline="-25000" dirty="0"/>
              <a:t>2</a:t>
            </a:r>
            <a:r>
              <a:rPr lang="en" dirty="0"/>
              <a:t> and uses ATP</a:t>
            </a:r>
            <a:endParaRPr dirty="0"/>
          </a:p>
          <a:p>
            <a:pPr marL="1371600" lvl="2" indent="-393700" algn="l" rtl="0">
              <a:spcBef>
                <a:spcPts val="0"/>
              </a:spcBef>
              <a:spcAft>
                <a:spcPts val="0"/>
              </a:spcAft>
              <a:buSzPts val="2600"/>
              <a:buChar char="■"/>
            </a:pPr>
            <a:r>
              <a:rPr lang="en" dirty="0"/>
              <a:t>The process produces CO</a:t>
            </a:r>
            <a:r>
              <a:rPr lang="en" baseline="-25000" dirty="0"/>
              <a:t>2</a:t>
            </a:r>
            <a:r>
              <a:rPr lang="en" dirty="0"/>
              <a:t> </a:t>
            </a:r>
            <a:endParaRPr dirty="0"/>
          </a:p>
          <a:p>
            <a:pPr marL="1371600" lvl="2" indent="-393700" algn="l" rtl="0">
              <a:spcBef>
                <a:spcPts val="0"/>
              </a:spcBef>
              <a:spcAft>
                <a:spcPts val="0"/>
              </a:spcAft>
              <a:buSzPts val="2600"/>
              <a:buChar char="■"/>
            </a:pPr>
            <a:r>
              <a:rPr lang="en" b="1" dirty="0"/>
              <a:t>NO</a:t>
            </a:r>
            <a:r>
              <a:rPr lang="en" dirty="0"/>
              <a:t> sugar is produced</a:t>
            </a:r>
            <a:endParaRPr dirty="0"/>
          </a:p>
          <a:p>
            <a:pPr marL="1371600" lvl="2" indent="-393700" algn="l" rtl="0">
              <a:spcBef>
                <a:spcPts val="0"/>
              </a:spcBef>
              <a:spcAft>
                <a:spcPts val="0"/>
              </a:spcAft>
              <a:buSzPts val="2600"/>
              <a:buChar char="■"/>
            </a:pPr>
            <a:r>
              <a:rPr lang="en" b="1" dirty="0"/>
              <a:t>BAD</a:t>
            </a:r>
            <a:r>
              <a:rPr lang="en" dirty="0"/>
              <a:t> for the plant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000"/>
          </a:stretch>
        </a:blipFill>
        <a:effectLst/>
      </p:bgPr>
    </p:bg>
    <p:spTree>
      <p:nvGrpSpPr>
        <p:cNvPr id="1" name="Shape 577"/>
        <p:cNvGrpSpPr/>
        <p:nvPr/>
      </p:nvGrpSpPr>
      <p:grpSpPr>
        <a:xfrm>
          <a:off x="0" y="0"/>
          <a:ext cx="0" cy="0"/>
          <a:chOff x="0" y="0"/>
          <a:chExt cx="0" cy="0"/>
        </a:xfrm>
      </p:grpSpPr>
      <p:sp>
        <p:nvSpPr>
          <p:cNvPr id="578" name="Google Shape;578;p56"/>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Adaptations</a:t>
            </a:r>
            <a:endParaRPr dirty="0"/>
          </a:p>
        </p:txBody>
      </p:sp>
      <p:sp>
        <p:nvSpPr>
          <p:cNvPr id="579" name="Google Shape;579;p56"/>
          <p:cNvSpPr txBox="1">
            <a:spLocks noGrp="1"/>
          </p:cNvSpPr>
          <p:nvPr>
            <p:ph type="body" idx="1"/>
          </p:nvPr>
        </p:nvSpPr>
        <p:spPr>
          <a:xfrm>
            <a:off x="174450" y="1126375"/>
            <a:ext cx="8795100" cy="11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Plants that live in hot, dry climates have evolved to have alternative mechanisms of carbon fixation</a:t>
            </a:r>
            <a:endParaRPr/>
          </a:p>
          <a:p>
            <a:pPr marL="0" marR="0" lvl="0" indent="0" algn="l" rtl="0">
              <a:lnSpc>
                <a:spcPct val="115000"/>
              </a:lnSpc>
              <a:spcBef>
                <a:spcPts val="1600"/>
              </a:spcBef>
              <a:spcAft>
                <a:spcPts val="1600"/>
              </a:spcAft>
              <a:buNone/>
            </a:pPr>
            <a:endParaRPr sz="26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87"/>
        <p:cNvGrpSpPr/>
        <p:nvPr/>
      </p:nvGrpSpPr>
      <p:grpSpPr>
        <a:xfrm>
          <a:off x="0" y="0"/>
          <a:ext cx="0" cy="0"/>
          <a:chOff x="0" y="0"/>
          <a:chExt cx="0" cy="0"/>
        </a:xfrm>
      </p:grpSpPr>
      <p:sp>
        <p:nvSpPr>
          <p:cNvPr id="588" name="Google Shape;588;p57"/>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Adaptations</a:t>
            </a:r>
            <a:endParaRPr dirty="0"/>
          </a:p>
        </p:txBody>
      </p:sp>
      <p:sp>
        <p:nvSpPr>
          <p:cNvPr id="589" name="Google Shape;589;p57"/>
          <p:cNvSpPr txBox="1">
            <a:spLocks noGrp="1"/>
          </p:cNvSpPr>
          <p:nvPr>
            <p:ph type="body" idx="1"/>
          </p:nvPr>
        </p:nvSpPr>
        <p:spPr>
          <a:xfrm>
            <a:off x="22050" y="821575"/>
            <a:ext cx="5783100" cy="5123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solidFill>
                  <a:srgbClr val="0000FF"/>
                </a:solidFill>
              </a:rPr>
              <a:t>C</a:t>
            </a:r>
            <a:r>
              <a:rPr lang="en" baseline="-25000" dirty="0">
                <a:solidFill>
                  <a:srgbClr val="0000FF"/>
                </a:solidFill>
              </a:rPr>
              <a:t>4</a:t>
            </a:r>
            <a:r>
              <a:rPr lang="en" dirty="0">
                <a:solidFill>
                  <a:srgbClr val="0000FF"/>
                </a:solidFill>
              </a:rPr>
              <a:t> Plants</a:t>
            </a:r>
            <a:endParaRPr dirty="0">
              <a:solidFill>
                <a:srgbClr val="0000FF"/>
              </a:solidFill>
            </a:endParaRPr>
          </a:p>
          <a:p>
            <a:pPr marL="914400" lvl="1" indent="-406400" algn="l" rtl="0">
              <a:spcBef>
                <a:spcPts val="0"/>
              </a:spcBef>
              <a:spcAft>
                <a:spcPts val="0"/>
              </a:spcAft>
              <a:buSzPts val="2800"/>
              <a:buChar char="○"/>
            </a:pPr>
            <a:r>
              <a:rPr lang="en" u="sng" dirty="0"/>
              <a:t>Spatial</a:t>
            </a:r>
            <a:r>
              <a:rPr lang="en" dirty="0"/>
              <a:t> separation of steps</a:t>
            </a:r>
            <a:endParaRPr dirty="0"/>
          </a:p>
          <a:p>
            <a:pPr marL="914400" lvl="1" indent="-406400" algn="l" rtl="0">
              <a:spcBef>
                <a:spcPts val="0"/>
              </a:spcBef>
              <a:spcAft>
                <a:spcPts val="0"/>
              </a:spcAft>
              <a:buSzPts val="2800"/>
              <a:buChar char="○"/>
            </a:pPr>
            <a:r>
              <a:rPr lang="en" b="1" dirty="0">
                <a:solidFill>
                  <a:srgbClr val="0070C0"/>
                </a:solidFill>
              </a:rPr>
              <a:t>Stomata</a:t>
            </a:r>
            <a:r>
              <a:rPr lang="en" dirty="0"/>
              <a:t> partially close to conserve </a:t>
            </a:r>
            <a:r>
              <a:rPr lang="en" b="1" dirty="0">
                <a:solidFill>
                  <a:srgbClr val="0070C0"/>
                </a:solidFill>
              </a:rPr>
              <a:t>water</a:t>
            </a:r>
            <a:endParaRPr b="1" dirty="0">
              <a:solidFill>
                <a:srgbClr val="0070C0"/>
              </a:solidFill>
            </a:endParaRPr>
          </a:p>
          <a:p>
            <a:pPr marL="914400" lvl="1" indent="-406400" algn="l" rtl="0">
              <a:spcBef>
                <a:spcPts val="0"/>
              </a:spcBef>
              <a:spcAft>
                <a:spcPts val="0"/>
              </a:spcAft>
              <a:buSzPts val="2800"/>
              <a:buChar char="○"/>
            </a:pPr>
            <a:r>
              <a:rPr lang="en" dirty="0">
                <a:solidFill>
                  <a:srgbClr val="9900FF"/>
                </a:solidFill>
              </a:rPr>
              <a:t>Mesophyll cells</a:t>
            </a:r>
            <a:r>
              <a:rPr lang="en" dirty="0"/>
              <a:t> fix CO</a:t>
            </a:r>
            <a:r>
              <a:rPr lang="en" baseline="-25000" dirty="0"/>
              <a:t>2</a:t>
            </a:r>
            <a:r>
              <a:rPr lang="en" dirty="0"/>
              <a:t> into a 4-C molecule</a:t>
            </a:r>
            <a:endParaRPr dirty="0"/>
          </a:p>
          <a:p>
            <a:pPr marL="1371600" lvl="2" indent="-393700" algn="l" rtl="0">
              <a:spcBef>
                <a:spcPts val="0"/>
              </a:spcBef>
              <a:spcAft>
                <a:spcPts val="0"/>
              </a:spcAft>
              <a:buSzPts val="2600"/>
              <a:buChar char="■"/>
            </a:pPr>
            <a:r>
              <a:rPr lang="en" dirty="0"/>
              <a:t>Transferred to </a:t>
            </a:r>
            <a:r>
              <a:rPr lang="en" dirty="0">
                <a:solidFill>
                  <a:srgbClr val="B45F06"/>
                </a:solidFill>
              </a:rPr>
              <a:t>bundle sheath cells</a:t>
            </a:r>
            <a:endParaRPr dirty="0">
              <a:solidFill>
                <a:srgbClr val="B45F06"/>
              </a:solidFill>
            </a:endParaRPr>
          </a:p>
          <a:p>
            <a:pPr marL="1828800" lvl="3" indent="-393700" algn="l" rtl="0">
              <a:spcBef>
                <a:spcPts val="0"/>
              </a:spcBef>
              <a:spcAft>
                <a:spcPts val="0"/>
              </a:spcAft>
              <a:buClr>
                <a:srgbClr val="000000"/>
              </a:buClr>
              <a:buSzPts val="2600"/>
              <a:buChar char="●"/>
            </a:pPr>
            <a:r>
              <a:rPr lang="en" sz="2600" dirty="0">
                <a:solidFill>
                  <a:srgbClr val="000000"/>
                </a:solidFill>
              </a:rPr>
              <a:t>Releases CO</a:t>
            </a:r>
            <a:r>
              <a:rPr lang="en" sz="2600" baseline="-25000" dirty="0">
                <a:solidFill>
                  <a:srgbClr val="000000"/>
                </a:solidFill>
              </a:rPr>
              <a:t>2</a:t>
            </a:r>
            <a:r>
              <a:rPr lang="en" sz="2600" dirty="0">
                <a:solidFill>
                  <a:srgbClr val="000000"/>
                </a:solidFill>
              </a:rPr>
              <a:t> to be used in the Calvin cycle</a:t>
            </a:r>
            <a:endParaRPr sz="2600" dirty="0">
              <a:solidFill>
                <a:srgbClr val="000000"/>
              </a:solidFill>
            </a:endParaRPr>
          </a:p>
          <a:p>
            <a:pPr marL="914400" lvl="1" indent="-393700" algn="l" rtl="0">
              <a:spcBef>
                <a:spcPts val="0"/>
              </a:spcBef>
              <a:spcAft>
                <a:spcPts val="0"/>
              </a:spcAft>
              <a:buClr>
                <a:srgbClr val="000000"/>
              </a:buClr>
              <a:buSzPts val="2600"/>
              <a:buChar char="○"/>
            </a:pPr>
            <a:r>
              <a:rPr lang="en" sz="2600" b="1" u="sng" dirty="0"/>
              <a:t>Examples</a:t>
            </a:r>
            <a:r>
              <a:rPr lang="en" sz="2600" dirty="0"/>
              <a:t>: maize (corn), grasses, sugarcane</a:t>
            </a:r>
            <a:endParaRPr sz="2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95"/>
        <p:cNvGrpSpPr/>
        <p:nvPr/>
      </p:nvGrpSpPr>
      <p:grpSpPr>
        <a:xfrm>
          <a:off x="0" y="0"/>
          <a:ext cx="0" cy="0"/>
          <a:chOff x="0" y="0"/>
          <a:chExt cx="0" cy="0"/>
        </a:xfrm>
      </p:grpSpPr>
      <p:sp>
        <p:nvSpPr>
          <p:cNvPr id="596" name="Google Shape;596;p58"/>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Adaptations</a:t>
            </a:r>
            <a:endParaRPr dirty="0"/>
          </a:p>
        </p:txBody>
      </p:sp>
      <p:sp>
        <p:nvSpPr>
          <p:cNvPr id="597" name="Google Shape;597;p58"/>
          <p:cNvSpPr txBox="1">
            <a:spLocks noGrp="1"/>
          </p:cNvSpPr>
          <p:nvPr>
            <p:ph type="body" idx="1"/>
          </p:nvPr>
        </p:nvSpPr>
        <p:spPr>
          <a:xfrm>
            <a:off x="0" y="800225"/>
            <a:ext cx="6234600" cy="59556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Char char="●"/>
            </a:pPr>
            <a:r>
              <a:rPr lang="en" dirty="0">
                <a:solidFill>
                  <a:srgbClr val="B45F06"/>
                </a:solidFill>
              </a:rPr>
              <a:t>CAM plants</a:t>
            </a:r>
            <a:endParaRPr dirty="0">
              <a:solidFill>
                <a:schemeClr val="dk1"/>
              </a:solidFill>
            </a:endParaRPr>
          </a:p>
          <a:p>
            <a:pPr marL="914400" lvl="1" indent="-406400" algn="l" rtl="0">
              <a:spcBef>
                <a:spcPts val="0"/>
              </a:spcBef>
              <a:spcAft>
                <a:spcPts val="0"/>
              </a:spcAft>
              <a:buClr>
                <a:schemeClr val="dk1"/>
              </a:buClr>
              <a:buSzPts val="2800"/>
              <a:buChar char="○"/>
            </a:pPr>
            <a:r>
              <a:rPr lang="en" sz="2700" dirty="0">
                <a:solidFill>
                  <a:schemeClr val="dk1"/>
                </a:solidFill>
              </a:rPr>
              <a:t>Open </a:t>
            </a:r>
            <a:r>
              <a:rPr lang="en" sz="2700" u="sng" dirty="0">
                <a:solidFill>
                  <a:schemeClr val="dk1"/>
                </a:solidFill>
              </a:rPr>
              <a:t>stomata</a:t>
            </a:r>
            <a:r>
              <a:rPr lang="en" sz="2700" dirty="0">
                <a:solidFill>
                  <a:schemeClr val="dk1"/>
                </a:solidFill>
              </a:rPr>
              <a:t> at </a:t>
            </a:r>
            <a:r>
              <a:rPr lang="en" sz="2700" u="sng" dirty="0">
                <a:solidFill>
                  <a:schemeClr val="dk1"/>
                </a:solidFill>
              </a:rPr>
              <a:t>night</a:t>
            </a:r>
            <a:r>
              <a:rPr lang="en" sz="2700" dirty="0">
                <a:solidFill>
                  <a:schemeClr val="dk1"/>
                </a:solidFill>
              </a:rPr>
              <a:t> and close during the </a:t>
            </a:r>
            <a:r>
              <a:rPr lang="en" sz="2700" u="sng" dirty="0">
                <a:solidFill>
                  <a:schemeClr val="dk1"/>
                </a:solidFill>
              </a:rPr>
              <a:t>day</a:t>
            </a:r>
            <a:endParaRPr sz="2700" u="sng" dirty="0">
              <a:solidFill>
                <a:schemeClr val="dk1"/>
              </a:solidFill>
            </a:endParaRPr>
          </a:p>
          <a:p>
            <a:pPr marL="914400" lvl="1" indent="-406400" algn="l" rtl="0">
              <a:spcBef>
                <a:spcPts val="0"/>
              </a:spcBef>
              <a:spcAft>
                <a:spcPts val="0"/>
              </a:spcAft>
              <a:buClr>
                <a:schemeClr val="dk1"/>
              </a:buClr>
              <a:buSzPts val="2800"/>
              <a:buChar char="○"/>
            </a:pPr>
            <a:r>
              <a:rPr lang="en" sz="2700" u="sng" dirty="0">
                <a:solidFill>
                  <a:schemeClr val="dk1"/>
                </a:solidFill>
              </a:rPr>
              <a:t>CO</a:t>
            </a:r>
            <a:r>
              <a:rPr lang="en" sz="2700" u="sng" baseline="-25000" dirty="0">
                <a:solidFill>
                  <a:schemeClr val="dk1"/>
                </a:solidFill>
              </a:rPr>
              <a:t>2</a:t>
            </a:r>
            <a:r>
              <a:rPr lang="en" sz="2700" dirty="0">
                <a:solidFill>
                  <a:schemeClr val="dk1"/>
                </a:solidFill>
              </a:rPr>
              <a:t> is incorporated into </a:t>
            </a:r>
            <a:r>
              <a:rPr lang="en" sz="2700" u="sng" dirty="0">
                <a:solidFill>
                  <a:schemeClr val="dk1"/>
                </a:solidFill>
              </a:rPr>
              <a:t>organic acids</a:t>
            </a:r>
            <a:r>
              <a:rPr lang="en" sz="2700" dirty="0">
                <a:solidFill>
                  <a:schemeClr val="dk1"/>
                </a:solidFill>
              </a:rPr>
              <a:t> and stored in </a:t>
            </a:r>
            <a:r>
              <a:rPr lang="en" sz="2700" u="sng" dirty="0">
                <a:solidFill>
                  <a:schemeClr val="dk1"/>
                </a:solidFill>
              </a:rPr>
              <a:t>vacuoles</a:t>
            </a:r>
            <a:endParaRPr sz="2700" u="sng" dirty="0">
              <a:solidFill>
                <a:schemeClr val="dk1"/>
              </a:solidFill>
            </a:endParaRPr>
          </a:p>
          <a:p>
            <a:pPr marL="914400" lvl="1" indent="-406400" algn="l" rtl="0">
              <a:spcBef>
                <a:spcPts val="0"/>
              </a:spcBef>
              <a:spcAft>
                <a:spcPts val="0"/>
              </a:spcAft>
              <a:buClr>
                <a:schemeClr val="dk1"/>
              </a:buClr>
              <a:buSzPts val="2800"/>
              <a:buChar char="○"/>
            </a:pPr>
            <a:r>
              <a:rPr lang="en" sz="2700" dirty="0">
                <a:solidFill>
                  <a:schemeClr val="dk1"/>
                </a:solidFill>
              </a:rPr>
              <a:t>During the day, light reactions occur and </a:t>
            </a:r>
            <a:r>
              <a:rPr lang="en" sz="2700" u="sng" dirty="0">
                <a:solidFill>
                  <a:schemeClr val="dk1"/>
                </a:solidFill>
              </a:rPr>
              <a:t>CO</a:t>
            </a:r>
            <a:r>
              <a:rPr lang="en" sz="2700" u="sng" baseline="-25000" dirty="0">
                <a:solidFill>
                  <a:schemeClr val="dk1"/>
                </a:solidFill>
              </a:rPr>
              <a:t>2</a:t>
            </a:r>
            <a:r>
              <a:rPr lang="en" sz="2700" dirty="0">
                <a:solidFill>
                  <a:schemeClr val="dk1"/>
                </a:solidFill>
              </a:rPr>
              <a:t> is released from the </a:t>
            </a:r>
            <a:r>
              <a:rPr lang="en" sz="2700" u="sng" dirty="0">
                <a:solidFill>
                  <a:schemeClr val="dk1"/>
                </a:solidFill>
              </a:rPr>
              <a:t>organic acids</a:t>
            </a:r>
            <a:r>
              <a:rPr lang="en" sz="2700" dirty="0">
                <a:solidFill>
                  <a:schemeClr val="dk1"/>
                </a:solidFill>
              </a:rPr>
              <a:t> and incorporated into the </a:t>
            </a:r>
            <a:r>
              <a:rPr lang="en" sz="2700" u="sng" dirty="0">
                <a:solidFill>
                  <a:schemeClr val="dk1"/>
                </a:solidFill>
              </a:rPr>
              <a:t>Calvin cycle</a:t>
            </a:r>
            <a:endParaRPr sz="2700" dirty="0">
              <a:solidFill>
                <a:schemeClr val="dk1"/>
              </a:solidFill>
            </a:endParaRPr>
          </a:p>
          <a:p>
            <a:pPr marL="914400" lvl="1" indent="-406400" algn="l" rtl="0">
              <a:spcBef>
                <a:spcPts val="0"/>
              </a:spcBef>
              <a:spcAft>
                <a:spcPts val="0"/>
              </a:spcAft>
              <a:buClr>
                <a:schemeClr val="dk1"/>
              </a:buClr>
              <a:buSzPts val="2800"/>
              <a:buChar char="○"/>
            </a:pPr>
            <a:r>
              <a:rPr lang="en" sz="2700" b="1" u="sng" dirty="0">
                <a:solidFill>
                  <a:schemeClr val="dk1"/>
                </a:solidFill>
              </a:rPr>
              <a:t>Examples</a:t>
            </a:r>
            <a:r>
              <a:rPr lang="en" sz="2700" dirty="0">
                <a:solidFill>
                  <a:schemeClr val="dk1"/>
                </a:solidFill>
              </a:rPr>
              <a:t>: pineapples, cacti, succulents, jade</a:t>
            </a:r>
            <a:endParaRPr sz="27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9"/>
          <p:cNvSpPr txBox="1">
            <a:spLocks noGrp="1"/>
          </p:cNvSpPr>
          <p:nvPr>
            <p:ph type="title"/>
          </p:nvPr>
        </p:nvSpPr>
        <p:spPr>
          <a:xfrm>
            <a:off x="224275" y="11762"/>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solidFill>
                  <a:srgbClr val="0000FF"/>
                </a:solidFill>
              </a:rPr>
              <a:t>Practice MiniFRQ</a:t>
            </a:r>
            <a:endParaRPr sz="4400" dirty="0">
              <a:solidFill>
                <a:srgbClr val="0000FF"/>
              </a:solidFill>
            </a:endParaRPr>
          </a:p>
        </p:txBody>
      </p:sp>
      <p:sp>
        <p:nvSpPr>
          <p:cNvPr id="605" name="Google Shape;605;p59"/>
          <p:cNvSpPr txBox="1">
            <a:spLocks noGrp="1"/>
          </p:cNvSpPr>
          <p:nvPr>
            <p:ph type="body" idx="1"/>
          </p:nvPr>
        </p:nvSpPr>
        <p:spPr>
          <a:xfrm>
            <a:off x="126175" y="585987"/>
            <a:ext cx="8883000" cy="281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dirty="0"/>
              <a:t>A student wanted to study the effect of varying colors of light on the growth of plants. The student exposed tomato plants to 3 different wavelengths of light for the course of one week and measured the overall height each plant each day. All other conditions were kept consistent between the plants. The results are below:</a:t>
            </a:r>
            <a:endParaRPr sz="2600" dirty="0"/>
          </a:p>
        </p:txBody>
      </p:sp>
      <p:sp>
        <p:nvSpPr>
          <p:cNvPr id="606" name="Google Shape;606;p59"/>
          <p:cNvSpPr txBox="1"/>
          <p:nvPr/>
        </p:nvSpPr>
        <p:spPr>
          <a:xfrm>
            <a:off x="5478425" y="3117900"/>
            <a:ext cx="3665700" cy="36639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AutoNum type="alphaLcParenR"/>
            </a:pPr>
            <a:r>
              <a:rPr lang="en" sz="2600" b="1" dirty="0">
                <a:solidFill>
                  <a:srgbClr val="FF0000"/>
                </a:solidFill>
              </a:rPr>
              <a:t>Identify</a:t>
            </a:r>
            <a:r>
              <a:rPr lang="en" sz="2600" dirty="0"/>
              <a:t> the wavelength that caused the least amount of growth.</a:t>
            </a:r>
            <a:endParaRPr sz="2600" dirty="0"/>
          </a:p>
          <a:p>
            <a:pPr marL="457200" lvl="0" indent="-393700" algn="l" rtl="0">
              <a:spcBef>
                <a:spcPts val="0"/>
              </a:spcBef>
              <a:spcAft>
                <a:spcPts val="0"/>
              </a:spcAft>
              <a:buSzPts val="2600"/>
              <a:buAutoNum type="alphaLcParenR"/>
            </a:pPr>
            <a:r>
              <a:rPr lang="en" sz="2600" b="1" dirty="0">
                <a:solidFill>
                  <a:srgbClr val="FF0000"/>
                </a:solidFill>
              </a:rPr>
              <a:t>Explain</a:t>
            </a:r>
            <a:r>
              <a:rPr lang="en" sz="2600" dirty="0"/>
              <a:t> why the wavelength identified in part a was ineffective.</a:t>
            </a:r>
            <a:endParaRPr sz="2600" dirty="0"/>
          </a:p>
        </p:txBody>
      </p:sp>
      <p:pic>
        <p:nvPicPr>
          <p:cNvPr id="607" name="Google Shape;607;p59"/>
          <p:cNvPicPr preferRelativeResize="0"/>
          <p:nvPr/>
        </p:nvPicPr>
        <p:blipFill>
          <a:blip r:embed="rId3">
            <a:alphaModFix/>
          </a:blip>
          <a:stretch>
            <a:fillRect/>
          </a:stretch>
        </p:blipFill>
        <p:spPr>
          <a:xfrm>
            <a:off x="126175" y="3455121"/>
            <a:ext cx="5230852" cy="314037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0"/>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Practice FRQ</a:t>
            </a:r>
            <a:endParaRPr>
              <a:solidFill>
                <a:srgbClr val="0000FF"/>
              </a:solidFill>
            </a:endParaRPr>
          </a:p>
        </p:txBody>
      </p:sp>
      <p:sp>
        <p:nvSpPr>
          <p:cNvPr id="613" name="Google Shape;613;p60"/>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Rubisco can bind to CO</a:t>
            </a:r>
            <a:r>
              <a:rPr lang="en" baseline="-25000" dirty="0"/>
              <a:t>2</a:t>
            </a:r>
            <a:r>
              <a:rPr lang="en" dirty="0"/>
              <a:t> or O</a:t>
            </a:r>
            <a:r>
              <a:rPr lang="en" baseline="-25000" dirty="0"/>
              <a:t>2</a:t>
            </a:r>
            <a:r>
              <a:rPr lang="en" dirty="0"/>
              <a:t> in the Calvin cycle. After learning this, a student was interested in photorespiration. After doing research she claimed that it is simply a metabolic relic; early atmospheric conditions did not have oxygen, therefore it never posed a problem early on. Would you </a:t>
            </a:r>
            <a:r>
              <a:rPr lang="en" b="1" dirty="0"/>
              <a:t>support</a:t>
            </a:r>
            <a:r>
              <a:rPr lang="en" dirty="0"/>
              <a:t> or </a:t>
            </a:r>
            <a:r>
              <a:rPr lang="en" b="1" dirty="0"/>
              <a:t>reject</a:t>
            </a:r>
            <a:r>
              <a:rPr lang="en" dirty="0"/>
              <a:t> this claim? </a:t>
            </a:r>
            <a:r>
              <a:rPr lang="en" b="1" dirty="0">
                <a:solidFill>
                  <a:srgbClr val="FF0000"/>
                </a:solidFill>
              </a:rPr>
              <a:t>Justify</a:t>
            </a:r>
            <a:r>
              <a:rPr lang="en" dirty="0"/>
              <a:t> your response.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Site of Photosynthesis</a:t>
            </a:r>
            <a:endParaRPr/>
          </a:p>
        </p:txBody>
      </p:sp>
      <p:sp>
        <p:nvSpPr>
          <p:cNvPr id="86" name="Google Shape;86;p17"/>
          <p:cNvSpPr txBox="1">
            <a:spLocks noGrp="1"/>
          </p:cNvSpPr>
          <p:nvPr>
            <p:ph type="body" idx="1"/>
          </p:nvPr>
        </p:nvSpPr>
        <p:spPr>
          <a:xfrm>
            <a:off x="224275" y="993000"/>
            <a:ext cx="8686800" cy="3464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Leaves are the primary location of photosynthesis in most plants</a:t>
            </a:r>
            <a:endParaRPr dirty="0"/>
          </a:p>
          <a:p>
            <a:pPr marL="457200" lvl="0" indent="-406400" algn="l" rtl="0">
              <a:lnSpc>
                <a:spcPct val="100000"/>
              </a:lnSpc>
              <a:spcBef>
                <a:spcPts val="0"/>
              </a:spcBef>
              <a:spcAft>
                <a:spcPts val="0"/>
              </a:spcAft>
              <a:buSzPts val="2800"/>
              <a:buChar char="●"/>
            </a:pPr>
            <a:r>
              <a:rPr lang="en" u="sng" dirty="0">
                <a:solidFill>
                  <a:srgbClr val="274E13"/>
                </a:solidFill>
              </a:rPr>
              <a:t>Chloroplast</a:t>
            </a:r>
            <a:r>
              <a:rPr lang="en" dirty="0"/>
              <a:t>: organelle for the location of photosynthesis</a:t>
            </a:r>
            <a:endParaRPr dirty="0"/>
          </a:p>
          <a:p>
            <a:pPr marL="914400" lvl="1" indent="-406400" algn="l" rtl="0">
              <a:lnSpc>
                <a:spcPct val="100000"/>
              </a:lnSpc>
              <a:spcBef>
                <a:spcPts val="0"/>
              </a:spcBef>
              <a:spcAft>
                <a:spcPts val="0"/>
              </a:spcAft>
              <a:buSzPts val="2800"/>
              <a:buChar char="○"/>
            </a:pPr>
            <a:r>
              <a:rPr lang="en" dirty="0"/>
              <a:t>Found in the </a:t>
            </a:r>
            <a:r>
              <a:rPr lang="en" dirty="0">
                <a:solidFill>
                  <a:srgbClr val="0000FF"/>
                </a:solidFill>
              </a:rPr>
              <a:t>mesophyll</a:t>
            </a:r>
            <a:r>
              <a:rPr lang="en" dirty="0"/>
              <a:t>, the cells that make up the interior tissue of the leaf</a:t>
            </a:r>
            <a:endParaRPr dirty="0"/>
          </a:p>
          <a:p>
            <a:pPr marL="914400" lvl="1" indent="-406400" algn="l" rtl="0">
              <a:lnSpc>
                <a:spcPct val="100000"/>
              </a:lnSpc>
              <a:spcBef>
                <a:spcPts val="0"/>
              </a:spcBef>
              <a:spcAft>
                <a:spcPts val="0"/>
              </a:spcAft>
              <a:buSzPts val="2800"/>
              <a:buChar char="○"/>
            </a:pPr>
            <a:r>
              <a:rPr lang="en" u="sng" dirty="0">
                <a:solidFill>
                  <a:srgbClr val="B45F06"/>
                </a:solidFill>
              </a:rPr>
              <a:t>Stomata</a:t>
            </a:r>
            <a:r>
              <a:rPr lang="en" dirty="0"/>
              <a:t>: pores in leaves that allow CO</a:t>
            </a:r>
            <a:r>
              <a:rPr lang="en" baseline="-25000" dirty="0"/>
              <a:t>2</a:t>
            </a:r>
            <a:r>
              <a:rPr lang="en" dirty="0"/>
              <a:t> in and O</a:t>
            </a:r>
            <a:r>
              <a:rPr lang="en" baseline="-25000" dirty="0"/>
              <a:t>2</a:t>
            </a:r>
            <a:r>
              <a:rPr lang="en" dirty="0"/>
              <a:t> out</a:t>
            </a:r>
            <a:endParaRPr dirty="0"/>
          </a:p>
        </p:txBody>
      </p:sp>
      <p:cxnSp>
        <p:nvCxnSpPr>
          <p:cNvPr id="89" name="Google Shape;89;p17"/>
          <p:cNvCxnSpPr/>
          <p:nvPr/>
        </p:nvCxnSpPr>
        <p:spPr>
          <a:xfrm rot="10800000" flipH="1">
            <a:off x="3686013" y="4599150"/>
            <a:ext cx="2824500" cy="1293300"/>
          </a:xfrm>
          <a:prstGeom prst="straightConnector1">
            <a:avLst/>
          </a:prstGeom>
          <a:noFill/>
          <a:ln w="19050" cap="flat" cmpd="sng">
            <a:solidFill>
              <a:srgbClr val="000000"/>
            </a:solidFill>
            <a:prstDash val="solid"/>
            <a:round/>
            <a:headEnd type="none" w="med" len="med"/>
            <a:tailEnd type="none" w="med" len="med"/>
          </a:ln>
        </p:spPr>
      </p:cxnSp>
      <p:cxnSp>
        <p:nvCxnSpPr>
          <p:cNvPr id="90" name="Google Shape;90;p17"/>
          <p:cNvCxnSpPr/>
          <p:nvPr/>
        </p:nvCxnSpPr>
        <p:spPr>
          <a:xfrm>
            <a:off x="3686013" y="5892450"/>
            <a:ext cx="3069900" cy="8319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Structures of a Chloroplast</a:t>
            </a:r>
            <a:endParaRPr/>
          </a:p>
        </p:txBody>
      </p:sp>
      <p:sp>
        <p:nvSpPr>
          <p:cNvPr id="96" name="Google Shape;96;p18"/>
          <p:cNvSpPr txBox="1">
            <a:spLocks noGrp="1"/>
          </p:cNvSpPr>
          <p:nvPr>
            <p:ph type="body" idx="1"/>
          </p:nvPr>
        </p:nvSpPr>
        <p:spPr>
          <a:xfrm>
            <a:off x="147750" y="1084075"/>
            <a:ext cx="8848500" cy="22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Chloroplasts are surrounded by a double membrane</a:t>
            </a:r>
            <a:endParaRPr dirty="0"/>
          </a:p>
          <a:p>
            <a:pPr marL="457200" lvl="0" indent="-406400" algn="l" rtl="0">
              <a:spcBef>
                <a:spcPts val="0"/>
              </a:spcBef>
              <a:spcAft>
                <a:spcPts val="0"/>
              </a:spcAft>
              <a:buSzPts val="2800"/>
              <a:buChar char="●"/>
            </a:pPr>
            <a:r>
              <a:rPr lang="en" u="sng" dirty="0">
                <a:solidFill>
                  <a:srgbClr val="990000"/>
                </a:solidFill>
              </a:rPr>
              <a:t>Stroma</a:t>
            </a:r>
            <a:r>
              <a:rPr lang="en" dirty="0"/>
              <a:t>: aqueous internal fluid</a:t>
            </a:r>
            <a:endParaRPr dirty="0"/>
          </a:p>
          <a:p>
            <a:pPr marL="457200" lvl="0" indent="-406400" algn="l" rtl="0">
              <a:spcBef>
                <a:spcPts val="0"/>
              </a:spcBef>
              <a:spcAft>
                <a:spcPts val="0"/>
              </a:spcAft>
              <a:buSzPts val="2800"/>
              <a:buChar char="●"/>
            </a:pPr>
            <a:r>
              <a:rPr lang="en" u="sng" dirty="0">
                <a:solidFill>
                  <a:srgbClr val="0000FF"/>
                </a:solidFill>
              </a:rPr>
              <a:t>Thylakoids</a:t>
            </a:r>
            <a:r>
              <a:rPr lang="en" dirty="0"/>
              <a:t> form stacks known as </a:t>
            </a:r>
            <a:r>
              <a:rPr lang="en" dirty="0">
                <a:solidFill>
                  <a:srgbClr val="0000FF"/>
                </a:solidFill>
              </a:rPr>
              <a:t>grana</a:t>
            </a:r>
            <a:endParaRPr dirty="0">
              <a:solidFill>
                <a:srgbClr val="0000FF"/>
              </a:solidFill>
            </a:endParaRPr>
          </a:p>
          <a:p>
            <a:pPr marL="457200" lvl="0" indent="-406400" algn="l" rtl="0">
              <a:spcBef>
                <a:spcPts val="0"/>
              </a:spcBef>
              <a:spcAft>
                <a:spcPts val="0"/>
              </a:spcAft>
              <a:buSzPts val="2800"/>
              <a:buChar char="●"/>
            </a:pPr>
            <a:r>
              <a:rPr lang="en" u="sng" dirty="0">
                <a:solidFill>
                  <a:srgbClr val="38761D"/>
                </a:solidFill>
              </a:rPr>
              <a:t>Chlorophyll</a:t>
            </a:r>
            <a:r>
              <a:rPr lang="en" dirty="0"/>
              <a:t>: green pigment in thylakoid membranes</a:t>
            </a:r>
            <a:endParaRPr dirty="0"/>
          </a:p>
        </p:txBody>
      </p:sp>
      <p:cxnSp>
        <p:nvCxnSpPr>
          <p:cNvPr id="98" name="Google Shape;98;p18"/>
          <p:cNvCxnSpPr/>
          <p:nvPr/>
        </p:nvCxnSpPr>
        <p:spPr>
          <a:xfrm rot="10800000" flipH="1">
            <a:off x="2934948" y="4502248"/>
            <a:ext cx="1707000" cy="768000"/>
          </a:xfrm>
          <a:prstGeom prst="straightConnector1">
            <a:avLst/>
          </a:prstGeom>
          <a:noFill/>
          <a:ln w="19050" cap="flat" cmpd="sng">
            <a:solidFill>
              <a:srgbClr val="000000"/>
            </a:solidFill>
            <a:prstDash val="solid"/>
            <a:round/>
            <a:headEnd type="none" w="med" len="med"/>
            <a:tailEnd type="none" w="med" len="med"/>
          </a:ln>
        </p:spPr>
      </p:cxnSp>
      <p:cxnSp>
        <p:nvCxnSpPr>
          <p:cNvPr id="99" name="Google Shape;99;p18"/>
          <p:cNvCxnSpPr/>
          <p:nvPr/>
        </p:nvCxnSpPr>
        <p:spPr>
          <a:xfrm>
            <a:off x="2934948" y="5270248"/>
            <a:ext cx="2643600" cy="7464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Photosynthesis</a:t>
            </a:r>
            <a:endParaRPr/>
          </a:p>
        </p:txBody>
      </p:sp>
      <p:sp>
        <p:nvSpPr>
          <p:cNvPr id="106" name="Google Shape;106;p19"/>
          <p:cNvSpPr txBox="1">
            <a:spLocks noGrp="1"/>
          </p:cNvSpPr>
          <p:nvPr>
            <p:ph type="body" idx="1"/>
          </p:nvPr>
        </p:nvSpPr>
        <p:spPr>
          <a:xfrm>
            <a:off x="148773" y="1308025"/>
            <a:ext cx="8768723" cy="14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Simplified Formula:</a:t>
            </a:r>
            <a:endParaRPr b="1" dirty="0"/>
          </a:p>
          <a:p>
            <a:pPr marL="0" lvl="0" indent="0" algn="l" rtl="0">
              <a:spcBef>
                <a:spcPts val="1600"/>
              </a:spcBef>
              <a:spcAft>
                <a:spcPts val="1600"/>
              </a:spcAft>
              <a:buNone/>
            </a:pPr>
            <a:r>
              <a:rPr lang="en" sz="3000" dirty="0"/>
              <a:t>6 CO</a:t>
            </a:r>
            <a:r>
              <a:rPr lang="en" sz="3000" baseline="-25000" dirty="0"/>
              <a:t>2</a:t>
            </a:r>
            <a:r>
              <a:rPr lang="en" sz="3000" dirty="0"/>
              <a:t> + 6 H</a:t>
            </a:r>
            <a:r>
              <a:rPr lang="en" sz="3000" baseline="-25000" dirty="0"/>
              <a:t>2</a:t>
            </a:r>
            <a:r>
              <a:rPr lang="en" sz="3000" dirty="0"/>
              <a:t>O + light energy         C</a:t>
            </a:r>
            <a:r>
              <a:rPr lang="en" sz="3000" baseline="-25000" dirty="0"/>
              <a:t>6</a:t>
            </a:r>
            <a:r>
              <a:rPr lang="en" sz="3000" dirty="0"/>
              <a:t>H</a:t>
            </a:r>
            <a:r>
              <a:rPr lang="en" sz="3000" baseline="-25000" dirty="0"/>
              <a:t>12</a:t>
            </a:r>
            <a:r>
              <a:rPr lang="en" sz="3000" dirty="0"/>
              <a:t>O</a:t>
            </a:r>
            <a:r>
              <a:rPr lang="en" sz="3000" baseline="-25000" dirty="0"/>
              <a:t>6</a:t>
            </a:r>
            <a:r>
              <a:rPr lang="en" sz="3000" dirty="0"/>
              <a:t> + 6 O</a:t>
            </a:r>
            <a:r>
              <a:rPr lang="en" sz="3000" baseline="-25000" dirty="0"/>
              <a:t>2</a:t>
            </a:r>
            <a:endParaRPr sz="3000" dirty="0"/>
          </a:p>
        </p:txBody>
      </p:sp>
      <p:cxnSp>
        <p:nvCxnSpPr>
          <p:cNvPr id="107" name="Google Shape;107;p19"/>
          <p:cNvCxnSpPr/>
          <p:nvPr/>
        </p:nvCxnSpPr>
        <p:spPr>
          <a:xfrm>
            <a:off x="5402475" y="2290625"/>
            <a:ext cx="609600" cy="4200"/>
          </a:xfrm>
          <a:prstGeom prst="straightConnector1">
            <a:avLst/>
          </a:prstGeom>
          <a:noFill/>
          <a:ln w="28575" cap="flat" cmpd="sng">
            <a:solidFill>
              <a:srgbClr val="000000"/>
            </a:solidFill>
            <a:prstDash val="solid"/>
            <a:round/>
            <a:headEnd type="none" w="med" len="med"/>
            <a:tailEnd type="triangle" w="med" len="med"/>
          </a:ln>
        </p:spPr>
      </p:cxnSp>
      <p:sp>
        <p:nvSpPr>
          <p:cNvPr id="108" name="Google Shape;108;p19"/>
          <p:cNvSpPr/>
          <p:nvPr/>
        </p:nvSpPr>
        <p:spPr>
          <a:xfrm>
            <a:off x="3370275" y="2935702"/>
            <a:ext cx="4390200" cy="11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3000" dirty="0">
                <a:solidFill>
                  <a:schemeClr val="dk1"/>
                </a:solidFill>
              </a:rPr>
              <a:t>    6 </a:t>
            </a:r>
            <a:r>
              <a:rPr lang="en" sz="3000" dirty="0">
                <a:solidFill>
                  <a:srgbClr val="FF0000"/>
                </a:solidFill>
              </a:rPr>
              <a:t>CO</a:t>
            </a:r>
            <a:r>
              <a:rPr lang="en" sz="3000" baseline="-25000" dirty="0">
                <a:solidFill>
                  <a:srgbClr val="FF0000"/>
                </a:solidFill>
              </a:rPr>
              <a:t>2</a:t>
            </a:r>
            <a:r>
              <a:rPr lang="en" sz="3000" baseline="-25000" dirty="0">
                <a:solidFill>
                  <a:schemeClr val="dk1"/>
                </a:solidFill>
              </a:rPr>
              <a:t>                     </a:t>
            </a:r>
            <a:r>
              <a:rPr lang="en" sz="3000" dirty="0">
                <a:solidFill>
                  <a:schemeClr val="dk1"/>
                </a:solidFill>
              </a:rPr>
              <a:t>12 </a:t>
            </a:r>
            <a:r>
              <a:rPr lang="en" sz="3000" dirty="0">
                <a:solidFill>
                  <a:srgbClr val="0000FF"/>
                </a:solidFill>
              </a:rPr>
              <a:t>H</a:t>
            </a:r>
            <a:r>
              <a:rPr lang="en" sz="3000" baseline="-25000" dirty="0">
                <a:solidFill>
                  <a:srgbClr val="0000FF"/>
                </a:solidFill>
              </a:rPr>
              <a:t>2</a:t>
            </a:r>
            <a:r>
              <a:rPr lang="en" sz="3000" dirty="0">
                <a:solidFill>
                  <a:srgbClr val="0000FF"/>
                </a:solidFill>
              </a:rPr>
              <a:t>O</a:t>
            </a:r>
            <a:endParaRPr dirty="0">
              <a:solidFill>
                <a:srgbClr val="0000FF"/>
              </a:solidFill>
            </a:endParaRPr>
          </a:p>
        </p:txBody>
      </p:sp>
      <p:sp>
        <p:nvSpPr>
          <p:cNvPr id="109" name="Google Shape;109;p19"/>
          <p:cNvSpPr/>
          <p:nvPr/>
        </p:nvSpPr>
        <p:spPr>
          <a:xfrm>
            <a:off x="1858850" y="4542202"/>
            <a:ext cx="6447000" cy="11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3000">
                <a:solidFill>
                  <a:schemeClr val="dk1"/>
                </a:solidFill>
              </a:rPr>
              <a:t>C</a:t>
            </a:r>
            <a:r>
              <a:rPr lang="en" sz="3000" baseline="-25000">
                <a:solidFill>
                  <a:schemeClr val="dk1"/>
                </a:solidFill>
              </a:rPr>
              <a:t>6</a:t>
            </a:r>
            <a:r>
              <a:rPr lang="en" sz="3000">
                <a:solidFill>
                  <a:schemeClr val="dk1"/>
                </a:solidFill>
              </a:rPr>
              <a:t>H</a:t>
            </a:r>
            <a:r>
              <a:rPr lang="en" sz="3000" baseline="-25000">
                <a:solidFill>
                  <a:schemeClr val="dk1"/>
                </a:solidFill>
              </a:rPr>
              <a:t>12</a:t>
            </a:r>
            <a:r>
              <a:rPr lang="en" sz="3000">
                <a:solidFill>
                  <a:schemeClr val="dk1"/>
                </a:solidFill>
              </a:rPr>
              <a:t>O</a:t>
            </a:r>
            <a:r>
              <a:rPr lang="en" sz="3000" baseline="-25000">
                <a:solidFill>
                  <a:schemeClr val="dk1"/>
                </a:solidFill>
              </a:rPr>
              <a:t>6</a:t>
            </a:r>
            <a:r>
              <a:rPr lang="en" sz="3000">
                <a:solidFill>
                  <a:schemeClr val="dk1"/>
                </a:solidFill>
              </a:rPr>
              <a:t>               6 H</a:t>
            </a:r>
            <a:r>
              <a:rPr lang="en" sz="3000" baseline="-25000">
                <a:solidFill>
                  <a:schemeClr val="dk1"/>
                </a:solidFill>
              </a:rPr>
              <a:t>2</a:t>
            </a:r>
            <a:r>
              <a:rPr lang="en" sz="3000">
                <a:solidFill>
                  <a:schemeClr val="dk1"/>
                </a:solidFill>
              </a:rPr>
              <a:t>O           6 O</a:t>
            </a:r>
            <a:r>
              <a:rPr lang="en" sz="3000" baseline="-25000">
                <a:solidFill>
                  <a:schemeClr val="dk1"/>
                </a:solidFill>
              </a:rPr>
              <a:t>2</a:t>
            </a:r>
            <a:endParaRPr>
              <a:solidFill>
                <a:schemeClr val="dk1"/>
              </a:solidFill>
            </a:endParaRPr>
          </a:p>
        </p:txBody>
      </p:sp>
      <p:cxnSp>
        <p:nvCxnSpPr>
          <p:cNvPr id="110" name="Google Shape;110;p19"/>
          <p:cNvCxnSpPr/>
          <p:nvPr/>
        </p:nvCxnSpPr>
        <p:spPr>
          <a:xfrm flipH="1">
            <a:off x="2209875" y="3527527"/>
            <a:ext cx="2083200" cy="1230300"/>
          </a:xfrm>
          <a:prstGeom prst="straightConnector1">
            <a:avLst/>
          </a:prstGeom>
          <a:noFill/>
          <a:ln w="28575" cap="flat" cmpd="sng">
            <a:solidFill>
              <a:srgbClr val="FF0000"/>
            </a:solidFill>
            <a:prstDash val="solid"/>
            <a:round/>
            <a:headEnd type="none" w="med" len="med"/>
            <a:tailEnd type="triangle" w="med" len="med"/>
          </a:ln>
        </p:spPr>
      </p:cxnSp>
      <p:grpSp>
        <p:nvGrpSpPr>
          <p:cNvPr id="111" name="Google Shape;111;p19"/>
          <p:cNvGrpSpPr/>
          <p:nvPr/>
        </p:nvGrpSpPr>
        <p:grpSpPr>
          <a:xfrm>
            <a:off x="3244425" y="3527527"/>
            <a:ext cx="2544600" cy="1370100"/>
            <a:chOff x="3244425" y="4020825"/>
            <a:chExt cx="2544600" cy="1370100"/>
          </a:xfrm>
        </p:grpSpPr>
        <p:cxnSp>
          <p:nvCxnSpPr>
            <p:cNvPr id="112" name="Google Shape;112;p19"/>
            <p:cNvCxnSpPr/>
            <p:nvPr/>
          </p:nvCxnSpPr>
          <p:spPr>
            <a:xfrm flipH="1">
              <a:off x="3244425" y="4020825"/>
              <a:ext cx="1396800" cy="1342200"/>
            </a:xfrm>
            <a:prstGeom prst="straightConnector1">
              <a:avLst/>
            </a:prstGeom>
            <a:noFill/>
            <a:ln w="28575" cap="flat" cmpd="sng">
              <a:solidFill>
                <a:srgbClr val="FF0000"/>
              </a:solidFill>
              <a:prstDash val="solid"/>
              <a:round/>
              <a:headEnd type="none" w="med" len="med"/>
              <a:tailEnd type="triangle" w="med" len="med"/>
            </a:ln>
          </p:spPr>
        </p:cxnSp>
        <p:cxnSp>
          <p:nvCxnSpPr>
            <p:cNvPr id="113" name="Google Shape;113;p19"/>
            <p:cNvCxnSpPr/>
            <p:nvPr/>
          </p:nvCxnSpPr>
          <p:spPr>
            <a:xfrm>
              <a:off x="4641225" y="4020825"/>
              <a:ext cx="1147800" cy="1370100"/>
            </a:xfrm>
            <a:prstGeom prst="straightConnector1">
              <a:avLst/>
            </a:prstGeom>
            <a:noFill/>
            <a:ln w="28575" cap="flat" cmpd="sng">
              <a:solidFill>
                <a:srgbClr val="FF0000"/>
              </a:solidFill>
              <a:prstDash val="solid"/>
              <a:round/>
              <a:headEnd type="none" w="med" len="med"/>
              <a:tailEnd type="triangle" w="med" len="med"/>
            </a:ln>
          </p:spPr>
        </p:cxnSp>
      </p:grpSp>
      <p:sp>
        <p:nvSpPr>
          <p:cNvPr id="114" name="Google Shape;114;p19"/>
          <p:cNvSpPr txBox="1"/>
          <p:nvPr/>
        </p:nvSpPr>
        <p:spPr>
          <a:xfrm>
            <a:off x="1482875" y="3223852"/>
            <a:ext cx="1789800" cy="5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Reactants</a:t>
            </a:r>
            <a:endParaRPr sz="2800"/>
          </a:p>
        </p:txBody>
      </p:sp>
      <p:sp>
        <p:nvSpPr>
          <p:cNvPr id="115" name="Google Shape;115;p19"/>
          <p:cNvSpPr txBox="1"/>
          <p:nvPr/>
        </p:nvSpPr>
        <p:spPr>
          <a:xfrm>
            <a:off x="69175" y="4830352"/>
            <a:ext cx="1637400" cy="5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Products</a:t>
            </a:r>
            <a:endParaRPr sz="2800"/>
          </a:p>
        </p:txBody>
      </p:sp>
      <p:grpSp>
        <p:nvGrpSpPr>
          <p:cNvPr id="116" name="Google Shape;116;p19"/>
          <p:cNvGrpSpPr/>
          <p:nvPr/>
        </p:nvGrpSpPr>
        <p:grpSpPr>
          <a:xfrm>
            <a:off x="2741000" y="3499552"/>
            <a:ext cx="4264500" cy="1384200"/>
            <a:chOff x="2741000" y="3992850"/>
            <a:chExt cx="4264500" cy="1384200"/>
          </a:xfrm>
        </p:grpSpPr>
        <p:cxnSp>
          <p:nvCxnSpPr>
            <p:cNvPr id="117" name="Google Shape;117;p19"/>
            <p:cNvCxnSpPr/>
            <p:nvPr/>
          </p:nvCxnSpPr>
          <p:spPr>
            <a:xfrm flipH="1">
              <a:off x="2741000" y="4006825"/>
              <a:ext cx="4264500" cy="1286400"/>
            </a:xfrm>
            <a:prstGeom prst="straightConnector1">
              <a:avLst/>
            </a:prstGeom>
            <a:noFill/>
            <a:ln w="28575" cap="flat" cmpd="sng">
              <a:solidFill>
                <a:srgbClr val="0000FF"/>
              </a:solidFill>
              <a:prstDash val="solid"/>
              <a:round/>
              <a:headEnd type="none" w="med" len="med"/>
              <a:tailEnd type="triangle" w="med" len="med"/>
            </a:ln>
          </p:spPr>
        </p:cxnSp>
        <p:cxnSp>
          <p:nvCxnSpPr>
            <p:cNvPr id="118" name="Google Shape;118;p19"/>
            <p:cNvCxnSpPr/>
            <p:nvPr/>
          </p:nvCxnSpPr>
          <p:spPr>
            <a:xfrm flipH="1">
              <a:off x="5341700" y="3992850"/>
              <a:ext cx="1663800" cy="1384200"/>
            </a:xfrm>
            <a:prstGeom prst="straightConnector1">
              <a:avLst/>
            </a:prstGeom>
            <a:noFill/>
            <a:ln w="28575" cap="flat" cmpd="sng">
              <a:solidFill>
                <a:srgbClr val="0000FF"/>
              </a:solidFill>
              <a:prstDash val="solid"/>
              <a:round/>
              <a:headEnd type="none" w="med" len="med"/>
              <a:tailEnd type="triangle" w="med" len="med"/>
            </a:ln>
          </p:spPr>
        </p:cxnSp>
      </p:grpSp>
      <p:cxnSp>
        <p:nvCxnSpPr>
          <p:cNvPr id="119" name="Google Shape;119;p19"/>
          <p:cNvCxnSpPr/>
          <p:nvPr/>
        </p:nvCxnSpPr>
        <p:spPr>
          <a:xfrm>
            <a:off x="7466900" y="3555477"/>
            <a:ext cx="42000" cy="1104600"/>
          </a:xfrm>
          <a:prstGeom prst="straightConnector1">
            <a:avLst/>
          </a:prstGeom>
          <a:noFill/>
          <a:ln w="28575" cap="flat" cmpd="sng">
            <a:solidFill>
              <a:srgbClr val="0000FF"/>
            </a:solidFill>
            <a:prstDash val="solid"/>
            <a:round/>
            <a:headEnd type="none" w="med" len="med"/>
            <a:tailEnd type="triangle" w="med" len="med"/>
          </a:ln>
        </p:spPr>
      </p:cxnSp>
      <p:sp>
        <p:nvSpPr>
          <p:cNvPr id="120" name="Google Shape;120;p19"/>
          <p:cNvSpPr txBox="1"/>
          <p:nvPr/>
        </p:nvSpPr>
        <p:spPr>
          <a:xfrm>
            <a:off x="0" y="5765002"/>
            <a:ext cx="9144000" cy="5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Tracking atoms in photosynthesis using the non-simplified formula</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Photosynthesis</a:t>
            </a:r>
            <a:endParaRPr/>
          </a:p>
        </p:txBody>
      </p:sp>
      <p:sp>
        <p:nvSpPr>
          <p:cNvPr id="126" name="Google Shape;126;p20"/>
          <p:cNvSpPr txBox="1">
            <a:spLocks noGrp="1"/>
          </p:cNvSpPr>
          <p:nvPr>
            <p:ph type="body" idx="1"/>
          </p:nvPr>
        </p:nvSpPr>
        <p:spPr>
          <a:xfrm>
            <a:off x="98125" y="1128700"/>
            <a:ext cx="8915400" cy="40383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dirty="0"/>
              <a:t>Photosynthesis splits H</a:t>
            </a:r>
            <a:r>
              <a:rPr lang="en" sz="3000" baseline="-25000" dirty="0"/>
              <a:t>2</a:t>
            </a:r>
            <a:r>
              <a:rPr lang="en" sz="3000" dirty="0"/>
              <a:t>O into H and O</a:t>
            </a:r>
            <a:endParaRPr sz="3000" dirty="0"/>
          </a:p>
          <a:p>
            <a:pPr marL="914400" lvl="1" indent="-419100" algn="l" rtl="0">
              <a:spcBef>
                <a:spcPts val="0"/>
              </a:spcBef>
              <a:spcAft>
                <a:spcPts val="0"/>
              </a:spcAft>
              <a:buSzPts val="3000"/>
              <a:buChar char="○"/>
            </a:pPr>
            <a:r>
              <a:rPr lang="en" sz="3000" u="sng" dirty="0">
                <a:solidFill>
                  <a:srgbClr val="FF0000"/>
                </a:solidFill>
              </a:rPr>
              <a:t>Redox reaction</a:t>
            </a:r>
            <a:r>
              <a:rPr lang="en" sz="3000" dirty="0"/>
              <a:t>: reaction involving complete or partial transfer of one or more electrons from one reactant to another</a:t>
            </a:r>
            <a:endParaRPr sz="3000" dirty="0"/>
          </a:p>
          <a:p>
            <a:pPr marL="1371600" lvl="2" indent="-419100" algn="l" rtl="0">
              <a:spcBef>
                <a:spcPts val="0"/>
              </a:spcBef>
              <a:spcAft>
                <a:spcPts val="0"/>
              </a:spcAft>
              <a:buSzPts val="3000"/>
              <a:buChar char="■"/>
            </a:pPr>
            <a:r>
              <a:rPr lang="en" sz="3000" u="sng" dirty="0"/>
              <a:t>In photosynthesis</a:t>
            </a:r>
            <a:r>
              <a:rPr lang="en" sz="3000" dirty="0"/>
              <a:t>: the electrons are transferred with H+ (from split H</a:t>
            </a:r>
            <a:r>
              <a:rPr lang="en" sz="3000" baseline="-25000" dirty="0"/>
              <a:t>2</a:t>
            </a:r>
            <a:r>
              <a:rPr lang="en" sz="3000" dirty="0"/>
              <a:t>O) to CO</a:t>
            </a:r>
            <a:r>
              <a:rPr lang="en" sz="3000" baseline="-25000" dirty="0"/>
              <a:t>2</a:t>
            </a:r>
            <a:r>
              <a:rPr lang="en" sz="3000" dirty="0"/>
              <a:t> reducing it to sugar</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Photosynthesis</a:t>
            </a:r>
            <a:endParaRPr/>
          </a:p>
        </p:txBody>
      </p:sp>
      <p:sp>
        <p:nvSpPr>
          <p:cNvPr id="132" name="Google Shape;132;p21"/>
          <p:cNvSpPr txBox="1"/>
          <p:nvPr/>
        </p:nvSpPr>
        <p:spPr>
          <a:xfrm>
            <a:off x="134224" y="3622650"/>
            <a:ext cx="8816829" cy="76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a:solidFill>
                  <a:schemeClr val="dk1"/>
                </a:solidFill>
              </a:rPr>
              <a:t>6 CO</a:t>
            </a:r>
            <a:r>
              <a:rPr lang="en" sz="3000" baseline="-25000">
                <a:solidFill>
                  <a:schemeClr val="dk1"/>
                </a:solidFill>
              </a:rPr>
              <a:t>2</a:t>
            </a:r>
            <a:r>
              <a:rPr lang="en" sz="3000">
                <a:solidFill>
                  <a:schemeClr val="dk1"/>
                </a:solidFill>
              </a:rPr>
              <a:t> + 6 H</a:t>
            </a:r>
            <a:r>
              <a:rPr lang="en" sz="3000" baseline="-25000">
                <a:solidFill>
                  <a:schemeClr val="dk1"/>
                </a:solidFill>
              </a:rPr>
              <a:t>2</a:t>
            </a:r>
            <a:r>
              <a:rPr lang="en" sz="3000">
                <a:solidFill>
                  <a:schemeClr val="dk1"/>
                </a:solidFill>
              </a:rPr>
              <a:t>O + light energy         C</a:t>
            </a:r>
            <a:r>
              <a:rPr lang="en" sz="3000" baseline="-25000">
                <a:solidFill>
                  <a:schemeClr val="dk1"/>
                </a:solidFill>
              </a:rPr>
              <a:t>6</a:t>
            </a:r>
            <a:r>
              <a:rPr lang="en" sz="3000">
                <a:solidFill>
                  <a:schemeClr val="dk1"/>
                </a:solidFill>
              </a:rPr>
              <a:t>H</a:t>
            </a:r>
            <a:r>
              <a:rPr lang="en" sz="3000" baseline="-25000">
                <a:solidFill>
                  <a:schemeClr val="dk1"/>
                </a:solidFill>
              </a:rPr>
              <a:t>12</a:t>
            </a:r>
            <a:r>
              <a:rPr lang="en" sz="3000">
                <a:solidFill>
                  <a:schemeClr val="dk1"/>
                </a:solidFill>
              </a:rPr>
              <a:t>O</a:t>
            </a:r>
            <a:r>
              <a:rPr lang="en" sz="3000" baseline="-25000">
                <a:solidFill>
                  <a:schemeClr val="dk1"/>
                </a:solidFill>
              </a:rPr>
              <a:t>6</a:t>
            </a:r>
            <a:r>
              <a:rPr lang="en" sz="3000">
                <a:solidFill>
                  <a:schemeClr val="dk1"/>
                </a:solidFill>
              </a:rPr>
              <a:t> + 6 O</a:t>
            </a:r>
            <a:r>
              <a:rPr lang="en" sz="3000" baseline="-25000">
                <a:solidFill>
                  <a:schemeClr val="dk1"/>
                </a:solidFill>
              </a:rPr>
              <a:t>2</a:t>
            </a:r>
            <a:endParaRPr sz="3000" baseline="-25000">
              <a:solidFill>
                <a:schemeClr val="dk1"/>
              </a:solidFill>
            </a:endParaRPr>
          </a:p>
          <a:p>
            <a:pPr marL="0" lvl="0" indent="0" algn="l" rtl="0">
              <a:spcBef>
                <a:spcPts val="1600"/>
              </a:spcBef>
              <a:spcAft>
                <a:spcPts val="0"/>
              </a:spcAft>
              <a:buNone/>
            </a:pPr>
            <a:endParaRPr/>
          </a:p>
        </p:txBody>
      </p:sp>
      <p:cxnSp>
        <p:nvCxnSpPr>
          <p:cNvPr id="133" name="Google Shape;133;p21"/>
          <p:cNvCxnSpPr/>
          <p:nvPr/>
        </p:nvCxnSpPr>
        <p:spPr>
          <a:xfrm>
            <a:off x="5354975" y="3971500"/>
            <a:ext cx="685200" cy="14100"/>
          </a:xfrm>
          <a:prstGeom prst="straightConnector1">
            <a:avLst/>
          </a:prstGeom>
          <a:noFill/>
          <a:ln w="28575" cap="flat" cmpd="sng">
            <a:solidFill>
              <a:srgbClr val="000000"/>
            </a:solidFill>
            <a:prstDash val="solid"/>
            <a:round/>
            <a:headEnd type="none" w="med" len="med"/>
            <a:tailEnd type="triangle" w="med" len="med"/>
          </a:ln>
        </p:spPr>
      </p:cxnSp>
      <p:grpSp>
        <p:nvGrpSpPr>
          <p:cNvPr id="134" name="Google Shape;134;p21"/>
          <p:cNvGrpSpPr/>
          <p:nvPr/>
        </p:nvGrpSpPr>
        <p:grpSpPr>
          <a:xfrm>
            <a:off x="936775" y="4105025"/>
            <a:ext cx="5908150" cy="796825"/>
            <a:chOff x="936775" y="4105025"/>
            <a:chExt cx="5908150" cy="796825"/>
          </a:xfrm>
        </p:grpSpPr>
        <p:cxnSp>
          <p:nvCxnSpPr>
            <p:cNvPr id="135" name="Google Shape;135;p21"/>
            <p:cNvCxnSpPr/>
            <p:nvPr/>
          </p:nvCxnSpPr>
          <p:spPr>
            <a:xfrm>
              <a:off x="936775" y="4105025"/>
              <a:ext cx="14100" cy="768900"/>
            </a:xfrm>
            <a:prstGeom prst="straightConnector1">
              <a:avLst/>
            </a:prstGeom>
            <a:noFill/>
            <a:ln w="28575" cap="flat" cmpd="sng">
              <a:solidFill>
                <a:srgbClr val="FF0000"/>
              </a:solidFill>
              <a:prstDash val="solid"/>
              <a:round/>
              <a:headEnd type="none" w="med" len="med"/>
              <a:tailEnd type="none" w="med" len="med"/>
            </a:ln>
          </p:spPr>
        </p:cxnSp>
        <p:cxnSp>
          <p:nvCxnSpPr>
            <p:cNvPr id="136" name="Google Shape;136;p21"/>
            <p:cNvCxnSpPr/>
            <p:nvPr/>
          </p:nvCxnSpPr>
          <p:spPr>
            <a:xfrm>
              <a:off x="964725" y="4874000"/>
              <a:ext cx="5865900" cy="14100"/>
            </a:xfrm>
            <a:prstGeom prst="straightConnector1">
              <a:avLst/>
            </a:prstGeom>
            <a:noFill/>
            <a:ln w="28575" cap="flat" cmpd="sng">
              <a:solidFill>
                <a:srgbClr val="FF0000"/>
              </a:solidFill>
              <a:prstDash val="solid"/>
              <a:round/>
              <a:headEnd type="none" w="med" len="med"/>
              <a:tailEnd type="none" w="med" len="med"/>
            </a:ln>
          </p:spPr>
        </p:cxnSp>
        <p:cxnSp>
          <p:nvCxnSpPr>
            <p:cNvPr id="137" name="Google Shape;137;p21"/>
            <p:cNvCxnSpPr/>
            <p:nvPr/>
          </p:nvCxnSpPr>
          <p:spPr>
            <a:xfrm rot="10800000">
              <a:off x="6830825" y="4328550"/>
              <a:ext cx="14100" cy="573300"/>
            </a:xfrm>
            <a:prstGeom prst="straightConnector1">
              <a:avLst/>
            </a:prstGeom>
            <a:noFill/>
            <a:ln w="28575" cap="flat" cmpd="sng">
              <a:solidFill>
                <a:srgbClr val="FF0000"/>
              </a:solidFill>
              <a:prstDash val="solid"/>
              <a:round/>
              <a:headEnd type="none" w="med" len="med"/>
              <a:tailEnd type="stealth" w="med" len="med"/>
            </a:ln>
          </p:spPr>
        </p:cxnSp>
        <p:sp>
          <p:nvSpPr>
            <p:cNvPr id="138" name="Google Shape;138;p21"/>
            <p:cNvSpPr txBox="1"/>
            <p:nvPr/>
          </p:nvSpPr>
          <p:spPr>
            <a:xfrm>
              <a:off x="3984775" y="4344450"/>
              <a:ext cx="19014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FF0000"/>
                  </a:solidFill>
                </a:rPr>
                <a:t>Reduction</a:t>
              </a:r>
              <a:endParaRPr sz="2800">
                <a:solidFill>
                  <a:srgbClr val="FF0000"/>
                </a:solidFill>
              </a:endParaRPr>
            </a:p>
          </p:txBody>
        </p:sp>
      </p:grpSp>
      <p:grpSp>
        <p:nvGrpSpPr>
          <p:cNvPr id="139" name="Google Shape;139;p21"/>
          <p:cNvGrpSpPr/>
          <p:nvPr/>
        </p:nvGrpSpPr>
        <p:grpSpPr>
          <a:xfrm>
            <a:off x="2460775" y="4202850"/>
            <a:ext cx="5908150" cy="1527650"/>
            <a:chOff x="2460775" y="4202850"/>
            <a:chExt cx="5908150" cy="1527650"/>
          </a:xfrm>
        </p:grpSpPr>
        <p:cxnSp>
          <p:nvCxnSpPr>
            <p:cNvPr id="140" name="Google Shape;140;p21"/>
            <p:cNvCxnSpPr/>
            <p:nvPr/>
          </p:nvCxnSpPr>
          <p:spPr>
            <a:xfrm>
              <a:off x="2460775" y="4244825"/>
              <a:ext cx="14100" cy="1010100"/>
            </a:xfrm>
            <a:prstGeom prst="straightConnector1">
              <a:avLst/>
            </a:prstGeom>
            <a:noFill/>
            <a:ln w="28575" cap="flat" cmpd="sng">
              <a:solidFill>
                <a:srgbClr val="0000FF"/>
              </a:solidFill>
              <a:prstDash val="solid"/>
              <a:round/>
              <a:headEnd type="none" w="med" len="med"/>
              <a:tailEnd type="none" w="med" len="med"/>
            </a:ln>
          </p:spPr>
        </p:cxnSp>
        <p:cxnSp>
          <p:nvCxnSpPr>
            <p:cNvPr id="141" name="Google Shape;141;p21"/>
            <p:cNvCxnSpPr/>
            <p:nvPr/>
          </p:nvCxnSpPr>
          <p:spPr>
            <a:xfrm>
              <a:off x="2488725" y="5255000"/>
              <a:ext cx="5865900" cy="14100"/>
            </a:xfrm>
            <a:prstGeom prst="straightConnector1">
              <a:avLst/>
            </a:prstGeom>
            <a:noFill/>
            <a:ln w="28575" cap="flat" cmpd="sng">
              <a:solidFill>
                <a:srgbClr val="0000FF"/>
              </a:solidFill>
              <a:prstDash val="solid"/>
              <a:round/>
              <a:headEnd type="none" w="med" len="med"/>
              <a:tailEnd type="none" w="med" len="med"/>
            </a:ln>
          </p:spPr>
        </p:cxnSp>
        <p:cxnSp>
          <p:nvCxnSpPr>
            <p:cNvPr id="142" name="Google Shape;142;p21"/>
            <p:cNvCxnSpPr/>
            <p:nvPr/>
          </p:nvCxnSpPr>
          <p:spPr>
            <a:xfrm rot="10800000">
              <a:off x="8347025" y="4202850"/>
              <a:ext cx="21900" cy="1080000"/>
            </a:xfrm>
            <a:prstGeom prst="straightConnector1">
              <a:avLst/>
            </a:prstGeom>
            <a:noFill/>
            <a:ln w="28575" cap="flat" cmpd="sng">
              <a:solidFill>
                <a:srgbClr val="0000FF"/>
              </a:solidFill>
              <a:prstDash val="solid"/>
              <a:round/>
              <a:headEnd type="none" w="med" len="med"/>
              <a:tailEnd type="stealth" w="med" len="med"/>
            </a:ln>
          </p:spPr>
        </p:cxnSp>
        <p:sp>
          <p:nvSpPr>
            <p:cNvPr id="143" name="Google Shape;143;p21"/>
            <p:cNvSpPr txBox="1"/>
            <p:nvPr/>
          </p:nvSpPr>
          <p:spPr>
            <a:xfrm>
              <a:off x="5938625" y="5255000"/>
              <a:ext cx="17985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FF"/>
                  </a:solidFill>
                </a:rPr>
                <a:t>Oxidation</a:t>
              </a:r>
              <a:endParaRPr sz="2800">
                <a:solidFill>
                  <a:srgbClr val="0000FF"/>
                </a:solidFill>
              </a:endParaRPr>
            </a:p>
          </p:txBody>
        </p:sp>
      </p:grpSp>
      <p:sp>
        <p:nvSpPr>
          <p:cNvPr id="144" name="Google Shape;144;p21"/>
          <p:cNvSpPr txBox="1"/>
          <p:nvPr/>
        </p:nvSpPr>
        <p:spPr>
          <a:xfrm>
            <a:off x="1549525" y="1385200"/>
            <a:ext cx="6012600" cy="14679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Remember: OIL RIG or LEO goes GER</a:t>
            </a:r>
            <a:endParaRPr sz="2600" dirty="0"/>
          </a:p>
          <a:p>
            <a:pPr marL="0" lvl="0" indent="0" algn="l" rtl="0">
              <a:spcBef>
                <a:spcPts val="0"/>
              </a:spcBef>
              <a:spcAft>
                <a:spcPts val="0"/>
              </a:spcAft>
              <a:buNone/>
            </a:pPr>
            <a:r>
              <a:rPr lang="en" sz="2600" u="sng" dirty="0">
                <a:solidFill>
                  <a:srgbClr val="0000FF"/>
                </a:solidFill>
              </a:rPr>
              <a:t>O</a:t>
            </a:r>
            <a:r>
              <a:rPr lang="en" sz="2600" dirty="0">
                <a:solidFill>
                  <a:srgbClr val="0000FF"/>
                </a:solidFill>
              </a:rPr>
              <a:t>xidation</a:t>
            </a:r>
            <a:r>
              <a:rPr lang="en" sz="2600" dirty="0"/>
              <a:t> </a:t>
            </a:r>
            <a:r>
              <a:rPr lang="en" sz="2600" u="sng" dirty="0"/>
              <a:t>i</a:t>
            </a:r>
            <a:r>
              <a:rPr lang="en" sz="2600" dirty="0"/>
              <a:t>s </a:t>
            </a:r>
            <a:r>
              <a:rPr lang="en" sz="2600" u="sng" dirty="0"/>
              <a:t>l</a:t>
            </a:r>
            <a:r>
              <a:rPr lang="en" sz="2600" dirty="0"/>
              <a:t>oss of e-</a:t>
            </a:r>
            <a:endParaRPr sz="2600" dirty="0"/>
          </a:p>
          <a:p>
            <a:pPr marL="0" lvl="0" indent="0" algn="l" rtl="0">
              <a:spcBef>
                <a:spcPts val="0"/>
              </a:spcBef>
              <a:spcAft>
                <a:spcPts val="0"/>
              </a:spcAft>
              <a:buNone/>
            </a:pPr>
            <a:r>
              <a:rPr lang="en" sz="2600" u="sng" dirty="0">
                <a:solidFill>
                  <a:srgbClr val="FF0000"/>
                </a:solidFill>
              </a:rPr>
              <a:t>R</a:t>
            </a:r>
            <a:r>
              <a:rPr lang="en" sz="2600" dirty="0">
                <a:solidFill>
                  <a:srgbClr val="FF0000"/>
                </a:solidFill>
              </a:rPr>
              <a:t>eduction</a:t>
            </a:r>
            <a:r>
              <a:rPr lang="en" sz="2600" dirty="0"/>
              <a:t> </a:t>
            </a:r>
            <a:r>
              <a:rPr lang="en" sz="2600" u="sng" dirty="0"/>
              <a:t>i</a:t>
            </a:r>
            <a:r>
              <a:rPr lang="en" sz="2600" dirty="0"/>
              <a:t>s </a:t>
            </a:r>
            <a:r>
              <a:rPr lang="en" sz="2600" u="sng" dirty="0"/>
              <a:t>g</a:t>
            </a:r>
            <a:r>
              <a:rPr lang="en" sz="2600" dirty="0"/>
              <a:t>ain of e-</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1791</Words>
  <Application>Microsoft Office PowerPoint</Application>
  <PresentationFormat>On-screen Show (4:3)</PresentationFormat>
  <Paragraphs>309</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Times New Roman</vt:lpstr>
      <vt:lpstr>Simple Light</vt:lpstr>
      <vt:lpstr>PowerPoint Presentation</vt:lpstr>
      <vt:lpstr>Photosynthesis</vt:lpstr>
      <vt:lpstr>Autotroph vs Heterotroph</vt:lpstr>
      <vt:lpstr>Evolution of Photosynthesis</vt:lpstr>
      <vt:lpstr>Site of Photosynthesis</vt:lpstr>
      <vt:lpstr>Structures of a Chloroplast</vt:lpstr>
      <vt:lpstr>Photosynthesis</vt:lpstr>
      <vt:lpstr>Photosynthesis</vt:lpstr>
      <vt:lpstr>Photosynthesis</vt:lpstr>
      <vt:lpstr>Stages of Photosynthesis</vt:lpstr>
      <vt:lpstr>Understanding Light</vt:lpstr>
      <vt:lpstr>Understanding Light</vt:lpstr>
      <vt:lpstr>Photosynthetic Pigments</vt:lpstr>
      <vt:lpstr>Photosynthetic Pigments</vt:lpstr>
      <vt:lpstr>Quick Check</vt:lpstr>
      <vt:lpstr>The Light Reactions</vt:lpstr>
      <vt:lpstr>Overview</vt:lpstr>
      <vt:lpstr>Light Reactions</vt:lpstr>
      <vt:lpstr>How is Light Important to Chlorophyll?</vt:lpstr>
      <vt:lpstr>Photosystems</vt:lpstr>
      <vt:lpstr>Photosystems</vt:lpstr>
      <vt:lpstr>Looking in Photosystems</vt:lpstr>
      <vt:lpstr>Inside Photosystem II</vt:lpstr>
      <vt:lpstr>Inside Photosystem II</vt:lpstr>
      <vt:lpstr>Inside Photosystem II</vt:lpstr>
      <vt:lpstr>Inside Photosystem II</vt:lpstr>
      <vt:lpstr>Generation of ATP</vt:lpstr>
      <vt:lpstr>Inside Photosystem I</vt:lpstr>
      <vt:lpstr>Inside Photosystem I</vt:lpstr>
      <vt:lpstr>Inside Photosystem I</vt:lpstr>
      <vt:lpstr>Light Reactions:Putting it all Together</vt:lpstr>
      <vt:lpstr>Inputs and Outputs</vt:lpstr>
      <vt:lpstr>Light Reactions Summary</vt:lpstr>
      <vt:lpstr>Calvin Cycle</vt:lpstr>
      <vt:lpstr>Calvin Cycle</vt:lpstr>
      <vt:lpstr>Calvin Cycle</vt:lpstr>
      <vt:lpstr>Phase 1: Carbon Fixation</vt:lpstr>
      <vt:lpstr>Phase 2: Reduction</vt:lpstr>
      <vt:lpstr>Phase 3: Regeneration of RuBP</vt:lpstr>
      <vt:lpstr>Calvin Cycle: Putting it all Together</vt:lpstr>
      <vt:lpstr>Inputs and Outputs</vt:lpstr>
      <vt:lpstr>Calvin Cycle Summary</vt:lpstr>
      <vt:lpstr>Problem for C3 Plants</vt:lpstr>
      <vt:lpstr>Adaptations</vt:lpstr>
      <vt:lpstr>Adaptations</vt:lpstr>
      <vt:lpstr>Adaptations</vt:lpstr>
      <vt:lpstr>Practice MiniFRQ</vt:lpstr>
      <vt:lpstr>Practice FRQ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Sara Moeller</cp:lastModifiedBy>
  <cp:revision>4</cp:revision>
  <dcterms:modified xsi:type="dcterms:W3CDTF">2024-08-16T19:14:46Z</dcterms:modified>
</cp:coreProperties>
</file>