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handoutMasterIdLst>
    <p:handoutMasterId r:id="rId23"/>
  </p:handoutMasterIdLst>
  <p:sldIdLst>
    <p:sldId id="269" r:id="rId2"/>
    <p:sldId id="270" r:id="rId3"/>
    <p:sldId id="300" r:id="rId4"/>
    <p:sldId id="275" r:id="rId5"/>
    <p:sldId id="276" r:id="rId6"/>
    <p:sldId id="359" r:id="rId7"/>
    <p:sldId id="418" r:id="rId8"/>
    <p:sldId id="322" r:id="rId9"/>
    <p:sldId id="442" r:id="rId10"/>
    <p:sldId id="443" r:id="rId11"/>
    <p:sldId id="444" r:id="rId12"/>
    <p:sldId id="352" r:id="rId13"/>
    <p:sldId id="445" r:id="rId14"/>
    <p:sldId id="446" r:id="rId15"/>
    <p:sldId id="447" r:id="rId16"/>
    <p:sldId id="396" r:id="rId17"/>
    <p:sldId id="414" r:id="rId18"/>
    <p:sldId id="350" r:id="rId19"/>
    <p:sldId id="342" r:id="rId20"/>
    <p:sldId id="299" r:id="rId2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39" d="100"/>
          <a:sy n="39" d="100"/>
        </p:scale>
        <p:origin x="48" y="300"/>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n-US"/>
        </a:p>
      </dgm:t>
    </dgm:pt>
    <dgm:pt modelId="{37EB2370-4AF7-4CD8-BC2A-0B319B74B5DC}">
      <dgm:prSet custT="1"/>
      <dgm:spPr/>
      <dgm:t>
        <a:bodyPr/>
        <a:lstStyle/>
        <a:p>
          <a:r>
            <a:rPr lang="en-US" sz="2800" b="1" dirty="0"/>
            <a:t>Go on the platform and complete SAQ and MCQ question sets.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2"/>
          </a:lnRef>
          <a:fillRef idx="3">
            <a:schemeClr val="accent2"/>
          </a:fillRef>
          <a:effectRef idx="3">
            <a:schemeClr val="accent2"/>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2"/>
            </a:gs>
            <a:gs pos="100000">
              <a:schemeClr val="accent2">
                <a:shade val="48000"/>
                <a:satMod val="180000"/>
                <a:lumMod val="94000"/>
              </a:schemeClr>
            </a:gs>
            <a:gs pos="100000">
              <a:schemeClr val="accent2">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0">
          <a:schemeClr val="accent2"/>
        </a:lnRef>
        <a:fillRef idx="3">
          <a:schemeClr val="accent2"/>
        </a:fillRef>
        <a:effectRef idx="3">
          <a:schemeClr val="accent2"/>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SAQ and MCQ question sets.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3/26/2026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3/26/2026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C699D-8424-FB29-E5B9-69C83C8797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65DB58-778E-6EF2-CB23-9F518B5A0E5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3E8D6C3-0071-68C7-CBD5-6CC203651D5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27272EF-7319-FAFB-119A-7A25752C8788}"/>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267942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D1074-D50B-B7C8-DB4A-F4F5491EA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0F368B-42F2-75DB-FBE7-E9550854269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5A9FB7-1EF8-EB23-16C9-79B15AEE5D6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73387A2-166D-6C21-C4C8-258FCA5A0E18}"/>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344189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04BB1-3BEC-0EEE-827C-3E3B94B397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C58047-C3B8-AD97-A8EB-2CB60E7F63F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0DC110-419B-58D1-99AE-E4F803FB46C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9FAD44CA-612C-3B35-9569-77234F6143D0}"/>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8108016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609C3-4CC4-9825-95DB-52EDA38B35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5DDA24-4078-8262-CEB0-22B88E77967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13C47A3-259F-9241-124D-6EE65C755E6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979408F-EA4A-9716-D5A2-DA952D555526}"/>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42235447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DB9B9-8D7D-E08A-320D-A4A9200E56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CF13ED-BC94-B7AE-8F64-31893F29804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BA2966F-DB11-F870-91C3-C19FE045ECC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7470691-D238-A8B7-673D-FB1420D1D77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628203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83ECB-F37B-B605-2252-E96BC54A4C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3AB898-DC0E-4FE1-EA7F-B6C1A6C85F3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EE4C40D-674C-FD30-94D5-62A0CAD10E1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6C90F29-9CDE-5E93-A33B-E555F5EF6369}"/>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551676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3/26/2026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3/26/2026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3/26/2026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3/26/2026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47engels.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847engels.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bl.uk/learning/histcitizen/21cc/empire/empire.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bl.uk/learning/histcitizen/21cc/empire/empire.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bl.uk/learning/histcitizen/21cc/empire/empire.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bl.uk/learning/histcitizen/21cc/empire/empire.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1847engels.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47engels.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6.6 - Causes of Migration in an Interconnected World (Parts 1 &amp; 2)</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18E37B9-390A-5C42-6153-B1A02B5E173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9B52D39-DAEE-F2F8-3DD3-B2A450C97F47}"/>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Friedrich Engels, The Condition of the Working Class in England (1845) </a:t>
            </a:r>
            <a:r>
              <a:rPr lang="en-US" sz="2000" b="1" cap="none" dirty="0">
                <a:effectLst/>
                <a:latin typeface="Arial" panose="020B0604020202020204" pitchFamily="34" charset="0"/>
                <a:ea typeface="Aptos" panose="020B0004020202020204" pitchFamily="34" charset="0"/>
                <a:hlinkClick r:id="rId3"/>
              </a:rPr>
              <a:t>https://sourcebooks.fordham.edu/mod/1847engels.asp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2B62BEEC-0046-6762-B518-C90D5EB6F8C8}"/>
              </a:ext>
            </a:extLst>
          </p:cNvPr>
          <p:cNvSpPr txBox="1"/>
          <p:nvPr/>
        </p:nvSpPr>
        <p:spPr>
          <a:xfrm>
            <a:off x="764267" y="1443841"/>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transformation of society through this migration has far-reaching consequences. Families are uprooted from their traditional environments, and new social relationships are formed in the cities. The increased mobility of the population, combined with the expansion of transportation networks, allows individuals to move more freely than in previous generations, contributing to the dynamic and often unstable nature of modern industrial life.</a:t>
            </a:r>
          </a:p>
        </p:txBody>
      </p:sp>
    </p:spTree>
    <p:extLst>
      <p:ext uri="{BB962C8B-B14F-4D97-AF65-F5344CB8AC3E}">
        <p14:creationId xmlns:p14="http://schemas.microsoft.com/office/powerpoint/2010/main" val="99883568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11ED1CD-78F5-8E2D-DA91-E0B05E34AA2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F8D52FA-8728-0049-E88C-8304146C5507}"/>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Friedrich Engels, The Condition of the Working Class in England (1845) </a:t>
            </a:r>
            <a:r>
              <a:rPr lang="en-US" sz="2000" b="1" cap="none" dirty="0">
                <a:effectLst/>
                <a:latin typeface="Arial" panose="020B0604020202020204" pitchFamily="34" charset="0"/>
                <a:ea typeface="Aptos" panose="020B0004020202020204" pitchFamily="34" charset="0"/>
                <a:hlinkClick r:id="rId3"/>
              </a:rPr>
              <a:t>https://sourcebooks.fordham.edu/mod/1847engels.asp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3B818AFB-AA2C-202F-130E-51C2064C7CE0}"/>
              </a:ext>
            </a:extLst>
          </p:cNvPr>
          <p:cNvSpPr txBox="1"/>
          <p:nvPr/>
        </p:nvSpPr>
        <p:spPr>
          <a:xfrm>
            <a:off x="764267" y="1443841"/>
            <a:ext cx="10668000" cy="4832092"/>
          </a:xfrm>
          <a:prstGeom prst="rect">
            <a:avLst/>
          </a:prstGeom>
          <a:noFill/>
          <a:ln>
            <a:solidFill>
              <a:schemeClr val="bg2"/>
            </a:solidFill>
          </a:ln>
        </p:spPr>
        <p:txBody>
          <a:bodyPr wrap="square">
            <a:spAutoFit/>
          </a:bodyPr>
          <a:lstStyle/>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Contextualization: </a:t>
            </a:r>
            <a:r>
              <a:rPr lang="en-US" sz="2800" kern="100" dirty="0">
                <a:effectLst/>
                <a:latin typeface="Arial" panose="020B0604020202020204" pitchFamily="34" charset="0"/>
                <a:ea typeface="Aptos" panose="020B0004020202020204" pitchFamily="34" charset="0"/>
              </a:rPr>
              <a:t>Describe the broader historical context in which Engels wrote this passage. </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Sourcing (Point of View): </a:t>
            </a:r>
            <a:r>
              <a:rPr lang="en-US" sz="2800" kern="100" dirty="0">
                <a:effectLst/>
                <a:latin typeface="Arial" panose="020B0604020202020204" pitchFamily="34" charset="0"/>
                <a:ea typeface="Aptos" panose="020B0004020202020204" pitchFamily="34" charset="0"/>
              </a:rPr>
              <a:t>How does Engels’s background and perspective influence his description of urban migration? </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Claim/Evidence: </a:t>
            </a:r>
            <a:r>
              <a:rPr lang="en-US" sz="2800" kern="100" dirty="0">
                <a:effectLst/>
                <a:latin typeface="Arial" panose="020B0604020202020204" pitchFamily="34" charset="0"/>
                <a:ea typeface="Aptos" panose="020B0004020202020204" pitchFamily="34" charset="0"/>
              </a:rPr>
              <a:t>Identify ONE claim Engels makes about migration to cities and provide ONE piece of evidence from the text that supports it. </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Causation: </a:t>
            </a:r>
            <a:r>
              <a:rPr lang="en-US" sz="2800" kern="100" dirty="0">
                <a:effectLst/>
                <a:latin typeface="Arial" panose="020B0604020202020204" pitchFamily="34" charset="0"/>
                <a:ea typeface="Aptos" panose="020B0004020202020204" pitchFamily="34" charset="0"/>
              </a:rPr>
              <a:t>According to the source, what are TWO causes of urban migration during this period? </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Effects / Historical Reasoning: </a:t>
            </a:r>
            <a:r>
              <a:rPr lang="en-US" sz="2800" kern="100" dirty="0">
                <a:effectLst/>
                <a:latin typeface="Arial" panose="020B0604020202020204" pitchFamily="34" charset="0"/>
                <a:ea typeface="Aptos" panose="020B0004020202020204" pitchFamily="34" charset="0"/>
              </a:rPr>
              <a:t>Explain ONE significant social effect of urban migration described in the passage.</a:t>
            </a:r>
          </a:p>
        </p:txBody>
      </p:sp>
    </p:spTree>
    <p:extLst>
      <p:ext uri="{BB962C8B-B14F-4D97-AF65-F5344CB8AC3E}">
        <p14:creationId xmlns:p14="http://schemas.microsoft.com/office/powerpoint/2010/main" val="128336846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Terms of Agreement for Indian Indentured Laborers to Mauritius (1834–1838 contracts, British colonial records) </a:t>
            </a:r>
            <a:r>
              <a:rPr lang="en-US" sz="2000" b="1" cap="none" dirty="0">
                <a:effectLst/>
                <a:latin typeface="Arial" panose="020B0604020202020204" pitchFamily="34" charset="0"/>
                <a:ea typeface="Aptos" panose="020B0004020202020204" pitchFamily="34" charset="0"/>
                <a:hlinkClick r:id="rId3"/>
              </a:rPr>
              <a:t>https://www.bl.uk/learning/histcitizen/21cc/empire/empire.html</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laborer agrees to serve for a period of five years in the colony to which he or she is assigned, performing such work as may be required by the employer. During this period, the laborer shall receive fixed wages, provisions, and housing, though these shall be regulated by the employer and subject to the conditions of the plantation or enterprise. The laborer is not permitted to leave employment without authorization and may be subject to penalties for breach of contract.</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C2234B5-C4A1-3F12-BB64-7E2E3446BEC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56B4ED5-336A-F1AD-5ECE-81B45DA1DD50}"/>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Terms of Agreement for Indian Indentured Laborers to Mauritius (1834–1838 contracts, British colonial records) </a:t>
            </a:r>
            <a:r>
              <a:rPr lang="en-US" sz="2000" b="1" cap="none" dirty="0">
                <a:effectLst/>
                <a:latin typeface="Arial" panose="020B0604020202020204" pitchFamily="34" charset="0"/>
                <a:ea typeface="Aptos" panose="020B0004020202020204" pitchFamily="34" charset="0"/>
                <a:hlinkClick r:id="rId3"/>
              </a:rPr>
              <a:t>https://www.bl.uk/learning/histcitizen/21cc/empire/empire.html</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C0BC109D-C13D-E44A-A984-FCE0CCC7915E}"/>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Recruitment of laborers has been carried out in regions where economic hardship has made such agreements appealing. Many individuals enter into these contracts with the expectation of improving their circumstances, though the reality of labor conditions in overseas colonies is often far more difficult. The system is designed to supply a steady workforce to plantations following the abolition of slavery, ensuring continued production of export crops.</a:t>
            </a:r>
          </a:p>
        </p:txBody>
      </p:sp>
    </p:spTree>
    <p:extLst>
      <p:ext uri="{BB962C8B-B14F-4D97-AF65-F5344CB8AC3E}">
        <p14:creationId xmlns:p14="http://schemas.microsoft.com/office/powerpoint/2010/main" val="302440047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BB51E96-594A-D264-28AF-B79677376B6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1719D34-6AD1-0A33-DE59-3A4A643A5CC4}"/>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Terms of Agreement for Indian Indentured Laborers to Mauritius (1834–1838 contracts, British colonial records) </a:t>
            </a:r>
            <a:r>
              <a:rPr lang="en-US" sz="2000" b="1" cap="none" dirty="0">
                <a:effectLst/>
                <a:latin typeface="Arial" panose="020B0604020202020204" pitchFamily="34" charset="0"/>
                <a:ea typeface="Aptos" panose="020B0004020202020204" pitchFamily="34" charset="0"/>
                <a:hlinkClick r:id="rId3"/>
              </a:rPr>
              <a:t>https://www.bl.uk/learning/histcitizen/21cc/empire/empire.html</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37705D69-C780-FC7C-976C-3434170565C5}"/>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Upon completion of the contract, the laborer may be entitled to return passage or may choose to remain in the colony. However, the ability to return is frequently influenced by financial limitations and access to resources. This system reflects broader patterns of migration shaped by global economic demands and demonstrates the unequal balance of power between employers and laborers within the imperial economy.</a:t>
            </a:r>
          </a:p>
        </p:txBody>
      </p:sp>
    </p:spTree>
    <p:extLst>
      <p:ext uri="{BB962C8B-B14F-4D97-AF65-F5344CB8AC3E}">
        <p14:creationId xmlns:p14="http://schemas.microsoft.com/office/powerpoint/2010/main" val="343218390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28532E9-59E9-A86D-BB08-24A09E7F0E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933659A-B29E-2F1E-CCC6-7C8409FB8671}"/>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Terms of Agreement for Indian Indentured Laborers to Mauritius (1834–1838 contracts, British colonial records) </a:t>
            </a:r>
            <a:r>
              <a:rPr lang="en-US" sz="2000" b="1" cap="none" dirty="0">
                <a:effectLst/>
                <a:latin typeface="Arial" panose="020B0604020202020204" pitchFamily="34" charset="0"/>
                <a:ea typeface="Aptos" panose="020B0004020202020204" pitchFamily="34" charset="0"/>
                <a:hlinkClick r:id="rId3"/>
              </a:rPr>
              <a:t>https://www.bl.uk/learning/histcitizen/21cc/empire/empire.html</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DF88E6F1-4D02-202C-EA33-7C03307A3A18}"/>
              </a:ext>
            </a:extLst>
          </p:cNvPr>
          <p:cNvSpPr txBox="1"/>
          <p:nvPr/>
        </p:nvSpPr>
        <p:spPr>
          <a:xfrm>
            <a:off x="608012" y="1752598"/>
            <a:ext cx="10896600" cy="4832092"/>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Contextualization: </a:t>
            </a:r>
            <a:r>
              <a:rPr lang="en-US" sz="2800" kern="100" dirty="0">
                <a:effectLst/>
                <a:latin typeface="Arial" panose="020B0604020202020204" pitchFamily="34" charset="0"/>
                <a:ea typeface="Aptos" panose="020B0004020202020204" pitchFamily="34" charset="0"/>
              </a:rPr>
              <a:t>Describe the broader historical context that led to the development of indentured labor systems. </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Sourcing (Purpose): </a:t>
            </a:r>
            <a:r>
              <a:rPr lang="en-US" sz="2800" kern="100" dirty="0">
                <a:effectLst/>
                <a:latin typeface="Arial" panose="020B0604020202020204" pitchFamily="34" charset="0"/>
                <a:ea typeface="Aptos" panose="020B0004020202020204" pitchFamily="34" charset="0"/>
              </a:rPr>
              <a:t>What is the purpose of this type of contract, and how does that purpose shape its content? </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Claim/Evidence: </a:t>
            </a:r>
            <a:r>
              <a:rPr lang="en-US" sz="2800" kern="100" dirty="0">
                <a:effectLst/>
                <a:latin typeface="Arial" panose="020B0604020202020204" pitchFamily="34" charset="0"/>
                <a:ea typeface="Aptos" panose="020B0004020202020204" pitchFamily="34" charset="0"/>
              </a:rPr>
              <a:t>Identify ONE claim the document makes about labor conditions and provide ONE supporting detail. </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Causation: </a:t>
            </a:r>
            <a:r>
              <a:rPr lang="en-US" sz="2800" kern="100" dirty="0">
                <a:effectLst/>
                <a:latin typeface="Arial" panose="020B0604020202020204" pitchFamily="34" charset="0"/>
                <a:ea typeface="Aptos" panose="020B0004020202020204" pitchFamily="34" charset="0"/>
              </a:rPr>
              <a:t>Explain ONE economic reason why indentured labor systems developed. </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Comparison: </a:t>
            </a:r>
            <a:r>
              <a:rPr lang="en-US" sz="2800" kern="100" dirty="0">
                <a:effectLst/>
                <a:latin typeface="Arial" panose="020B0604020202020204" pitchFamily="34" charset="0"/>
                <a:ea typeface="Aptos" panose="020B0004020202020204" pitchFamily="34" charset="0"/>
              </a:rPr>
              <a:t>Explain ONE similarity or difference between indentured labor and earlier systems of coerced labor such as slavery.</a:t>
            </a:r>
          </a:p>
        </p:txBody>
      </p:sp>
    </p:spTree>
    <p:extLst>
      <p:ext uri="{BB962C8B-B14F-4D97-AF65-F5344CB8AC3E}">
        <p14:creationId xmlns:p14="http://schemas.microsoft.com/office/powerpoint/2010/main" val="128906072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457200"/>
            <a:ext cx="10668000" cy="807720"/>
          </a:xfrm>
        </p:spPr>
        <p:txBody>
          <a:bodyPr>
            <a:normAutofit/>
          </a:bodyPr>
          <a:lstStyle/>
          <a:p>
            <a:r>
              <a:rPr lang="en-US" sz="2800" dirty="0"/>
              <a:t>Migration Patterns</a:t>
            </a:r>
          </a:p>
        </p:txBody>
      </p:sp>
      <p:graphicFrame>
        <p:nvGraphicFramePr>
          <p:cNvPr id="6" name="Table 5">
            <a:extLst>
              <a:ext uri="{FF2B5EF4-FFF2-40B4-BE49-F238E27FC236}">
                <a16:creationId xmlns:a16="http://schemas.microsoft.com/office/drawing/2014/main" id="{0D9DF08F-A630-7B52-D6A0-8082A3BB2727}"/>
              </a:ext>
            </a:extLst>
          </p:cNvPr>
          <p:cNvGraphicFramePr>
            <a:graphicFrameLocks noGrp="1"/>
          </p:cNvGraphicFramePr>
          <p:nvPr>
            <p:extLst>
              <p:ext uri="{D42A27DB-BD31-4B8C-83A1-F6EECF244321}">
                <p14:modId xmlns:p14="http://schemas.microsoft.com/office/powerpoint/2010/main" val="2766423581"/>
              </p:ext>
            </p:extLst>
          </p:nvPr>
        </p:nvGraphicFramePr>
        <p:xfrm>
          <a:off x="912812" y="1524000"/>
          <a:ext cx="10363200" cy="3840480"/>
        </p:xfrm>
        <a:graphic>
          <a:graphicData uri="http://schemas.openxmlformats.org/drawingml/2006/table">
            <a:tbl>
              <a:tblPr firstRow="1" firstCol="1" bandRow="1">
                <a:tableStyleId>{35758FB7-9AC5-4552-8A53-C91805E547FA}</a:tableStyleId>
              </a:tblPr>
              <a:tblGrid>
                <a:gridCol w="2638471">
                  <a:extLst>
                    <a:ext uri="{9D8B030D-6E8A-4147-A177-3AD203B41FA5}">
                      <a16:colId xmlns:a16="http://schemas.microsoft.com/office/drawing/2014/main" val="2307823193"/>
                    </a:ext>
                  </a:extLst>
                </a:gridCol>
                <a:gridCol w="2729666">
                  <a:extLst>
                    <a:ext uri="{9D8B030D-6E8A-4147-A177-3AD203B41FA5}">
                      <a16:colId xmlns:a16="http://schemas.microsoft.com/office/drawing/2014/main" val="850350154"/>
                    </a:ext>
                  </a:extLst>
                </a:gridCol>
                <a:gridCol w="2605309">
                  <a:extLst>
                    <a:ext uri="{9D8B030D-6E8A-4147-A177-3AD203B41FA5}">
                      <a16:colId xmlns:a16="http://schemas.microsoft.com/office/drawing/2014/main" val="4293162429"/>
                    </a:ext>
                  </a:extLst>
                </a:gridCol>
                <a:gridCol w="2389754">
                  <a:extLst>
                    <a:ext uri="{9D8B030D-6E8A-4147-A177-3AD203B41FA5}">
                      <a16:colId xmlns:a16="http://schemas.microsoft.com/office/drawing/2014/main" val="1090763792"/>
                    </a:ext>
                  </a:extLst>
                </a:gridCol>
              </a:tblGrid>
              <a:tr h="0">
                <a:tc>
                  <a:txBody>
                    <a:bodyPr/>
                    <a:lstStyle/>
                    <a:p>
                      <a:pPr marL="0" marR="0">
                        <a:buNone/>
                      </a:pPr>
                      <a:r>
                        <a:rPr lang="en-US" sz="2800" kern="100">
                          <a:effectLst/>
                        </a:rPr>
                        <a:t>Type of Migration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Cause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Impact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048108959"/>
                  </a:ext>
                </a:extLst>
              </a:tr>
              <a:tr h="0">
                <a:tc>
                  <a:txBody>
                    <a:bodyPr/>
                    <a:lstStyle/>
                    <a:p>
                      <a:pPr marL="0" marR="0">
                        <a:buNone/>
                      </a:pPr>
                      <a:r>
                        <a:rPr lang="en-US" sz="2800" kern="100">
                          <a:effectLst/>
                        </a:rPr>
                        <a:t>Rural to urban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Population pressure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Britain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Urbanization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536717449"/>
                  </a:ext>
                </a:extLst>
              </a:tr>
              <a:tr h="0">
                <a:tc>
                  <a:txBody>
                    <a:bodyPr/>
                    <a:lstStyle/>
                    <a:p>
                      <a:pPr marL="0" marR="0">
                        <a:buNone/>
                      </a:pPr>
                      <a:r>
                        <a:rPr lang="en-US" sz="2800" kern="100">
                          <a:effectLst/>
                        </a:rPr>
                        <a:t>Voluntary migration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Job opportunities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European migrants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Economic growth</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90534947"/>
                  </a:ext>
                </a:extLst>
              </a:tr>
              <a:tr h="0">
                <a:tc>
                  <a:txBody>
                    <a:bodyPr/>
                    <a:lstStyle/>
                    <a:p>
                      <a:pPr marL="0" marR="0">
                        <a:buNone/>
                      </a:pPr>
                      <a:r>
                        <a:rPr lang="en-US" sz="2800" kern="100">
                          <a:effectLst/>
                        </a:rPr>
                        <a:t>Indentured labor</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Labor demand</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Indian workers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Limited freedom</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628903484"/>
                  </a:ext>
                </a:extLst>
              </a:tr>
              <a:tr h="0">
                <a:tc>
                  <a:txBody>
                    <a:bodyPr/>
                    <a:lstStyle/>
                    <a:p>
                      <a:pPr marL="0" marR="0">
                        <a:buNone/>
                      </a:pPr>
                      <a:r>
                        <a:rPr lang="en-US" sz="2800" kern="100">
                          <a:effectLst/>
                        </a:rPr>
                        <a:t>Forced labor</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Coercion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Convict labor</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Exploitation</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089779489"/>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1065212" y="1524000"/>
            <a:ext cx="9906000" cy="3539430"/>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Change:</a:t>
            </a:r>
            <a:r>
              <a:rPr lang="en-US" sz="3200" kern="100" dirty="0">
                <a:effectLst/>
                <a:latin typeface="Arial" panose="020B0604020202020204" pitchFamily="34" charset="0"/>
                <a:ea typeface="Aptos" panose="020B0004020202020204" pitchFamily="34" charset="0"/>
              </a:rPr>
              <a:t> Increased migration due to transportation and industrialization </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Continuity:</a:t>
            </a:r>
            <a:r>
              <a:rPr lang="en-US" sz="3200" kern="100" dirty="0">
                <a:effectLst/>
                <a:latin typeface="Arial" panose="020B0604020202020204" pitchFamily="34" charset="0"/>
                <a:ea typeface="Aptos" panose="020B0004020202020204" pitchFamily="34" charset="0"/>
              </a:rPr>
              <a:t> Continued use of coerced labor systems </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Comparison:</a:t>
            </a:r>
            <a:r>
              <a:rPr lang="en-US" sz="3200" kern="100" dirty="0">
                <a:effectLst/>
                <a:latin typeface="Arial" panose="020B0604020202020204" pitchFamily="34" charset="0"/>
                <a:ea typeface="Aptos" panose="020B0004020202020204" pitchFamily="34" charset="0"/>
              </a:rPr>
              <a:t> Voluntary migration offered opportunities, while coerced migration limited freedom </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4031873"/>
          </a:xfrm>
          <a:prstGeom prst="rect">
            <a:avLst/>
          </a:prstGeom>
          <a:ln/>
        </p:spPr>
        <p:style>
          <a:lnRef idx="0">
            <a:schemeClr val="accent4"/>
          </a:lnRef>
          <a:fillRef idx="3">
            <a:schemeClr val="accent4"/>
          </a:fillRef>
          <a:effectRef idx="3">
            <a:schemeClr val="accent4"/>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Migration increased due to environmental and economic pressures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Transportation made movement easier and more frequent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Urbanization transformed societies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Both voluntary and coerced migrations shaped labor systems </a:t>
            </a:r>
          </a:p>
          <a:p>
            <a:pPr marL="342900" marR="0" lvl="0" indent="-342900">
              <a:buSzPts val="1000"/>
              <a:buFont typeface="Symbol" panose="05050102010706020507" pitchFamily="18" charset="2"/>
              <a:buChar char=""/>
              <a:tabLst>
                <a:tab pos="457200" algn="l"/>
              </a:tabLst>
            </a:pPr>
            <a:r>
              <a:rPr lang="en-US" sz="3200" dirty="0">
                <a:effectLst/>
                <a:latin typeface="Arial" panose="020B0604020202020204" pitchFamily="34" charset="0"/>
                <a:ea typeface="Aptos" panose="020B0004020202020204" pitchFamily="34" charset="0"/>
              </a:rPr>
              <a:t>Migration contributed to global interconnectedness </a:t>
            </a:r>
            <a:endParaRPr lang="en-US" sz="32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1350482055"/>
              </p:ext>
            </p:extLst>
          </p:nvPr>
        </p:nvGraphicFramePr>
        <p:xfrm>
          <a:off x="2665412" y="23622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environmental and demographic factors influenced migration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transportation changes shaped migration patterns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economic motivations behind voluntary migration </a:t>
            </a:r>
          </a:p>
          <a:p>
            <a:pPr marL="342900" marR="0" lvl="0" indent="-342900">
              <a:buSzPts val="1000"/>
              <a:buFont typeface="Symbol" panose="05050102010706020507" pitchFamily="18" charset="2"/>
              <a:buChar char=""/>
              <a:tabLst>
                <a:tab pos="457200" algn="l"/>
              </a:tabLst>
            </a:pPr>
            <a:r>
              <a:rPr lang="en-US" sz="3600" dirty="0">
                <a:effectLst/>
                <a:latin typeface="Arial" panose="020B0604020202020204" pitchFamily="34" charset="0"/>
                <a:ea typeface="Aptos" panose="020B0004020202020204" pitchFamily="34" charset="0"/>
              </a:rPr>
              <a:t>Compare free and coerced labor migration systems </a:t>
            </a:r>
            <a:endParaRPr lang="en-US" sz="36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912812" y="1255999"/>
            <a:ext cx="10210800" cy="3539430"/>
          </a:xfrm>
          <a:prstGeom prst="rect">
            <a:avLst/>
          </a:prstGeom>
          <a:noFill/>
          <a:ln>
            <a:solidFill>
              <a:schemeClr val="bg2"/>
            </a:solidFill>
          </a:ln>
        </p:spPr>
        <p:txBody>
          <a:bodyPr wrap="square">
            <a:spAutoFit/>
          </a:bodyPr>
          <a:lstStyle/>
          <a:p>
            <a:r>
              <a:rPr lang="en-US" sz="2800" dirty="0"/>
              <a:t>Between 1750 and 1900, migration increased dramatically as the world became more interconnected. Environmental pressures, population growth, and technological changes pushed people to move. At the same time, economic opportunities and labor demands pulled migrants to new regions. These movements reshaped societies, economies, and environments across the globe.</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3108543"/>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Urbanization</a:t>
            </a:r>
            <a:r>
              <a:rPr lang="en-US" sz="2800" kern="100" dirty="0">
                <a:effectLst/>
                <a:latin typeface="Arial" panose="020B0604020202020204" pitchFamily="34" charset="0"/>
                <a:ea typeface="Aptos" panose="020B0004020202020204" pitchFamily="34" charset="0"/>
              </a:rPr>
              <a:t>: Movement of people from rural areas to cities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Indentured labor</a:t>
            </a:r>
            <a:r>
              <a:rPr lang="en-US" sz="2800" kern="100" dirty="0">
                <a:effectLst/>
                <a:latin typeface="Arial" panose="020B0604020202020204" pitchFamily="34" charset="0"/>
                <a:ea typeface="Aptos" panose="020B0004020202020204" pitchFamily="34" charset="0"/>
              </a:rPr>
              <a:t>: Workers contracted to work for a set period in exchange for passage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Circular migration</a:t>
            </a:r>
            <a:r>
              <a:rPr lang="en-US" sz="2800" kern="100" dirty="0">
                <a:effectLst/>
                <a:latin typeface="Arial" panose="020B0604020202020204" pitchFamily="34" charset="0"/>
                <a:ea typeface="Aptos" panose="020B0004020202020204" pitchFamily="34" charset="0"/>
              </a:rPr>
              <a:t>: Movement where migrants return to their home regions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Labor demand</a:t>
            </a:r>
            <a:r>
              <a:rPr lang="en-US" sz="2800" kern="100" dirty="0">
                <a:effectLst/>
                <a:latin typeface="Arial" panose="020B0604020202020204" pitchFamily="34" charset="0"/>
                <a:ea typeface="Aptos" panose="020B0004020202020204" pitchFamily="34" charset="0"/>
              </a:rPr>
              <a:t>: Need for workers in a specific area or industry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Population pressure</a:t>
            </a:r>
            <a:r>
              <a:rPr lang="en-US" sz="2800" kern="100" dirty="0">
                <a:effectLst/>
                <a:latin typeface="Arial" panose="020B0604020202020204" pitchFamily="34" charset="0"/>
                <a:ea typeface="Aptos" panose="020B0004020202020204" pitchFamily="34" charset="0"/>
              </a:rPr>
              <a:t>: Strain caused by rapid population growth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Population growth in the 18th and 19th centuries created new pressures on land and resources. In many regions, people could not find enough farmland or jobs, leading them to migrate. Environmental factors such as land scarcity and changes in agriculture contributed to these movements. At the same time, new transportation technologies like steamships and railroads made migration easier and faster.</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Migration was also driven by economic factors. Industrial economies required large numbers of workers, leading many people to migrate voluntarily in search of employment. Cities grew rapidly as people moved from rural areas to urban centers. This process, known as urbanization, transformed societies around the world.</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Not all migration was voluntary. The global capitalist economy relied heavily on coerced and semi-coerced labor systems. After the abolition of slavery, indentured laborers from India and China were sent to work on plantations and in mines. These systems often limited workers’ freedom and tied them to harsh working conditions. Together, voluntary and forced migrations shaped global patterns of labor and settlement.</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Friedrich Engels, The Condition of the Working Class in England (1845) </a:t>
            </a:r>
            <a:r>
              <a:rPr lang="en-US" sz="2000" b="1" cap="none" dirty="0">
                <a:effectLst/>
                <a:latin typeface="Arial" panose="020B0604020202020204" pitchFamily="34" charset="0"/>
                <a:ea typeface="Aptos" panose="020B0004020202020204" pitchFamily="34" charset="0"/>
                <a:hlinkClick r:id="rId3"/>
              </a:rPr>
              <a:t>https://sourcebooks.fordham.edu/mod/1847engels.asp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great towns are chiefly inhabited by working people, who have little or nothing to lose, and are therefore more ready for change. The rapid growth of industry has drawn vast numbers of people from rural districts into urban centers, where they seek employment in factories and workshops. This movement has been driven not only by the promise of wages but also by the lack of opportunity in agricultural regions, where traditional forms of labor are no longer sufficient to sustain the population.</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F1C0912-A47E-8B19-A1D4-D5B7D296F20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65602AD-6473-B108-948C-70F2C000BDF2}"/>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Friedrich Engels, The Condition of the Working Class in England (1845) </a:t>
            </a:r>
            <a:r>
              <a:rPr lang="en-US" sz="2000" b="1" cap="none" dirty="0">
                <a:effectLst/>
                <a:latin typeface="Arial" panose="020B0604020202020204" pitchFamily="34" charset="0"/>
                <a:ea typeface="Aptos" panose="020B0004020202020204" pitchFamily="34" charset="0"/>
                <a:hlinkClick r:id="rId3"/>
              </a:rPr>
              <a:t>https://sourcebooks.fordham.edu/mod/1847engels.asp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D5F686D9-C328-A5F2-8653-BF17B89F4731}"/>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these cities, workers are crowded together in conditions that are often unhealthy and dangerous. Housing is frequently inadequate, and sanitation is poor, leading to the spread of disease. Despite these hardships, the demand for labor continues to attract migrants, as industrial employers require a constant supply of workers. The concentration of population in urban areas is therefore both a result of economic necessity and a defining feature of industrial society.</a:t>
            </a:r>
          </a:p>
        </p:txBody>
      </p:sp>
    </p:spTree>
    <p:extLst>
      <p:ext uri="{BB962C8B-B14F-4D97-AF65-F5344CB8AC3E}">
        <p14:creationId xmlns:p14="http://schemas.microsoft.com/office/powerpoint/2010/main" val="53550348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theme/theme1.xml><?xml version="1.0" encoding="utf-8"?>
<a:theme xmlns:a="http://schemas.openxmlformats.org/drawingml/2006/main" name="World country report presentation">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3263</TotalTime>
  <Words>1566</Words>
  <Application>Microsoft Office PowerPoint</Application>
  <PresentationFormat>Custom</PresentationFormat>
  <Paragraphs>111</Paragraphs>
  <Slides>20</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Abadi</vt:lpstr>
      <vt:lpstr>Arial</vt:lpstr>
      <vt:lpstr>Century Gothic</vt:lpstr>
      <vt:lpstr>Symbol</vt:lpstr>
      <vt:lpstr>World country report presentation</vt:lpstr>
      <vt:lpstr>Topic 6.6 - Causes of Migration in an Interconnected World (Parts 1 &amp; 2)</vt:lpstr>
      <vt:lpstr>Learning Objectives</vt:lpstr>
      <vt:lpstr>Overview</vt:lpstr>
      <vt:lpstr>Keywords and Phrases</vt:lpstr>
      <vt:lpstr>Background Reading</vt:lpstr>
      <vt:lpstr>Background Reading</vt:lpstr>
      <vt:lpstr>Background Reading</vt:lpstr>
      <vt:lpstr>Primary Source 1 - Source: Friedrich Engels, The Condition of the Working Class in England (1845) https://sourcebooks.fordham.edu/mod/1847engels.asp </vt:lpstr>
      <vt:lpstr>Primary Source 1 - Source: Friedrich Engels, The Condition of the Working Class in England (1845) https://sourcebooks.fordham.edu/mod/1847engels.asp </vt:lpstr>
      <vt:lpstr>Primary Source 1 - Source: Friedrich Engels, The Condition of the Working Class in England (1845) https://sourcebooks.fordham.edu/mod/1847engels.asp </vt:lpstr>
      <vt:lpstr>Primary Source 1 - Source: Friedrich Engels, The Condition of the Working Class in England (1845) https://sourcebooks.fordham.edu/mod/1847engels.asp </vt:lpstr>
      <vt:lpstr>Primary Source 2 — Source: Terms of Agreement for Indian Indentured Laborers to Mauritius (1834–1838 contracts, British colonial records) https://www.bl.uk/learning/histcitizen/21cc/empire/empire.html </vt:lpstr>
      <vt:lpstr>Primary Source 2 — Source: Terms of Agreement for Indian Indentured Laborers to Mauritius (1834–1838 contracts, British colonial records) https://www.bl.uk/learning/histcitizen/21cc/empire/empire.html </vt:lpstr>
      <vt:lpstr>Primary Source 2 — Source: Terms of Agreement for Indian Indentured Laborers to Mauritius (1834–1838 contracts, British colonial records) https://www.bl.uk/learning/histcitizen/21cc/empire/empire.html </vt:lpstr>
      <vt:lpstr>Primary Source 2 — Source: Terms of Agreement for Indian Indentured Laborers to Mauritius (1834–1838 contracts, British colonial records) https://www.bl.uk/learning/histcitizen/21cc/empire/empire.html </vt:lpstr>
      <vt:lpstr>Migration Patterns</vt:lpstr>
      <vt:lpstr>Change / Continuity / Comparison</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80</cp:revision>
  <dcterms:created xsi:type="dcterms:W3CDTF">2025-09-29T06:54:32Z</dcterms:created>
  <dcterms:modified xsi:type="dcterms:W3CDTF">2026-03-26T05:20:44Z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