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8"/>
  </p:notesMasterIdLst>
  <p:handoutMasterIdLst>
    <p:handoutMasterId r:id="rId39"/>
  </p:handoutMasterIdLst>
  <p:sldIdLst>
    <p:sldId id="269" r:id="rId2"/>
    <p:sldId id="270" r:id="rId3"/>
    <p:sldId id="357" r:id="rId4"/>
    <p:sldId id="300" r:id="rId5"/>
    <p:sldId id="371" r:id="rId6"/>
    <p:sldId id="379" r:id="rId7"/>
    <p:sldId id="275" r:id="rId8"/>
    <p:sldId id="276" r:id="rId9"/>
    <p:sldId id="359" r:id="rId10"/>
    <p:sldId id="372" r:id="rId11"/>
    <p:sldId id="322" r:id="rId12"/>
    <p:sldId id="380" r:id="rId13"/>
    <p:sldId id="376" r:id="rId14"/>
    <p:sldId id="347" r:id="rId15"/>
    <p:sldId id="374" r:id="rId16"/>
    <p:sldId id="352" r:id="rId17"/>
    <p:sldId id="381" r:id="rId18"/>
    <p:sldId id="360" r:id="rId19"/>
    <p:sldId id="353" r:id="rId20"/>
    <p:sldId id="377" r:id="rId21"/>
    <p:sldId id="348" r:id="rId22"/>
    <p:sldId id="382" r:id="rId23"/>
    <p:sldId id="383" r:id="rId24"/>
    <p:sldId id="384" r:id="rId25"/>
    <p:sldId id="385" r:id="rId26"/>
    <p:sldId id="386" r:id="rId27"/>
    <p:sldId id="370" r:id="rId28"/>
    <p:sldId id="369" r:id="rId29"/>
    <p:sldId id="363" r:id="rId30"/>
    <p:sldId id="349" r:id="rId31"/>
    <p:sldId id="364" r:id="rId32"/>
    <p:sldId id="365" r:id="rId33"/>
    <p:sldId id="350" r:id="rId34"/>
    <p:sldId id="387" r:id="rId35"/>
    <p:sldId id="342" r:id="rId36"/>
    <p:sldId id="299" r:id="rId3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11/24/2025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11/24/2025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6DCA1-B369-2698-AB71-1D15FE0A0C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342466-86B9-58B4-94B9-0AB13C0033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FDE965-0321-E89D-9B08-054066EE717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B53ACC0-86BC-E198-722E-47810BEF093D}"/>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3350505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FE028-8A67-9E2E-54AF-FC804024DE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DAA20A-072A-58B2-BBEA-864DCFE560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C09C58-56C2-24C5-5E17-F9F075B90A8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1AF8A40-3C41-3A35-D180-B384E303EFC0}"/>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996487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5CFAA-9DA2-D9F7-FDAF-D8AABB301E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151375-B064-32F0-E792-C3095F1770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9B6CFE-BC03-4146-A0D0-CBCDB5BA72E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9D5884A-9EA5-807C-122B-AC4241A34516}"/>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32767892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6EC14-F8F5-0A5E-07F8-83CA78D391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6825BF-687A-B108-8E84-0695C51ADF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6A794-4D12-C4EF-104D-4E0A405A196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C50D970-1280-C5CC-3BA6-1F38D127F683}"/>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17000091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E630B-4E80-D260-4E05-FC06CDD73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37EFE-A6AC-7F08-2A09-93F4A10E4C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4ACD82-F094-E544-90BA-97C27E41F9A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0CAC1A4-8C9C-CD0C-E560-278A02EFF97F}"/>
              </a:ext>
            </a:extLst>
          </p:cNvPr>
          <p:cNvSpPr>
            <a:spLocks noGrp="1"/>
          </p:cNvSpPr>
          <p:nvPr>
            <p:ph type="sldNum" sz="quarter" idx="10"/>
          </p:nvPr>
        </p:nvSpPr>
        <p:spPr/>
        <p:txBody>
          <a:bodyPr/>
          <a:lstStyle/>
          <a:p>
            <a:fld id="{69C971FF-EF28-4195-A575-329446EFAA55}" type="slidenum">
              <a:rPr lang="en-US" smtClean="0"/>
              <a:t>21</a:t>
            </a:fld>
            <a:endParaRPr lang="en-US"/>
          </a:p>
        </p:txBody>
      </p:sp>
    </p:spTree>
    <p:extLst>
      <p:ext uri="{BB962C8B-B14F-4D97-AF65-F5344CB8AC3E}">
        <p14:creationId xmlns:p14="http://schemas.microsoft.com/office/powerpoint/2010/main" val="34588746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CAFC7-5BB1-89BB-E0B2-9FD45C97A7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8CA7EE-ADAE-558F-343C-F36199F044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4F99DA-EA76-62C0-0180-E2EE1E17FF9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680CE22-5B12-0BDF-7C37-980366DB5FCE}"/>
              </a:ext>
            </a:extLst>
          </p:cNvPr>
          <p:cNvSpPr>
            <a:spLocks noGrp="1"/>
          </p:cNvSpPr>
          <p:nvPr>
            <p:ph type="sldNum" sz="quarter" idx="10"/>
          </p:nvPr>
        </p:nvSpPr>
        <p:spPr/>
        <p:txBody>
          <a:bodyPr/>
          <a:lstStyle/>
          <a:p>
            <a:fld id="{69C971FF-EF28-4195-A575-329446EFAA55}" type="slidenum">
              <a:rPr lang="en-US" smtClean="0"/>
              <a:t>30</a:t>
            </a:fld>
            <a:endParaRPr lang="en-US"/>
          </a:p>
        </p:txBody>
      </p:sp>
    </p:spTree>
    <p:extLst>
      <p:ext uri="{BB962C8B-B14F-4D97-AF65-F5344CB8AC3E}">
        <p14:creationId xmlns:p14="http://schemas.microsoft.com/office/powerpoint/2010/main" val="4008127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A9BA-1B52-015B-AEA1-24B4F9B59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F4FB3-59A8-75E5-3B93-5E77E4D566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3C7ED-4B9E-18A3-C2FC-9BE00BA1A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DD53E8B-B643-3996-50CE-36F556C7CE0C}"/>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968521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32111-779A-234E-C3D2-3524D75A1A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4367B6-7B25-814E-40FF-050CD41F1D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B4D4CE-216A-BF70-39E6-59ED96B3A1C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325CD92-67B1-4A63-20BA-F1D13312B25F}"/>
              </a:ext>
            </a:extLst>
          </p:cNvPr>
          <p:cNvSpPr>
            <a:spLocks noGrp="1"/>
          </p:cNvSpPr>
          <p:nvPr>
            <p:ph type="sldNum" sz="quarter" idx="10"/>
          </p:nvPr>
        </p:nvSpPr>
        <p:spPr/>
        <p:txBody>
          <a:bodyPr/>
          <a:lstStyle/>
          <a:p>
            <a:fld id="{69C971FF-EF28-4195-A575-329446EFAA55}" type="slidenum">
              <a:rPr lang="en-US" smtClean="0"/>
              <a:t>31</a:t>
            </a:fld>
            <a:endParaRPr lang="en-US"/>
          </a:p>
        </p:txBody>
      </p:sp>
    </p:spTree>
    <p:extLst>
      <p:ext uri="{BB962C8B-B14F-4D97-AF65-F5344CB8AC3E}">
        <p14:creationId xmlns:p14="http://schemas.microsoft.com/office/powerpoint/2010/main" val="19710448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2F381-7A62-64CB-EC6A-5E4A906625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945310-F332-7F21-7C36-53280E59ED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BCEEF6-2D7A-0077-0C4D-E304406E087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2D72A14-79D5-76FB-3B44-6E28C383A3C8}"/>
              </a:ext>
            </a:extLst>
          </p:cNvPr>
          <p:cNvSpPr>
            <a:spLocks noGrp="1"/>
          </p:cNvSpPr>
          <p:nvPr>
            <p:ph type="sldNum" sz="quarter" idx="10"/>
          </p:nvPr>
        </p:nvSpPr>
        <p:spPr/>
        <p:txBody>
          <a:bodyPr/>
          <a:lstStyle/>
          <a:p>
            <a:fld id="{69C971FF-EF28-4195-A575-329446EFAA55}" type="slidenum">
              <a:rPr lang="en-US" smtClean="0"/>
              <a:t>32</a:t>
            </a:fld>
            <a:endParaRPr lang="en-US"/>
          </a:p>
        </p:txBody>
      </p:sp>
    </p:spTree>
    <p:extLst>
      <p:ext uri="{BB962C8B-B14F-4D97-AF65-F5344CB8AC3E}">
        <p14:creationId xmlns:p14="http://schemas.microsoft.com/office/powerpoint/2010/main" val="38904612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33</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45172-06F6-155F-BAD7-FA55A8D63B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5312C8-C879-B24A-5CC7-1D84806F44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81F596-A387-20ED-4003-D2FCD994B38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C1323D-88E3-37E5-DBFC-A0E73CE7F731}"/>
              </a:ext>
            </a:extLst>
          </p:cNvPr>
          <p:cNvSpPr>
            <a:spLocks noGrp="1"/>
          </p:cNvSpPr>
          <p:nvPr>
            <p:ph type="sldNum" sz="quarter" idx="10"/>
          </p:nvPr>
        </p:nvSpPr>
        <p:spPr/>
        <p:txBody>
          <a:bodyPr/>
          <a:lstStyle/>
          <a:p>
            <a:fld id="{69C971FF-EF28-4195-A575-329446EFAA55}" type="slidenum">
              <a:rPr lang="en-US" smtClean="0"/>
              <a:t>34</a:t>
            </a:fld>
            <a:endParaRPr lang="en-US"/>
          </a:p>
        </p:txBody>
      </p:sp>
    </p:spTree>
    <p:extLst>
      <p:ext uri="{BB962C8B-B14F-4D97-AF65-F5344CB8AC3E}">
        <p14:creationId xmlns:p14="http://schemas.microsoft.com/office/powerpoint/2010/main" val="26559530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35</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EB22D-4840-706A-EA5A-0228E8FF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05C89-A2E0-E8A0-986F-D7F09F4554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366146-B855-3AB9-8CDF-E063FE89E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0C9066-3299-CAFB-D98A-0DA533844BF1}"/>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1525959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F1FBF-3DCF-9623-7FBD-EDDFB04DF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C20C4B-5859-0C54-7F2F-CE3A5CA099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41C1FD-4BE8-FEAD-F061-2E58B2FBE24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5FBD711-A8A6-4B35-85D8-1BE261E3AA0B}"/>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537156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11/24/2025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11/24/2025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11/24/2025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11/24/2025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11/24/2025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11/24/2025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11/24/2025</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11/24/2025</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11/24/2025</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11/24/2025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11/24/2025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11/24/2025</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source/rashidaddin-mongols.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source/rashidaddin-mongols.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ourcebooks.fordham.edu/source/rabbansauma1.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sourcebooks.fordham.edu/source/rabbansauma1.asp"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Abadi" panose="020B0604020104020204" pitchFamily="34" charset="0"/>
              </a:rPr>
              <a:t>Topic 2.2 Part 3 – The Mongol Empire and the Making of the Modern World</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10802AE-BEAE-847B-CBAB-5FA5D93D5B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7925D8-D251-A458-5C7B-6E9229ADA3C5}"/>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070D39D-AFE7-1601-E75B-064108A64438}"/>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At the same time, technologies moved along Mongol trade routes. Chinese innovations such as gunpowder weapons, paper, and printing techniques traveled west, while medical knowledge, astronomical ideas, and artistic styles moved in multiple directions. These transfers did not erase earlier traditions—many local cultures and religions continued—but they did reshape them. The Mongol Empire is therefore an important example of how conquest can accelerate cultural contact and long-term change.</a:t>
            </a:r>
          </a:p>
        </p:txBody>
      </p:sp>
    </p:spTree>
    <p:extLst>
      <p:ext uri="{BB962C8B-B14F-4D97-AF65-F5344CB8AC3E}">
        <p14:creationId xmlns:p14="http://schemas.microsoft.com/office/powerpoint/2010/main" val="4170928753"/>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03212" y="381253"/>
            <a:ext cx="11277600" cy="685800"/>
          </a:xfrm>
        </p:spPr>
        <p:txBody>
          <a:bodyPr>
            <a:noAutofit/>
          </a:bodyPr>
          <a:lstStyle/>
          <a:p>
            <a:r>
              <a:rPr lang="en-US" sz="2800" dirty="0">
                <a:latin typeface="Abadi" panose="020B0604020104020204" pitchFamily="34" charset="0"/>
              </a:rPr>
              <a:t>Source 1: Rashid al-Din, Compendium of Chronicles (early 1300s)</a:t>
            </a:r>
          </a:p>
        </p:txBody>
      </p:sp>
      <p:sp>
        <p:nvSpPr>
          <p:cNvPr id="2" name="Content Placeholder 1">
            <a:extLst>
              <a:ext uri="{FF2B5EF4-FFF2-40B4-BE49-F238E27FC236}">
                <a16:creationId xmlns:a16="http://schemas.microsoft.com/office/drawing/2014/main" id="{D504EF98-770F-B059-FE16-D3A59E3EC101}"/>
              </a:ext>
            </a:extLst>
          </p:cNvPr>
          <p:cNvSpPr>
            <a:spLocks noGrp="1"/>
          </p:cNvSpPr>
          <p:nvPr>
            <p:ph idx="1"/>
          </p:nvPr>
        </p:nvSpPr>
        <p:spPr>
          <a:xfrm>
            <a:off x="912812" y="1143379"/>
            <a:ext cx="9753600" cy="456821"/>
          </a:xfrm>
        </p:spPr>
        <p:txBody>
          <a:bodyPr>
            <a:normAutofit fontScale="70000" lnSpcReduction="20000"/>
          </a:bodyPr>
          <a:lstStyle/>
          <a:p>
            <a:pPr marL="45720" indent="0">
              <a:lnSpc>
                <a:spcPct val="110000"/>
              </a:lnSpc>
              <a:spcBef>
                <a:spcPts val="0"/>
              </a:spcBef>
              <a:buNone/>
            </a:pPr>
            <a:r>
              <a:rPr lang="en-US" sz="2800" b="1" dirty="0">
                <a:effectLst/>
                <a:latin typeface="Arial" panose="020B0604020202020204" pitchFamily="34" charset="0"/>
                <a:ea typeface="Aptos" panose="020B0004020202020204" pitchFamily="34" charset="0"/>
              </a:rPr>
              <a:t>Link: </a:t>
            </a:r>
            <a:r>
              <a:rPr lang="en-US" sz="2800" b="1" dirty="0">
                <a:effectLst/>
                <a:latin typeface="Arial" panose="020B0604020202020204" pitchFamily="34" charset="0"/>
                <a:ea typeface="Aptos" panose="020B0004020202020204" pitchFamily="34" charset="0"/>
                <a:hlinkClick r:id="rId3"/>
              </a:rPr>
              <a:t>https://sourcebooks.fordham.edu/source/rashidaddin-mongols.asp</a:t>
            </a:r>
            <a:r>
              <a:rPr lang="en-US" sz="2800" b="1" dirty="0">
                <a:effectLst/>
                <a:latin typeface="Arial" panose="020B0604020202020204" pitchFamily="34" charset="0"/>
                <a:ea typeface="Aptos" panose="020B0004020202020204" pitchFamily="34" charset="0"/>
              </a:rPr>
              <a:t> </a:t>
            </a: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455612" y="1905506"/>
            <a:ext cx="112776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rulers of the Mongols summoned to their court learned men from every nation, so that the sciences and arts might flourish in their dominions. Physicians came from China and India bringing their knowledge of plants and remedies, and artisans skilled in metalwork and textiles traveled from distant regions to serve the khan. From these encounters new techniques were learned and applied in many parts of the empire, and there was an exchange of books and writings among the peoples who gathered at the court.</a:t>
            </a:r>
          </a:p>
        </p:txBody>
      </p:sp>
    </p:spTree>
    <p:extLst>
      <p:ext uri="{BB962C8B-B14F-4D97-AF65-F5344CB8AC3E}">
        <p14:creationId xmlns:p14="http://schemas.microsoft.com/office/powerpoint/2010/main" val="57014963"/>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903A0B1A-EC67-C803-5600-A746D9DE9D3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359B81E-EFB1-3937-1957-E47B11CEA001}"/>
              </a:ext>
            </a:extLst>
          </p:cNvPr>
          <p:cNvSpPr>
            <a:spLocks noGrp="1"/>
          </p:cNvSpPr>
          <p:nvPr>
            <p:ph type="title"/>
          </p:nvPr>
        </p:nvSpPr>
        <p:spPr>
          <a:xfrm>
            <a:off x="303212" y="381253"/>
            <a:ext cx="11277600" cy="685800"/>
          </a:xfrm>
        </p:spPr>
        <p:txBody>
          <a:bodyPr>
            <a:noAutofit/>
          </a:bodyPr>
          <a:lstStyle/>
          <a:p>
            <a:r>
              <a:rPr lang="en-US" sz="2800" dirty="0">
                <a:latin typeface="Abadi" panose="020B0604020104020204" pitchFamily="34" charset="0"/>
              </a:rPr>
              <a:t>Source 1: Rashid al-Din, Compendium of Chronicles (early 1300s)</a:t>
            </a:r>
          </a:p>
        </p:txBody>
      </p:sp>
      <p:sp>
        <p:nvSpPr>
          <p:cNvPr id="2" name="Content Placeholder 1">
            <a:extLst>
              <a:ext uri="{FF2B5EF4-FFF2-40B4-BE49-F238E27FC236}">
                <a16:creationId xmlns:a16="http://schemas.microsoft.com/office/drawing/2014/main" id="{0719859F-A1B9-8469-1645-EEE1C9FE7460}"/>
              </a:ext>
            </a:extLst>
          </p:cNvPr>
          <p:cNvSpPr>
            <a:spLocks noGrp="1"/>
          </p:cNvSpPr>
          <p:nvPr>
            <p:ph idx="1"/>
          </p:nvPr>
        </p:nvSpPr>
        <p:spPr>
          <a:xfrm>
            <a:off x="912812" y="1143379"/>
            <a:ext cx="9753600" cy="456821"/>
          </a:xfrm>
        </p:spPr>
        <p:txBody>
          <a:bodyPr>
            <a:normAutofit fontScale="70000" lnSpcReduction="20000"/>
          </a:bodyPr>
          <a:lstStyle/>
          <a:p>
            <a:pPr marL="45720" indent="0">
              <a:lnSpc>
                <a:spcPct val="110000"/>
              </a:lnSpc>
              <a:spcBef>
                <a:spcPts val="0"/>
              </a:spcBef>
              <a:buNone/>
            </a:pPr>
            <a:r>
              <a:rPr lang="en-US" sz="2800" b="1" dirty="0">
                <a:effectLst/>
                <a:latin typeface="Arial" panose="020B0604020202020204" pitchFamily="34" charset="0"/>
                <a:ea typeface="Aptos" panose="020B0004020202020204" pitchFamily="34" charset="0"/>
              </a:rPr>
              <a:t>Link: </a:t>
            </a:r>
            <a:r>
              <a:rPr lang="en-US" sz="2800" b="1" dirty="0">
                <a:effectLst/>
                <a:latin typeface="Arial" panose="020B0604020202020204" pitchFamily="34" charset="0"/>
                <a:ea typeface="Aptos" panose="020B0004020202020204" pitchFamily="34" charset="0"/>
                <a:hlinkClick r:id="rId3"/>
              </a:rPr>
              <a:t>https://sourcebooks.fordham.edu/source/rashidaddin-mongols.asp</a:t>
            </a:r>
            <a:r>
              <a:rPr lang="en-US" sz="2800" b="1" dirty="0">
                <a:effectLst/>
                <a:latin typeface="Arial" panose="020B0604020202020204" pitchFamily="34" charset="0"/>
                <a:ea typeface="Aptos" panose="020B0004020202020204" pitchFamily="34" charset="0"/>
              </a:rPr>
              <a:t> </a:t>
            </a: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1F48C72D-F592-A245-327A-AB5E34141A4B}"/>
              </a:ext>
            </a:extLst>
          </p:cNvPr>
          <p:cNvSpPr txBox="1"/>
          <p:nvPr/>
        </p:nvSpPr>
        <p:spPr>
          <a:xfrm>
            <a:off x="455612" y="1905506"/>
            <a:ext cx="11277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Mongols also showed favor to the religions of their subjects, allowing Christians, Muslims, and Buddhists to practice freely. Representatives of each faith were often present at the great assemblies and debated the merits of their teachings. Because the khans patronized all religions without compelling adherence to one, scholars and clerics traveled freely across the lands, and their ideas spread widely. In this way, knowledge passed from one region to another and the customs of many peoples became known throughout the empire.</a:t>
            </a:r>
          </a:p>
        </p:txBody>
      </p:sp>
    </p:spTree>
    <p:extLst>
      <p:ext uri="{BB962C8B-B14F-4D97-AF65-F5344CB8AC3E}">
        <p14:creationId xmlns:p14="http://schemas.microsoft.com/office/powerpoint/2010/main" val="2288933403"/>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BECE5-873D-AD14-D475-7C15978B8D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D01165-CD46-B437-720C-999CB4275A61}"/>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873E8FA1-9662-ACCF-E557-A4486CC39A21}"/>
              </a:ext>
            </a:extLst>
          </p:cNvPr>
          <p:cNvSpPr>
            <a:spLocks noGrp="1"/>
          </p:cNvSpPr>
          <p:nvPr>
            <p:ph idx="1"/>
          </p:nvPr>
        </p:nvSpPr>
        <p:spPr>
          <a:xfrm>
            <a:off x="1217614" y="1828800"/>
            <a:ext cx="9753600" cy="2971800"/>
          </a:xfrm>
        </p:spPr>
        <p:txBody>
          <a:bodyPr>
            <a:normAutofit fontScale="92500" lnSpcReduction="10000"/>
          </a:bodyPr>
          <a:lstStyle/>
          <a:p>
            <a:pPr marL="45720" indent="0">
              <a:lnSpc>
                <a:spcPct val="110000"/>
              </a:lnSpc>
              <a:buNone/>
            </a:pPr>
            <a:r>
              <a:rPr lang="en-US" sz="3200" dirty="0"/>
              <a:t>Rashid al-Din offers a Persian view of the Mongol Empire as a zone of intellectual and cultural exchange. His account highlights Mongol religious tolerance, the gathering of experts from multiple regions, and the circulation of technologies and knowledge across Afro-Eurasia.</a:t>
            </a:r>
          </a:p>
        </p:txBody>
      </p:sp>
    </p:spTree>
    <p:extLst>
      <p:ext uri="{BB962C8B-B14F-4D97-AF65-F5344CB8AC3E}">
        <p14:creationId xmlns:p14="http://schemas.microsoft.com/office/powerpoint/2010/main" val="3325827070"/>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53943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How does Rashid al-Din describe the Mongols’ role in promoting cultural and technological exchange?</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What does this account suggest about why scholars and artisans traveled through Mongol territories?</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How might Rashid al-Din’s position as a court historian shape the way he portrays Mongol policies?</a:t>
            </a:r>
          </a:p>
        </p:txBody>
      </p:sp>
    </p:spTree>
    <p:extLst>
      <p:ext uri="{BB962C8B-B14F-4D97-AF65-F5344CB8AC3E}">
        <p14:creationId xmlns:p14="http://schemas.microsoft.com/office/powerpoint/2010/main" val="2666675983"/>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535DFD9-CE90-9638-88C5-FBC13907A81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9F6ACEA-AA6B-1894-A818-2193BDE1B4D3}"/>
              </a:ext>
            </a:extLst>
          </p:cNvPr>
          <p:cNvSpPr>
            <a:spLocks noGrp="1"/>
          </p:cNvSpPr>
          <p:nvPr>
            <p:ph type="title"/>
          </p:nvPr>
        </p:nvSpPr>
        <p:spPr>
          <a:xfrm>
            <a:off x="401887" y="228600"/>
            <a:ext cx="9753600" cy="762000"/>
          </a:xfrm>
        </p:spPr>
        <p:txBody>
          <a:bodyPr>
            <a:noAutofit/>
          </a:bodyPr>
          <a:lstStyle/>
          <a:p>
            <a:r>
              <a:rPr lang="en-US" sz="3200" dirty="0">
                <a:latin typeface="Abadi" panose="020B0604020104020204" pitchFamily="34" charset="0"/>
              </a:rPr>
              <a:t>Guided Source Analysis - Answers</a:t>
            </a:r>
          </a:p>
        </p:txBody>
      </p:sp>
      <p:sp>
        <p:nvSpPr>
          <p:cNvPr id="8" name="TextBox 7">
            <a:extLst>
              <a:ext uri="{FF2B5EF4-FFF2-40B4-BE49-F238E27FC236}">
                <a16:creationId xmlns:a16="http://schemas.microsoft.com/office/drawing/2014/main" id="{27CC8896-B064-F887-32AB-4DC64411E872}"/>
              </a:ext>
            </a:extLst>
          </p:cNvPr>
          <p:cNvSpPr txBox="1"/>
          <p:nvPr/>
        </p:nvSpPr>
        <p:spPr>
          <a:xfrm>
            <a:off x="401887" y="1143000"/>
            <a:ext cx="11506200" cy="4893647"/>
          </a:xfrm>
          <a:prstGeom prst="rect">
            <a:avLst/>
          </a:prstGeom>
          <a:noFill/>
          <a:ln>
            <a:solidFill>
              <a:schemeClr val="bg2"/>
            </a:solidFill>
          </a:ln>
        </p:spPr>
        <p:txBody>
          <a:bodyPr wrap="square">
            <a:spAutoFit/>
          </a:bodyPr>
          <a:lstStyle/>
          <a:p>
            <a:pPr marL="0" marR="0">
              <a:buNone/>
            </a:pPr>
            <a:r>
              <a:rPr lang="en-US" sz="2400" b="1" kern="100">
                <a:effectLst/>
                <a:latin typeface="Arial" panose="020B0604020202020204" pitchFamily="34" charset="0"/>
                <a:ea typeface="Aptos" panose="020B0004020202020204" pitchFamily="34" charset="0"/>
              </a:rPr>
              <a:t>1. How does Rashid al-Din describe Mongol promotion of cultural and technological exchange?</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He explains that Mongol rulers gathered scholars, physicians, artisans, and clerics from across the empire, facilitating the movement of knowledge, science, and religious ideas.</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2. Why did scholars and artisans travel through Mongol territories?</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Mongol patronage, safety of travel, and opportunities for advancement encouraged intellectuals and experts to move between regions.</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3. How does Rashid al-Din’s role influence his portrayal?</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As a court historian employed by the Mongols, he emphasizes their positive qualities—tolerance, patronage, and openness—to legitimize their rule.</a:t>
            </a:r>
          </a:p>
        </p:txBody>
      </p:sp>
    </p:spTree>
    <p:extLst>
      <p:ext uri="{BB962C8B-B14F-4D97-AF65-F5344CB8AC3E}">
        <p14:creationId xmlns:p14="http://schemas.microsoft.com/office/powerpoint/2010/main" val="3813062736"/>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a:t>
            </a:r>
            <a:r>
              <a:rPr lang="en-US" sz="2800" dirty="0">
                <a:latin typeface="Abadi" panose="020B0604020104020204" pitchFamily="34" charset="0"/>
              </a:rPr>
              <a:t>Rabban Bar Sauma, Travel Account (1287–1288)</a:t>
            </a:r>
          </a:p>
        </p:txBody>
      </p:sp>
      <p:sp>
        <p:nvSpPr>
          <p:cNvPr id="2" name="Content Placeholder 1">
            <a:extLst>
              <a:ext uri="{FF2B5EF4-FFF2-40B4-BE49-F238E27FC236}">
                <a16:creationId xmlns:a16="http://schemas.microsoft.com/office/drawing/2014/main" id="{4FBFF3F1-91D6-7B48-8045-036AFF488FD1}"/>
              </a:ext>
            </a:extLst>
          </p:cNvPr>
          <p:cNvSpPr>
            <a:spLocks noGrp="1"/>
          </p:cNvSpPr>
          <p:nvPr>
            <p:ph idx="1"/>
          </p:nvPr>
        </p:nvSpPr>
        <p:spPr>
          <a:xfrm>
            <a:off x="912812" y="1018673"/>
            <a:ext cx="9753600" cy="685800"/>
          </a:xfrm>
        </p:spPr>
        <p:txBody>
          <a:bodyPr>
            <a:normAutofit fontScale="92500"/>
          </a:bodyPr>
          <a:lstStyle/>
          <a:p>
            <a:pPr marL="45720" indent="0">
              <a:lnSpc>
                <a:spcPct val="110000"/>
              </a:lnSpc>
              <a:spcBef>
                <a:spcPts val="0"/>
              </a:spcBef>
              <a:buNone/>
            </a:pPr>
            <a:r>
              <a:rPr lang="en-US" sz="2800" dirty="0">
                <a:latin typeface="Abadi" panose="020B0604020104020204" pitchFamily="34" charset="0"/>
              </a:rPr>
              <a:t>Link: </a:t>
            </a:r>
            <a:r>
              <a:rPr lang="en-US" sz="2800" dirty="0">
                <a:latin typeface="Abadi" panose="020B0604020104020204" pitchFamily="34" charset="0"/>
                <a:hlinkClick r:id="rId3"/>
              </a:rPr>
              <a:t>https://sourcebooks.fordham.edu/source/rabbansauma1.asp</a:t>
            </a:r>
            <a:r>
              <a:rPr lang="en-US" sz="2800" dirty="0">
                <a:latin typeface="Abadi" panose="020B0604020104020204" pitchFamily="34" charset="0"/>
              </a:rPr>
              <a:t> </a:t>
            </a:r>
          </a:p>
        </p:txBody>
      </p:sp>
      <p:sp>
        <p:nvSpPr>
          <p:cNvPr id="8" name="TextBox 7">
            <a:extLst>
              <a:ext uri="{FF2B5EF4-FFF2-40B4-BE49-F238E27FC236}">
                <a16:creationId xmlns:a16="http://schemas.microsoft.com/office/drawing/2014/main" id="{296EDCD0-D468-FB3A-2278-669A870A1F61}"/>
              </a:ext>
            </a:extLst>
          </p:cNvPr>
          <p:cNvSpPr txBox="1"/>
          <p:nvPr/>
        </p:nvSpPr>
        <p:spPr>
          <a:xfrm>
            <a:off x="455612" y="1905000"/>
            <a:ext cx="112776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Rabban Bar Sauma, having departed from Khanbaliq, traveled first through the lands of the Ilkhanate, where he found Christian communities living under the protection of the Mongol rulers. In the cities he visited there were churches and monasteries, and the Mongol officials received him honorably, giving him guides and provisions for his journey. The roads were safe, and he met merchants and travelers from many lands moving freely across the territories of the khans.</a:t>
            </a:r>
          </a:p>
        </p:txBody>
      </p:sp>
    </p:spTree>
    <p:extLst>
      <p:ext uri="{BB962C8B-B14F-4D97-AF65-F5344CB8AC3E}">
        <p14:creationId xmlns:p14="http://schemas.microsoft.com/office/powerpoint/2010/main" val="2414066609"/>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D9CAE16-C246-47EF-823E-DBB0EEE7ECE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B4B561F-5092-6692-964D-E42880D6D21B}"/>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a:t>
            </a:r>
            <a:r>
              <a:rPr lang="en-US" sz="2800" dirty="0">
                <a:latin typeface="Abadi" panose="020B0604020104020204" pitchFamily="34" charset="0"/>
              </a:rPr>
              <a:t>Rabban Bar Sauma, Travel Account (1287–1288)</a:t>
            </a:r>
          </a:p>
        </p:txBody>
      </p:sp>
      <p:sp>
        <p:nvSpPr>
          <p:cNvPr id="2" name="Content Placeholder 1">
            <a:extLst>
              <a:ext uri="{FF2B5EF4-FFF2-40B4-BE49-F238E27FC236}">
                <a16:creationId xmlns:a16="http://schemas.microsoft.com/office/drawing/2014/main" id="{E40C06A0-18A1-2FF2-B4D2-383A23816AD2}"/>
              </a:ext>
            </a:extLst>
          </p:cNvPr>
          <p:cNvSpPr>
            <a:spLocks noGrp="1"/>
          </p:cNvSpPr>
          <p:nvPr>
            <p:ph idx="1"/>
          </p:nvPr>
        </p:nvSpPr>
        <p:spPr>
          <a:xfrm>
            <a:off x="912812" y="1018673"/>
            <a:ext cx="9753600" cy="685800"/>
          </a:xfrm>
        </p:spPr>
        <p:txBody>
          <a:bodyPr>
            <a:normAutofit fontScale="92500"/>
          </a:bodyPr>
          <a:lstStyle/>
          <a:p>
            <a:pPr marL="45720" indent="0">
              <a:lnSpc>
                <a:spcPct val="110000"/>
              </a:lnSpc>
              <a:spcBef>
                <a:spcPts val="0"/>
              </a:spcBef>
              <a:buNone/>
            </a:pPr>
            <a:r>
              <a:rPr lang="en-US" sz="2800" dirty="0">
                <a:latin typeface="Abadi" panose="020B0604020104020204" pitchFamily="34" charset="0"/>
              </a:rPr>
              <a:t>Link: </a:t>
            </a:r>
            <a:r>
              <a:rPr lang="en-US" sz="2800" dirty="0">
                <a:latin typeface="Abadi" panose="020B0604020104020204" pitchFamily="34" charset="0"/>
                <a:hlinkClick r:id="rId3"/>
              </a:rPr>
              <a:t>https://sourcebooks.fordham.edu/source/rabbansauma1.asp</a:t>
            </a:r>
            <a:r>
              <a:rPr lang="en-US" sz="2800" dirty="0">
                <a:latin typeface="Abadi" panose="020B0604020104020204" pitchFamily="34" charset="0"/>
              </a:rPr>
              <a:t> </a:t>
            </a:r>
          </a:p>
        </p:txBody>
      </p:sp>
      <p:sp>
        <p:nvSpPr>
          <p:cNvPr id="8" name="TextBox 7">
            <a:extLst>
              <a:ext uri="{FF2B5EF4-FFF2-40B4-BE49-F238E27FC236}">
                <a16:creationId xmlns:a16="http://schemas.microsoft.com/office/drawing/2014/main" id="{3D8AD7FD-2A97-A07D-E062-6F45AAA00E37}"/>
              </a:ext>
            </a:extLst>
          </p:cNvPr>
          <p:cNvSpPr txBox="1"/>
          <p:nvPr/>
        </p:nvSpPr>
        <p:spPr>
          <a:xfrm>
            <a:off x="455612" y="1905000"/>
            <a:ext cx="11277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When he arrived in Baghdad and later in the lands of the Franks, he marveled at the customs and buildings he saw, recording the practices of the churches, the ceremonies of kings, and the wonders of foreign lands. His journey, made possible by Mongol patronage, brought him into contact with people of many nations and allowed him to carry letters and embassies between the rulers of East and West. Such travels had rarely been undertaken before, and they showed how the dominion of the Mongols had opened the world to new forms of communication.</a:t>
            </a:r>
          </a:p>
        </p:txBody>
      </p:sp>
    </p:spTree>
    <p:extLst>
      <p:ext uri="{BB962C8B-B14F-4D97-AF65-F5344CB8AC3E}">
        <p14:creationId xmlns:p14="http://schemas.microsoft.com/office/powerpoint/2010/main" val="1842601800"/>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383B7-B008-972F-8959-619EBBEEE6C8}"/>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1FAE58A1-25E5-FCA4-B33A-DBDAD2DADDEF}"/>
              </a:ext>
            </a:extLst>
          </p:cNvPr>
          <p:cNvSpPr>
            <a:spLocks noGrp="1"/>
          </p:cNvSpPr>
          <p:nvPr>
            <p:ph idx="1"/>
          </p:nvPr>
        </p:nvSpPr>
        <p:spPr>
          <a:xfrm>
            <a:off x="1217614" y="1828800"/>
            <a:ext cx="9753600" cy="2971800"/>
          </a:xfrm>
        </p:spPr>
        <p:txBody>
          <a:bodyPr>
            <a:normAutofit fontScale="92500"/>
          </a:bodyPr>
          <a:lstStyle/>
          <a:p>
            <a:pPr marL="45720" indent="0">
              <a:lnSpc>
                <a:spcPct val="110000"/>
              </a:lnSpc>
              <a:buNone/>
            </a:pPr>
            <a:r>
              <a:rPr lang="en-US" sz="3200" dirty="0"/>
              <a:t>Rabban Bar Sauma’s travels demonstrate how Mongol rule connected distant regions. His ability to journey from China to the Islamic world and even to Europe shows the unprecedented interregional communication created under Mongol oversight.</a:t>
            </a:r>
          </a:p>
        </p:txBody>
      </p:sp>
    </p:spTree>
    <p:extLst>
      <p:ext uri="{BB962C8B-B14F-4D97-AF65-F5344CB8AC3E}">
        <p14:creationId xmlns:p14="http://schemas.microsoft.com/office/powerpoint/2010/main" val="1093268134"/>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1103312" y="1371600"/>
            <a:ext cx="9982200" cy="4433073"/>
          </a:xfrm>
          <a:prstGeom prst="rect">
            <a:avLst/>
          </a:prstGeom>
          <a:noFill/>
          <a:ln>
            <a:solidFill>
              <a:schemeClr val="bg2"/>
            </a:solidFill>
          </a:ln>
        </p:spPr>
        <p:txBody>
          <a:bodyPr wrap="square">
            <a:spAutoFit/>
          </a:bodyPr>
          <a:lstStyle/>
          <a:p>
            <a:pPr marL="342900" marR="0" lvl="0" indent="-342900">
              <a:lnSpc>
                <a:spcPct val="150000"/>
              </a:lnSpc>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What does Bar Sauma’s journey reveal about the interconnectedness of the Mongol world?</a:t>
            </a:r>
          </a:p>
          <a:p>
            <a:pPr marL="342900" marR="0" lvl="0" indent="-342900">
              <a:lnSpc>
                <a:spcPct val="150000"/>
              </a:lnSpc>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How does his travel experience show the Mongols’ impact on religious and diplomatic exchange?</a:t>
            </a:r>
          </a:p>
          <a:p>
            <a:pPr marL="342900" marR="0" lvl="0" indent="-342900">
              <a:lnSpc>
                <a:spcPct val="150000"/>
              </a:lnSpc>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Why might Bar Sauma have been able to travel so widely at this particular moment in history?</a:t>
            </a:r>
          </a:p>
        </p:txBody>
      </p:sp>
    </p:spTree>
    <p:extLst>
      <p:ext uri="{BB962C8B-B14F-4D97-AF65-F5344CB8AC3E}">
        <p14:creationId xmlns:p14="http://schemas.microsoft.com/office/powerpoint/2010/main" val="3509593841"/>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287962"/>
          </a:xfrm>
        </p:spPr>
        <p:txBody>
          <a:bodyPr>
            <a:normAutofit fontScale="85000" lnSpcReduction="20000"/>
          </a:bodyPr>
          <a:lstStyle/>
          <a:p>
            <a:pPr marL="560070" indent="-514350">
              <a:lnSpc>
                <a:spcPct val="110000"/>
              </a:lnSpc>
              <a:buFont typeface="+mj-lt"/>
              <a:buAutoNum type="arabicPeriod"/>
            </a:pPr>
            <a:r>
              <a:rPr lang="en-US" sz="3500" dirty="0">
                <a:latin typeface="Abadi" panose="020B0604020104020204" pitchFamily="34" charset="0"/>
              </a:rPr>
              <a:t>Describe how the Mongol Empire encouraged cultural and technological transfers across Afro-Eurasia.</a:t>
            </a:r>
          </a:p>
          <a:p>
            <a:pPr marL="560070" indent="-514350">
              <a:lnSpc>
                <a:spcPct val="110000"/>
              </a:lnSpc>
              <a:buFont typeface="+mj-lt"/>
              <a:buAutoNum type="arabicPeriod"/>
            </a:pPr>
            <a:r>
              <a:rPr lang="en-US" sz="3500" dirty="0">
                <a:latin typeface="Abadi" panose="020B0604020104020204" pitchFamily="34" charset="0"/>
              </a:rPr>
              <a:t>Analyze primary sources that show religious interaction and intellectual exchange under Mongol rule.</a:t>
            </a:r>
          </a:p>
          <a:p>
            <a:pPr marL="560070" indent="-514350">
              <a:lnSpc>
                <a:spcPct val="110000"/>
              </a:lnSpc>
              <a:buFont typeface="+mj-lt"/>
              <a:buAutoNum type="arabicPeriod"/>
            </a:pPr>
            <a:r>
              <a:rPr lang="en-US" sz="3500" dirty="0">
                <a:latin typeface="Abadi" panose="020B0604020104020204" pitchFamily="34" charset="0"/>
              </a:rPr>
              <a:t>Explain how Mongol religious and cultural policies fit into broader patterns of continuity and change.</a:t>
            </a:r>
          </a:p>
          <a:p>
            <a:pPr marL="560070" indent="-514350">
              <a:lnSpc>
                <a:spcPct val="110000"/>
              </a:lnSpc>
              <a:buFont typeface="+mj-lt"/>
              <a:buAutoNum type="arabicPeriod"/>
            </a:pPr>
            <a:r>
              <a:rPr lang="en-US" sz="3500" dirty="0">
                <a:latin typeface="Abadi" panose="020B0604020104020204" pitchFamily="34" charset="0"/>
              </a:rPr>
              <a:t>Identify examples of technologies, ideas, and beliefs that traveled because of Mongol expansion.</a:t>
            </a:r>
          </a:p>
          <a:p>
            <a:pPr marL="560070" indent="-514350">
              <a:lnSpc>
                <a:spcPct val="110000"/>
              </a:lnSpc>
              <a:buFont typeface="+mj-lt"/>
              <a:buAutoNum type="arabicPeriod"/>
            </a:pPr>
            <a:r>
              <a:rPr lang="en-US" sz="3500" dirty="0">
                <a:latin typeface="Abadi" panose="020B0604020104020204" pitchFamily="34" charset="0"/>
              </a:rPr>
              <a:t>Evaluate the significance of the Mongol Empire for later cultural and intellectual developments.</a:t>
            </a:r>
          </a:p>
        </p:txBody>
      </p:sp>
    </p:spTree>
    <p:extLst>
      <p:ext uri="{BB962C8B-B14F-4D97-AF65-F5344CB8AC3E}">
        <p14:creationId xmlns:p14="http://schemas.microsoft.com/office/powerpoint/2010/main" val="846953034"/>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2D593FB-1CBA-9777-5BC2-2BDE40685F5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DAC1DB-9780-175C-0B6F-019D8E76CB19}"/>
              </a:ext>
            </a:extLst>
          </p:cNvPr>
          <p:cNvSpPr>
            <a:spLocks noGrp="1"/>
          </p:cNvSpPr>
          <p:nvPr>
            <p:ph type="title"/>
          </p:nvPr>
        </p:nvSpPr>
        <p:spPr>
          <a:xfrm>
            <a:off x="401887" y="228600"/>
            <a:ext cx="9753600" cy="762000"/>
          </a:xfrm>
        </p:spPr>
        <p:txBody>
          <a:bodyPr>
            <a:noAutofit/>
          </a:bodyPr>
          <a:lstStyle/>
          <a:p>
            <a:r>
              <a:rPr lang="en-US" sz="3200" dirty="0">
                <a:latin typeface="Abadi" panose="020B0604020104020204" pitchFamily="34" charset="0"/>
              </a:rPr>
              <a:t>Guided Source Analysis - Answers</a:t>
            </a:r>
          </a:p>
        </p:txBody>
      </p:sp>
      <p:sp>
        <p:nvSpPr>
          <p:cNvPr id="8" name="TextBox 7">
            <a:extLst>
              <a:ext uri="{FF2B5EF4-FFF2-40B4-BE49-F238E27FC236}">
                <a16:creationId xmlns:a16="http://schemas.microsoft.com/office/drawing/2014/main" id="{3C958C31-BC0F-420F-22BA-16A2F8804087}"/>
              </a:ext>
            </a:extLst>
          </p:cNvPr>
          <p:cNvSpPr txBox="1"/>
          <p:nvPr/>
        </p:nvSpPr>
        <p:spPr>
          <a:xfrm>
            <a:off x="401887" y="1143000"/>
            <a:ext cx="11506200" cy="4893647"/>
          </a:xfrm>
          <a:prstGeom prst="rect">
            <a:avLst/>
          </a:prstGeom>
          <a:noFill/>
          <a:ln>
            <a:solidFill>
              <a:schemeClr val="bg2"/>
            </a:solidFill>
          </a:ln>
        </p:spPr>
        <p:txBody>
          <a:bodyPr wrap="square">
            <a:spAutoFit/>
          </a:bodyPr>
          <a:lstStyle/>
          <a:p>
            <a:pPr marL="0" marR="0">
              <a:buNone/>
            </a:pPr>
            <a:r>
              <a:rPr lang="en-US" sz="2400" b="1" kern="100" dirty="0">
                <a:effectLst/>
                <a:latin typeface="Arial" panose="020B0604020202020204" pitchFamily="34" charset="0"/>
                <a:ea typeface="Aptos" panose="020B0004020202020204" pitchFamily="34" charset="0"/>
              </a:rPr>
              <a:t>1. What does Bar Sauma’s journey reveal about Mongol interconnectedness?</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It shows how Mongol rule unified territories from China to the Middle East, enabling safe, long-distance travel rarely possible before.</a:t>
            </a:r>
          </a:p>
          <a:p>
            <a:pPr marL="0" marR="0">
              <a:buNone/>
            </a:pPr>
            <a:r>
              <a:rPr lang="en-US" sz="2400" b="1" kern="100" dirty="0">
                <a:effectLst/>
                <a:latin typeface="Arial" panose="020B0604020202020204" pitchFamily="34" charset="0"/>
                <a:ea typeface="Aptos" panose="020B0004020202020204" pitchFamily="34" charset="0"/>
              </a:rPr>
              <a:t> </a:t>
            </a:r>
            <a:endParaRPr lang="en-US" sz="2400" kern="100" dirty="0">
              <a:effectLst/>
              <a:latin typeface="Arial" panose="020B0604020202020204" pitchFamily="34" charset="0"/>
              <a:ea typeface="Aptos" panose="020B0004020202020204" pitchFamily="34" charset="0"/>
            </a:endParaRPr>
          </a:p>
          <a:p>
            <a:pPr marL="0" marR="0">
              <a:buNone/>
            </a:pPr>
            <a:r>
              <a:rPr lang="en-US" sz="2400" b="1" kern="100" dirty="0">
                <a:effectLst/>
                <a:latin typeface="Arial" panose="020B0604020202020204" pitchFamily="34" charset="0"/>
                <a:ea typeface="Aptos" panose="020B0004020202020204" pitchFamily="34" charset="0"/>
              </a:rPr>
              <a:t>2. How does his experience reflect Mongol influence on religious and diplomatic exchange?</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Because Mongol rulers protected Christian communities and supported embassies, Bar Sauma could carry messages, observe foreign courts, and participate in diplomatic missions.</a:t>
            </a:r>
          </a:p>
          <a:p>
            <a:pPr marL="0" marR="0">
              <a:buNone/>
            </a:pPr>
            <a:r>
              <a:rPr lang="en-US" sz="2400" b="1" kern="100" dirty="0">
                <a:effectLst/>
                <a:latin typeface="Arial" panose="020B0604020202020204" pitchFamily="34" charset="0"/>
                <a:ea typeface="Aptos" panose="020B0004020202020204" pitchFamily="34" charset="0"/>
              </a:rPr>
              <a:t> </a:t>
            </a:r>
            <a:endParaRPr lang="en-US" sz="2400" kern="100" dirty="0">
              <a:effectLst/>
              <a:latin typeface="Arial" panose="020B0604020202020204" pitchFamily="34" charset="0"/>
              <a:ea typeface="Aptos" panose="020B0004020202020204" pitchFamily="34" charset="0"/>
            </a:endParaRPr>
          </a:p>
          <a:p>
            <a:pPr marL="0" marR="0">
              <a:buNone/>
            </a:pPr>
            <a:r>
              <a:rPr lang="en-US" sz="2400" b="1" kern="100" dirty="0">
                <a:effectLst/>
                <a:latin typeface="Arial" panose="020B0604020202020204" pitchFamily="34" charset="0"/>
                <a:ea typeface="Aptos" panose="020B0004020202020204" pitchFamily="34" charset="0"/>
              </a:rPr>
              <a:t>3. Why could Bar Sauma travel so widely at this moment?</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The Pax </a:t>
            </a:r>
            <a:r>
              <a:rPr lang="en-US" sz="2400" kern="100" dirty="0" err="1">
                <a:effectLst/>
                <a:latin typeface="Arial" panose="020B0604020202020204" pitchFamily="34" charset="0"/>
                <a:ea typeface="Aptos" panose="020B0004020202020204" pitchFamily="34" charset="0"/>
              </a:rPr>
              <a:t>Mongolica</a:t>
            </a:r>
            <a:r>
              <a:rPr lang="en-US" sz="2400" kern="100" dirty="0">
                <a:effectLst/>
                <a:latin typeface="Arial" panose="020B0604020202020204" pitchFamily="34" charset="0"/>
                <a:ea typeface="Aptos" panose="020B0004020202020204" pitchFamily="34" charset="0"/>
              </a:rPr>
              <a:t> created secure routes, political stability, and Mongol-sponsored exchanges, allowing unprecedented interregional mobility.</a:t>
            </a:r>
          </a:p>
        </p:txBody>
      </p:sp>
    </p:spTree>
    <p:extLst>
      <p:ext uri="{BB962C8B-B14F-4D97-AF65-F5344CB8AC3E}">
        <p14:creationId xmlns:p14="http://schemas.microsoft.com/office/powerpoint/2010/main" val="2796752428"/>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A019F7A-CC0A-3768-3274-31E4AB63A2F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2EE37AB-900A-4ECB-AF94-8DD2B678DDC8}"/>
              </a:ext>
            </a:extLst>
          </p:cNvPr>
          <p:cNvSpPr>
            <a:spLocks noGrp="1"/>
          </p:cNvSpPr>
          <p:nvPr>
            <p:ph type="title"/>
          </p:nvPr>
        </p:nvSpPr>
        <p:spPr>
          <a:xfrm>
            <a:off x="646112" y="377399"/>
            <a:ext cx="10896600" cy="537001"/>
          </a:xfrm>
        </p:spPr>
        <p:txBody>
          <a:bodyPr>
            <a:noAutofit/>
          </a:bodyPr>
          <a:lstStyle/>
          <a:p>
            <a:r>
              <a:rPr lang="en-US" sz="2800" dirty="0">
                <a:latin typeface="Abadi" panose="020B0604020104020204" pitchFamily="34" charset="0"/>
              </a:rPr>
              <a:t>AP Skill-Aligned Activity</a:t>
            </a:r>
          </a:p>
        </p:txBody>
      </p:sp>
      <p:sp>
        <p:nvSpPr>
          <p:cNvPr id="5" name="TextBox 4">
            <a:extLst>
              <a:ext uri="{FF2B5EF4-FFF2-40B4-BE49-F238E27FC236}">
                <a16:creationId xmlns:a16="http://schemas.microsoft.com/office/drawing/2014/main" id="{B1FC0CDB-C530-A22C-F7C6-1E6235192FFC}"/>
              </a:ext>
            </a:extLst>
          </p:cNvPr>
          <p:cNvSpPr txBox="1"/>
          <p:nvPr/>
        </p:nvSpPr>
        <p:spPr>
          <a:xfrm>
            <a:off x="950912" y="914400"/>
            <a:ext cx="10287000" cy="1200329"/>
          </a:xfrm>
          <a:prstGeom prst="rect">
            <a:avLst/>
          </a:prstGeom>
          <a:noFill/>
          <a:ln>
            <a:solidFill>
              <a:schemeClr val="bg2"/>
            </a:solidFill>
          </a:ln>
        </p:spPr>
        <p:txBody>
          <a:bodyPr wrap="square">
            <a:spAutoFit/>
          </a:bodyPr>
          <a:lstStyle/>
          <a:p>
            <a:pPr marL="0" marR="0">
              <a:buNone/>
            </a:pPr>
            <a:r>
              <a:rPr lang="en-US" sz="2400" dirty="0"/>
              <a:t>Cultural and Technological Transfers Chart (CDI + KC-3.2.II.A.ii)</a:t>
            </a:r>
          </a:p>
          <a:p>
            <a:pPr marL="0" marR="0">
              <a:buNone/>
            </a:pPr>
            <a:r>
              <a:rPr lang="en-US" sz="2400" dirty="0"/>
              <a:t>Complete the chart below using the background reading and primary sources:</a:t>
            </a:r>
          </a:p>
        </p:txBody>
      </p:sp>
      <p:graphicFrame>
        <p:nvGraphicFramePr>
          <p:cNvPr id="2" name="Table 1">
            <a:extLst>
              <a:ext uri="{FF2B5EF4-FFF2-40B4-BE49-F238E27FC236}">
                <a16:creationId xmlns:a16="http://schemas.microsoft.com/office/drawing/2014/main" id="{049522F6-C15E-0B20-2DF0-C97F9571827D}"/>
              </a:ext>
            </a:extLst>
          </p:cNvPr>
          <p:cNvGraphicFramePr>
            <a:graphicFrameLocks noGrp="1"/>
          </p:cNvGraphicFramePr>
          <p:nvPr>
            <p:extLst>
              <p:ext uri="{D42A27DB-BD31-4B8C-83A1-F6EECF244321}">
                <p14:modId xmlns:p14="http://schemas.microsoft.com/office/powerpoint/2010/main" val="1553944647"/>
              </p:ext>
            </p:extLst>
          </p:nvPr>
        </p:nvGraphicFramePr>
        <p:xfrm>
          <a:off x="379412" y="2365832"/>
          <a:ext cx="11163300" cy="3962400"/>
        </p:xfrm>
        <a:graphic>
          <a:graphicData uri="http://schemas.openxmlformats.org/drawingml/2006/table">
            <a:tbl>
              <a:tblPr firstRow="1" firstCol="1" bandRow="1">
                <a:tableStyleId>{3B4B98B0-60AC-42C2-AFA5-B58CD77FA1E5}</a:tableStyleId>
              </a:tblPr>
              <a:tblGrid>
                <a:gridCol w="3352800">
                  <a:extLst>
                    <a:ext uri="{9D8B030D-6E8A-4147-A177-3AD203B41FA5}">
                      <a16:colId xmlns:a16="http://schemas.microsoft.com/office/drawing/2014/main" val="4007971515"/>
                    </a:ext>
                  </a:extLst>
                </a:gridCol>
                <a:gridCol w="1676400">
                  <a:extLst>
                    <a:ext uri="{9D8B030D-6E8A-4147-A177-3AD203B41FA5}">
                      <a16:colId xmlns:a16="http://schemas.microsoft.com/office/drawing/2014/main" val="1679407781"/>
                    </a:ext>
                  </a:extLst>
                </a:gridCol>
                <a:gridCol w="1668780">
                  <a:extLst>
                    <a:ext uri="{9D8B030D-6E8A-4147-A177-3AD203B41FA5}">
                      <a16:colId xmlns:a16="http://schemas.microsoft.com/office/drawing/2014/main" val="2326172434"/>
                    </a:ext>
                  </a:extLst>
                </a:gridCol>
                <a:gridCol w="2232660">
                  <a:extLst>
                    <a:ext uri="{9D8B030D-6E8A-4147-A177-3AD203B41FA5}">
                      <a16:colId xmlns:a16="http://schemas.microsoft.com/office/drawing/2014/main" val="3409297070"/>
                    </a:ext>
                  </a:extLst>
                </a:gridCol>
                <a:gridCol w="2232660">
                  <a:extLst>
                    <a:ext uri="{9D8B030D-6E8A-4147-A177-3AD203B41FA5}">
                      <a16:colId xmlns:a16="http://schemas.microsoft.com/office/drawing/2014/main" val="3494146958"/>
                    </a:ext>
                  </a:extLst>
                </a:gridCol>
              </a:tblGrid>
              <a:tr h="0">
                <a:tc>
                  <a:txBody>
                    <a:bodyPr/>
                    <a:lstStyle/>
                    <a:p>
                      <a:pPr marL="0" marR="0">
                        <a:buNone/>
                      </a:pPr>
                      <a:r>
                        <a:rPr lang="en-US" sz="2000" kern="100">
                          <a:effectLst/>
                        </a:rPr>
                        <a:t>Transfer / Development</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Origin Region(s)</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Destination Region(s)</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Mongol Role (What did they do?)</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Continuity or Change?</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953282000"/>
                  </a:ext>
                </a:extLst>
              </a:tr>
              <a:tr h="0">
                <a:tc>
                  <a:txBody>
                    <a:bodyPr/>
                    <a:lstStyle/>
                    <a:p>
                      <a:pPr marL="0" marR="0">
                        <a:buNone/>
                      </a:pPr>
                      <a:r>
                        <a:rPr lang="en-US" sz="2000" kern="100">
                          <a:effectLst/>
                        </a:rPr>
                        <a:t>Religious debates at court (Rubruck)</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extLst>
                  <a:ext uri="{0D108BD9-81ED-4DB2-BD59-A6C34878D82A}">
                    <a16:rowId xmlns:a16="http://schemas.microsoft.com/office/drawing/2014/main" val="21165058"/>
                  </a:ext>
                </a:extLst>
              </a:tr>
              <a:tr h="0">
                <a:tc>
                  <a:txBody>
                    <a:bodyPr/>
                    <a:lstStyle/>
                    <a:p>
                      <a:pPr marL="0" marR="0">
                        <a:buNone/>
                      </a:pPr>
                      <a:r>
                        <a:rPr lang="en-US" sz="2000" kern="100">
                          <a:effectLst/>
                        </a:rPr>
                        <a:t>Jamiʿ al-Tawarikh “world history” project</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extLst>
                  <a:ext uri="{0D108BD9-81ED-4DB2-BD59-A6C34878D82A}">
                    <a16:rowId xmlns:a16="http://schemas.microsoft.com/office/drawing/2014/main" val="2498369568"/>
                  </a:ext>
                </a:extLst>
              </a:tr>
              <a:tr h="0">
                <a:tc>
                  <a:txBody>
                    <a:bodyPr/>
                    <a:lstStyle/>
                    <a:p>
                      <a:pPr marL="0" marR="0">
                        <a:buNone/>
                      </a:pPr>
                      <a:r>
                        <a:rPr lang="en-US" sz="2000" kern="100">
                          <a:effectLst/>
                        </a:rPr>
                        <a:t>Spread of gunpowder and siege technology</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extLst>
                  <a:ext uri="{0D108BD9-81ED-4DB2-BD59-A6C34878D82A}">
                    <a16:rowId xmlns:a16="http://schemas.microsoft.com/office/drawing/2014/main" val="288555840"/>
                  </a:ext>
                </a:extLst>
              </a:tr>
              <a:tr h="0">
                <a:tc>
                  <a:txBody>
                    <a:bodyPr/>
                    <a:lstStyle/>
                    <a:p>
                      <a:pPr marL="0" marR="0">
                        <a:buNone/>
                      </a:pPr>
                      <a:r>
                        <a:rPr lang="en-US" sz="2000" kern="100">
                          <a:effectLst/>
                        </a:rPr>
                        <a:t>Movement of medical / astronomical knowledge</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extLst>
                  <a:ext uri="{0D108BD9-81ED-4DB2-BD59-A6C34878D82A}">
                    <a16:rowId xmlns:a16="http://schemas.microsoft.com/office/drawing/2014/main" val="2657429789"/>
                  </a:ext>
                </a:extLst>
              </a:tr>
              <a:tr h="0">
                <a:tc>
                  <a:txBody>
                    <a:bodyPr/>
                    <a:lstStyle/>
                    <a:p>
                      <a:pPr marL="0" marR="0">
                        <a:buNone/>
                      </a:pPr>
                      <a:r>
                        <a:rPr lang="en-US" sz="2000" kern="100">
                          <a:effectLst/>
                        </a:rPr>
                        <a:t>Diffusion of artistic and manuscript styles</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a:effectLst/>
                        <a:latin typeface="Arial" panose="020B0604020202020204" pitchFamily="34" charset="0"/>
                      </a:endParaRPr>
                    </a:p>
                  </a:txBody>
                  <a:tcPr marL="68580" marR="68580" marT="0" marB="0"/>
                </a:tc>
                <a:tc>
                  <a:txBody>
                    <a:bodyPr/>
                    <a:lstStyle/>
                    <a:p>
                      <a:pPr>
                        <a:buNone/>
                      </a:pPr>
                      <a:endParaRPr lang="en-US" sz="2000" kern="100" dirty="0">
                        <a:effectLst/>
                        <a:latin typeface="Arial" panose="020B0604020202020204" pitchFamily="34" charset="0"/>
                      </a:endParaRPr>
                    </a:p>
                  </a:txBody>
                  <a:tcPr marL="68580" marR="68580" marT="0" marB="0"/>
                </a:tc>
                <a:extLst>
                  <a:ext uri="{0D108BD9-81ED-4DB2-BD59-A6C34878D82A}">
                    <a16:rowId xmlns:a16="http://schemas.microsoft.com/office/drawing/2014/main" val="3827856795"/>
                  </a:ext>
                </a:extLst>
              </a:tr>
            </a:tbl>
          </a:graphicData>
        </a:graphic>
      </p:graphicFrame>
    </p:spTree>
    <p:extLst>
      <p:ext uri="{BB962C8B-B14F-4D97-AF65-F5344CB8AC3E}">
        <p14:creationId xmlns:p14="http://schemas.microsoft.com/office/powerpoint/2010/main" val="4156879267"/>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04800"/>
            <a:ext cx="9753600" cy="563562"/>
          </a:xfrm>
        </p:spPr>
        <p:txBody>
          <a:bodyPr>
            <a:normAutofit/>
          </a:bodyPr>
          <a:lstStyle/>
          <a:p>
            <a:r>
              <a:rPr lang="en-US" sz="2800" dirty="0"/>
              <a:t>Cultural &amp; Technological Transfers Chart</a:t>
            </a:r>
          </a:p>
        </p:txBody>
      </p:sp>
      <p:sp>
        <p:nvSpPr>
          <p:cNvPr id="4" name="TextBox 3">
            <a:extLst>
              <a:ext uri="{FF2B5EF4-FFF2-40B4-BE49-F238E27FC236}">
                <a16:creationId xmlns:a16="http://schemas.microsoft.com/office/drawing/2014/main" id="{807A06C6-42D6-16EF-B248-E8D707628CD5}"/>
              </a:ext>
            </a:extLst>
          </p:cNvPr>
          <p:cNvSpPr txBox="1"/>
          <p:nvPr/>
        </p:nvSpPr>
        <p:spPr>
          <a:xfrm>
            <a:off x="379412" y="868362"/>
            <a:ext cx="11430000" cy="5847755"/>
          </a:xfrm>
          <a:prstGeom prst="rect">
            <a:avLst/>
          </a:prstGeom>
          <a:noFill/>
          <a:ln>
            <a:solidFill>
              <a:schemeClr val="bg2"/>
            </a:solidFill>
          </a:ln>
        </p:spPr>
        <p:txBody>
          <a:bodyPr wrap="square">
            <a:spAutoFit/>
          </a:bodyPr>
          <a:lstStyle/>
          <a:p>
            <a:pPr marL="0" marR="0">
              <a:buNone/>
            </a:pPr>
            <a:r>
              <a:rPr lang="en-US" sz="2200" b="1" kern="100" dirty="0">
                <a:solidFill>
                  <a:srgbClr val="ED7D31"/>
                </a:solidFill>
                <a:effectLst/>
                <a:latin typeface="Arial" panose="020B0604020202020204" pitchFamily="34" charset="0"/>
                <a:ea typeface="Aptos" panose="020B0004020202020204" pitchFamily="34" charset="0"/>
              </a:rPr>
              <a:t>1. Religious debates at court (</a:t>
            </a:r>
            <a:r>
              <a:rPr lang="en-US" sz="2200" b="1" kern="100" dirty="0" err="1">
                <a:solidFill>
                  <a:srgbClr val="ED7D31"/>
                </a:solidFill>
                <a:effectLst/>
                <a:latin typeface="Arial" panose="020B0604020202020204" pitchFamily="34" charset="0"/>
                <a:ea typeface="Aptos" panose="020B0004020202020204" pitchFamily="34" charset="0"/>
              </a:rPr>
              <a:t>Rubruck</a:t>
            </a:r>
            <a:r>
              <a:rPr lang="en-US" sz="2200" b="1" kern="100" dirty="0">
                <a:solidFill>
                  <a:srgbClr val="ED7D31"/>
                </a:solidFill>
                <a:effectLst/>
                <a:latin typeface="Arial" panose="020B0604020202020204" pitchFamily="34" charset="0"/>
                <a:ea typeface="Aptos" panose="020B0004020202020204" pitchFamily="34" charset="0"/>
              </a:rPr>
              <a:t>)</a:t>
            </a:r>
            <a:endParaRPr lang="en-US" sz="2200" kern="100" dirty="0">
              <a:effectLst/>
              <a:latin typeface="Arial" panose="020B0604020202020204" pitchFamily="34" charset="0"/>
              <a:ea typeface="Aptos" panose="020B0004020202020204" pitchFamily="34" charset="0"/>
            </a:endParaRPr>
          </a:p>
          <a:p>
            <a:pPr marL="0" marR="0">
              <a:buNone/>
            </a:pPr>
            <a:r>
              <a:rPr lang="en-US" sz="2200" b="1" kern="100" dirty="0">
                <a:effectLst/>
                <a:latin typeface="Arial" panose="020B0604020202020204" pitchFamily="34" charset="0"/>
                <a:ea typeface="Aptos" panose="020B0004020202020204" pitchFamily="34" charset="0"/>
              </a:rPr>
              <a:t>Origin Region(s):</a:t>
            </a:r>
            <a:br>
              <a:rPr lang="en-US" sz="2200" kern="100" dirty="0">
                <a:effectLst/>
                <a:latin typeface="Arial" panose="020B0604020202020204" pitchFamily="34" charset="0"/>
                <a:ea typeface="Aptos" panose="020B0004020202020204" pitchFamily="34" charset="0"/>
              </a:rPr>
            </a:br>
            <a:r>
              <a:rPr lang="en-US" sz="2200" kern="100" dirty="0">
                <a:effectLst/>
                <a:latin typeface="Arial" panose="020B0604020202020204" pitchFamily="34" charset="0"/>
                <a:ea typeface="Aptos" panose="020B0004020202020204" pitchFamily="34" charset="0"/>
              </a:rPr>
              <a:t>Western Europe (Latin Christian world), Islamic Central Asia, Buddhist and Nestorian communities within the empire</a:t>
            </a:r>
          </a:p>
          <a:p>
            <a:pPr marL="0" marR="0">
              <a:buNone/>
            </a:pPr>
            <a:r>
              <a:rPr lang="en-US" sz="2200" b="1" kern="100" dirty="0">
                <a:effectLst/>
                <a:latin typeface="Arial" panose="020B0604020202020204" pitchFamily="34" charset="0"/>
                <a:ea typeface="Aptos" panose="020B0004020202020204" pitchFamily="34" charset="0"/>
              </a:rPr>
              <a:t> </a:t>
            </a:r>
            <a:endParaRPr lang="en-US" sz="2200" kern="100" dirty="0">
              <a:effectLst/>
              <a:latin typeface="Arial" panose="020B0604020202020204" pitchFamily="34" charset="0"/>
              <a:ea typeface="Aptos" panose="020B0004020202020204" pitchFamily="34" charset="0"/>
            </a:endParaRPr>
          </a:p>
          <a:p>
            <a:pPr marL="0" marR="0">
              <a:buNone/>
            </a:pPr>
            <a:r>
              <a:rPr lang="en-US" sz="2200" b="1" kern="100" dirty="0">
                <a:effectLst/>
                <a:latin typeface="Arial" panose="020B0604020202020204" pitchFamily="34" charset="0"/>
                <a:ea typeface="Aptos" panose="020B0004020202020204" pitchFamily="34" charset="0"/>
              </a:rPr>
              <a:t>Destination Region(s):</a:t>
            </a:r>
            <a:br>
              <a:rPr lang="en-US" sz="2200" kern="100" dirty="0">
                <a:effectLst/>
                <a:latin typeface="Arial" panose="020B0604020202020204" pitchFamily="34" charset="0"/>
                <a:ea typeface="Aptos" panose="020B0004020202020204" pitchFamily="34" charset="0"/>
              </a:rPr>
            </a:br>
            <a:r>
              <a:rPr lang="en-US" sz="2200" kern="100" dirty="0">
                <a:effectLst/>
                <a:latin typeface="Arial" panose="020B0604020202020204" pitchFamily="34" charset="0"/>
                <a:ea typeface="Aptos" panose="020B0004020202020204" pitchFamily="34" charset="0"/>
              </a:rPr>
              <a:t>Mongol courts in Central Asia and the Mongol capital at Karakorum</a:t>
            </a:r>
          </a:p>
          <a:p>
            <a:pPr marL="0" marR="0">
              <a:buNone/>
            </a:pPr>
            <a:r>
              <a:rPr lang="en-US" sz="2200" b="1" kern="100" dirty="0">
                <a:effectLst/>
                <a:latin typeface="Arial" panose="020B0604020202020204" pitchFamily="34" charset="0"/>
                <a:ea typeface="Aptos" panose="020B0004020202020204" pitchFamily="34" charset="0"/>
              </a:rPr>
              <a:t> </a:t>
            </a:r>
            <a:endParaRPr lang="en-US" sz="2200" kern="100" dirty="0">
              <a:effectLst/>
              <a:latin typeface="Arial" panose="020B0604020202020204" pitchFamily="34" charset="0"/>
              <a:ea typeface="Aptos" panose="020B0004020202020204" pitchFamily="34" charset="0"/>
            </a:endParaRPr>
          </a:p>
          <a:p>
            <a:pPr marL="0" marR="0">
              <a:buNone/>
            </a:pPr>
            <a:r>
              <a:rPr lang="en-US" sz="2200" b="1" kern="100" dirty="0">
                <a:effectLst/>
                <a:latin typeface="Arial" panose="020B0604020202020204" pitchFamily="34" charset="0"/>
                <a:ea typeface="Aptos" panose="020B0004020202020204" pitchFamily="34" charset="0"/>
              </a:rPr>
              <a:t>Mongol Role:</a:t>
            </a:r>
            <a:br>
              <a:rPr lang="en-US" sz="2200" kern="100" dirty="0">
                <a:effectLst/>
                <a:latin typeface="Arial" panose="020B0604020202020204" pitchFamily="34" charset="0"/>
                <a:ea typeface="Aptos" panose="020B0004020202020204" pitchFamily="34" charset="0"/>
              </a:rPr>
            </a:br>
            <a:r>
              <a:rPr lang="en-US" sz="2200" kern="100" dirty="0">
                <a:effectLst/>
                <a:latin typeface="Arial" panose="020B0604020202020204" pitchFamily="34" charset="0"/>
                <a:ea typeface="Aptos" panose="020B0004020202020204" pitchFamily="34" charset="0"/>
              </a:rPr>
              <a:t>Mongol rulers </a:t>
            </a:r>
            <a:r>
              <a:rPr lang="en-US" sz="2200" b="1" kern="100" dirty="0">
                <a:effectLst/>
                <a:latin typeface="Arial" panose="020B0604020202020204" pitchFamily="34" charset="0"/>
                <a:ea typeface="Aptos" panose="020B0004020202020204" pitchFamily="34" charset="0"/>
              </a:rPr>
              <a:t>invited representatives of multiple religions</a:t>
            </a:r>
            <a:r>
              <a:rPr lang="en-US" sz="2200" kern="100" dirty="0">
                <a:effectLst/>
                <a:latin typeface="Arial" panose="020B0604020202020204" pitchFamily="34" charset="0"/>
                <a:ea typeface="Aptos" panose="020B0004020202020204" pitchFamily="34" charset="0"/>
              </a:rPr>
              <a:t>—Christians, Muslims, Buddhists—to debate publicly at court. They sought skilled advisers and showed openness to learning from diverse traditions. They also used such debates to evaluate political and diplomatic alliances.</a:t>
            </a:r>
          </a:p>
          <a:p>
            <a:pPr marL="0" marR="0">
              <a:buNone/>
            </a:pPr>
            <a:r>
              <a:rPr lang="en-US" sz="2200" b="1" kern="100" dirty="0">
                <a:effectLst/>
                <a:latin typeface="Arial" panose="020B0604020202020204" pitchFamily="34" charset="0"/>
                <a:ea typeface="Aptos" panose="020B0004020202020204" pitchFamily="34" charset="0"/>
              </a:rPr>
              <a:t> </a:t>
            </a:r>
            <a:endParaRPr lang="en-US" sz="2200" kern="100" dirty="0">
              <a:effectLst/>
              <a:latin typeface="Arial" panose="020B0604020202020204" pitchFamily="34" charset="0"/>
              <a:ea typeface="Aptos" panose="020B0004020202020204" pitchFamily="34" charset="0"/>
            </a:endParaRPr>
          </a:p>
          <a:p>
            <a:pPr marL="0" marR="0">
              <a:buNone/>
            </a:pPr>
            <a:r>
              <a:rPr lang="en-US" sz="2200" b="1" kern="100" dirty="0">
                <a:effectLst/>
                <a:latin typeface="Arial" panose="020B0604020202020204" pitchFamily="34" charset="0"/>
                <a:ea typeface="Aptos" panose="020B0004020202020204" pitchFamily="34" charset="0"/>
              </a:rPr>
              <a:t>Continuity or Change?</a:t>
            </a:r>
            <a:br>
              <a:rPr lang="en-US" sz="2200" kern="100" dirty="0">
                <a:effectLst/>
                <a:latin typeface="Arial" panose="020B0604020202020204" pitchFamily="34" charset="0"/>
                <a:ea typeface="Aptos" panose="020B0004020202020204" pitchFamily="34" charset="0"/>
              </a:rPr>
            </a:br>
            <a:r>
              <a:rPr lang="en-US" sz="2200" b="1" kern="100" dirty="0">
                <a:effectLst/>
                <a:latin typeface="Arial" panose="020B0604020202020204" pitchFamily="34" charset="0"/>
                <a:ea typeface="Aptos" panose="020B0004020202020204" pitchFamily="34" charset="0"/>
              </a:rPr>
              <a:t>Change</a:t>
            </a:r>
            <a:r>
              <a:rPr lang="en-US" sz="2200" kern="100" dirty="0">
                <a:effectLst/>
                <a:latin typeface="Arial" panose="020B0604020202020204" pitchFamily="34" charset="0"/>
                <a:ea typeface="Aptos" panose="020B0004020202020204" pitchFamily="34" charset="0"/>
              </a:rPr>
              <a:t> — Most pre-Mongol Eurasian states did not sponsor multi-faith debates; the Mongols institutionalized religious pluralism at court.</a:t>
            </a:r>
          </a:p>
        </p:txBody>
      </p:sp>
    </p:spTree>
    <p:extLst>
      <p:ext uri="{BB962C8B-B14F-4D97-AF65-F5344CB8AC3E}">
        <p14:creationId xmlns:p14="http://schemas.microsoft.com/office/powerpoint/2010/main" val="3644238300"/>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ADC3D-10DF-4030-C479-C0A9EA2F45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90AC78-CE6C-084F-BC7B-BC22BB151137}"/>
              </a:ext>
            </a:extLst>
          </p:cNvPr>
          <p:cNvSpPr>
            <a:spLocks noGrp="1"/>
          </p:cNvSpPr>
          <p:nvPr>
            <p:ph type="title"/>
          </p:nvPr>
        </p:nvSpPr>
        <p:spPr>
          <a:xfrm>
            <a:off x="760412" y="304800"/>
            <a:ext cx="9753600" cy="563562"/>
          </a:xfrm>
        </p:spPr>
        <p:txBody>
          <a:bodyPr>
            <a:normAutofit/>
          </a:bodyPr>
          <a:lstStyle/>
          <a:p>
            <a:r>
              <a:rPr lang="en-US" sz="2800" dirty="0"/>
              <a:t>Cultural &amp; Technological Transfers Chart</a:t>
            </a:r>
          </a:p>
        </p:txBody>
      </p:sp>
      <p:sp>
        <p:nvSpPr>
          <p:cNvPr id="4" name="TextBox 3">
            <a:extLst>
              <a:ext uri="{FF2B5EF4-FFF2-40B4-BE49-F238E27FC236}">
                <a16:creationId xmlns:a16="http://schemas.microsoft.com/office/drawing/2014/main" id="{0B938BD5-5FF2-E4BA-120A-CFA081EA1366}"/>
              </a:ext>
            </a:extLst>
          </p:cNvPr>
          <p:cNvSpPr txBox="1"/>
          <p:nvPr/>
        </p:nvSpPr>
        <p:spPr>
          <a:xfrm>
            <a:off x="379412" y="868362"/>
            <a:ext cx="11430000" cy="5847755"/>
          </a:xfrm>
          <a:prstGeom prst="rect">
            <a:avLst/>
          </a:prstGeom>
          <a:noFill/>
          <a:ln>
            <a:solidFill>
              <a:schemeClr val="bg2"/>
            </a:solidFill>
          </a:ln>
        </p:spPr>
        <p:txBody>
          <a:bodyPr wrap="square">
            <a:spAutoFit/>
          </a:bodyPr>
          <a:lstStyle/>
          <a:p>
            <a:pPr marL="0" marR="0">
              <a:buNone/>
            </a:pPr>
            <a:r>
              <a:rPr lang="en-US" sz="2200" b="1" kern="100">
                <a:solidFill>
                  <a:srgbClr val="ED7D31"/>
                </a:solidFill>
                <a:effectLst/>
                <a:latin typeface="Arial" panose="020B0604020202020204" pitchFamily="34" charset="0"/>
                <a:ea typeface="Aptos" panose="020B0004020202020204" pitchFamily="34" charset="0"/>
              </a:rPr>
              <a:t>2. Jāmiʿ al-Tawārīkh “world history” project</a:t>
            </a:r>
            <a:endParaRPr lang="en-US" sz="2200" kern="100">
              <a:effectLst/>
              <a:latin typeface="Arial" panose="020B0604020202020204" pitchFamily="34" charset="0"/>
              <a:ea typeface="Aptos" panose="020B0004020202020204" pitchFamily="34" charset="0"/>
            </a:endParaRPr>
          </a:p>
          <a:p>
            <a:pPr marL="0" marR="0">
              <a:buNone/>
            </a:pPr>
            <a:r>
              <a:rPr lang="en-US" sz="2200" b="1" kern="100">
                <a:effectLst/>
                <a:latin typeface="Arial" panose="020B0604020202020204" pitchFamily="34" charset="0"/>
                <a:ea typeface="Aptos" panose="020B0004020202020204" pitchFamily="34" charset="0"/>
              </a:rPr>
              <a:t>Origin Region(s):</a:t>
            </a:r>
            <a:br>
              <a:rPr lang="en-US" sz="2200" kern="100">
                <a:effectLst/>
                <a:latin typeface="Arial" panose="020B0604020202020204" pitchFamily="34" charset="0"/>
                <a:ea typeface="Aptos" panose="020B0004020202020204" pitchFamily="34" charset="0"/>
              </a:rPr>
            </a:br>
            <a:r>
              <a:rPr lang="en-US" sz="2200" kern="100">
                <a:effectLst/>
                <a:latin typeface="Arial" panose="020B0604020202020204" pitchFamily="34" charset="0"/>
                <a:ea typeface="Aptos" panose="020B0004020202020204" pitchFamily="34" charset="0"/>
              </a:rPr>
              <a:t>Persia (Ilkhanate), drawing on Chinese, Islamic, Central Asian, and even European sources</a:t>
            </a:r>
          </a:p>
          <a:p>
            <a:pPr marL="0" marR="0">
              <a:buNone/>
            </a:pPr>
            <a:r>
              <a:rPr lang="en-US" sz="2200" b="1" kern="100">
                <a:effectLst/>
                <a:latin typeface="Arial" panose="020B0604020202020204" pitchFamily="34" charset="0"/>
                <a:ea typeface="Aptos" panose="020B0004020202020204" pitchFamily="34" charset="0"/>
              </a:rPr>
              <a:t> </a:t>
            </a:r>
            <a:endParaRPr lang="en-US" sz="2200" kern="100">
              <a:effectLst/>
              <a:latin typeface="Arial" panose="020B0604020202020204" pitchFamily="34" charset="0"/>
              <a:ea typeface="Aptos" panose="020B0004020202020204" pitchFamily="34" charset="0"/>
            </a:endParaRPr>
          </a:p>
          <a:p>
            <a:pPr marL="0" marR="0">
              <a:buNone/>
            </a:pPr>
            <a:r>
              <a:rPr lang="en-US" sz="2200" b="1" kern="100">
                <a:effectLst/>
                <a:latin typeface="Arial" panose="020B0604020202020204" pitchFamily="34" charset="0"/>
                <a:ea typeface="Aptos" panose="020B0004020202020204" pitchFamily="34" charset="0"/>
              </a:rPr>
              <a:t>Destination Region(s):</a:t>
            </a:r>
            <a:br>
              <a:rPr lang="en-US" sz="2200" kern="100">
                <a:effectLst/>
                <a:latin typeface="Arial" panose="020B0604020202020204" pitchFamily="34" charset="0"/>
                <a:ea typeface="Aptos" panose="020B0004020202020204" pitchFamily="34" charset="0"/>
              </a:rPr>
            </a:br>
            <a:r>
              <a:rPr lang="en-US" sz="2200" kern="100">
                <a:effectLst/>
                <a:latin typeface="Arial" panose="020B0604020202020204" pitchFamily="34" charset="0"/>
                <a:ea typeface="Aptos" panose="020B0004020202020204" pitchFamily="34" charset="0"/>
              </a:rPr>
              <a:t>Ilkhanate Persia (produced there but compiling information from across Eurasia under Mongol rule)</a:t>
            </a:r>
          </a:p>
          <a:p>
            <a:pPr marL="0" marR="0">
              <a:buNone/>
            </a:pPr>
            <a:r>
              <a:rPr lang="en-US" sz="2200" b="1" kern="100">
                <a:effectLst/>
                <a:latin typeface="Arial" panose="020B0604020202020204" pitchFamily="34" charset="0"/>
                <a:ea typeface="Aptos" panose="020B0004020202020204" pitchFamily="34" charset="0"/>
              </a:rPr>
              <a:t> </a:t>
            </a:r>
            <a:endParaRPr lang="en-US" sz="2200" kern="100">
              <a:effectLst/>
              <a:latin typeface="Arial" panose="020B0604020202020204" pitchFamily="34" charset="0"/>
              <a:ea typeface="Aptos" panose="020B0004020202020204" pitchFamily="34" charset="0"/>
            </a:endParaRPr>
          </a:p>
          <a:p>
            <a:pPr marL="0" marR="0">
              <a:buNone/>
            </a:pPr>
            <a:r>
              <a:rPr lang="en-US" sz="2200" b="1" kern="100">
                <a:effectLst/>
                <a:latin typeface="Arial" panose="020B0604020202020204" pitchFamily="34" charset="0"/>
                <a:ea typeface="Aptos" panose="020B0004020202020204" pitchFamily="34" charset="0"/>
              </a:rPr>
              <a:t>Mongol Role:</a:t>
            </a:r>
            <a:br>
              <a:rPr lang="en-US" sz="2200" kern="100">
                <a:effectLst/>
                <a:latin typeface="Arial" panose="020B0604020202020204" pitchFamily="34" charset="0"/>
                <a:ea typeface="Aptos" panose="020B0004020202020204" pitchFamily="34" charset="0"/>
              </a:rPr>
            </a:br>
            <a:r>
              <a:rPr lang="en-US" sz="2200" kern="100">
                <a:effectLst/>
                <a:latin typeface="Arial" panose="020B0604020202020204" pitchFamily="34" charset="0"/>
                <a:ea typeface="Aptos" panose="020B0004020202020204" pitchFamily="34" charset="0"/>
              </a:rPr>
              <a:t>Ilkhan Ghazan commissioned Rashid al-Din to </a:t>
            </a:r>
            <a:r>
              <a:rPr lang="en-US" sz="2200" b="1" kern="100">
                <a:effectLst/>
                <a:latin typeface="Arial" panose="020B0604020202020204" pitchFamily="34" charset="0"/>
                <a:ea typeface="Aptos" panose="020B0004020202020204" pitchFamily="34" charset="0"/>
              </a:rPr>
              <a:t>compile an encyclopedic world history</a:t>
            </a:r>
            <a:r>
              <a:rPr lang="en-US" sz="2200" kern="100">
                <a:effectLst/>
                <a:latin typeface="Arial" panose="020B0604020202020204" pitchFamily="34" charset="0"/>
                <a:ea typeface="Aptos" panose="020B0004020202020204" pitchFamily="34" charset="0"/>
              </a:rPr>
              <a:t> drawing on information and testimonies from all Mongol-ruled regions. Mongol political unity enabled unprecedented gathering of cross-cultural knowledge.</a:t>
            </a:r>
          </a:p>
          <a:p>
            <a:pPr marL="0" marR="0">
              <a:buNone/>
            </a:pPr>
            <a:r>
              <a:rPr lang="en-US" sz="2200" b="1" kern="100">
                <a:effectLst/>
                <a:latin typeface="Arial" panose="020B0604020202020204" pitchFamily="34" charset="0"/>
                <a:ea typeface="Aptos" panose="020B0004020202020204" pitchFamily="34" charset="0"/>
              </a:rPr>
              <a:t> </a:t>
            </a:r>
            <a:endParaRPr lang="en-US" sz="2200" kern="100">
              <a:effectLst/>
              <a:latin typeface="Arial" panose="020B0604020202020204" pitchFamily="34" charset="0"/>
              <a:ea typeface="Aptos" panose="020B0004020202020204" pitchFamily="34" charset="0"/>
            </a:endParaRPr>
          </a:p>
          <a:p>
            <a:pPr marL="0" marR="0">
              <a:buNone/>
            </a:pPr>
            <a:r>
              <a:rPr lang="en-US" sz="2200" b="1" kern="100">
                <a:effectLst/>
                <a:latin typeface="Arial" panose="020B0604020202020204" pitchFamily="34" charset="0"/>
                <a:ea typeface="Aptos" panose="020B0004020202020204" pitchFamily="34" charset="0"/>
              </a:rPr>
              <a:t>Continuity or Change?</a:t>
            </a:r>
            <a:br>
              <a:rPr lang="en-US" sz="2200" kern="100">
                <a:effectLst/>
                <a:latin typeface="Arial" panose="020B0604020202020204" pitchFamily="34" charset="0"/>
                <a:ea typeface="Aptos" panose="020B0004020202020204" pitchFamily="34" charset="0"/>
              </a:rPr>
            </a:br>
            <a:r>
              <a:rPr lang="en-US" sz="2200" b="1" kern="100">
                <a:effectLst/>
                <a:latin typeface="Arial" panose="020B0604020202020204" pitchFamily="34" charset="0"/>
                <a:ea typeface="Aptos" panose="020B0004020202020204" pitchFamily="34" charset="0"/>
              </a:rPr>
              <a:t>Change</a:t>
            </a:r>
            <a:r>
              <a:rPr lang="en-US" sz="2200" kern="100">
                <a:effectLst/>
                <a:latin typeface="Arial" panose="020B0604020202020204" pitchFamily="34" charset="0"/>
                <a:ea typeface="Aptos" panose="020B0004020202020204" pitchFamily="34" charset="0"/>
              </a:rPr>
              <a:t> — The scope was far wider than earlier Persian histories; it reflected new interregional connections created by Mongol rule.</a:t>
            </a:r>
          </a:p>
        </p:txBody>
      </p:sp>
    </p:spTree>
    <p:extLst>
      <p:ext uri="{BB962C8B-B14F-4D97-AF65-F5344CB8AC3E}">
        <p14:creationId xmlns:p14="http://schemas.microsoft.com/office/powerpoint/2010/main" val="1297557344"/>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EFED29-0F4A-660A-704E-62AA110B52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266C74-6C9E-208B-AACB-EE5A3C768EE8}"/>
              </a:ext>
            </a:extLst>
          </p:cNvPr>
          <p:cNvSpPr>
            <a:spLocks noGrp="1"/>
          </p:cNvSpPr>
          <p:nvPr>
            <p:ph type="title"/>
          </p:nvPr>
        </p:nvSpPr>
        <p:spPr>
          <a:xfrm>
            <a:off x="760412" y="304800"/>
            <a:ext cx="9753600" cy="563562"/>
          </a:xfrm>
        </p:spPr>
        <p:txBody>
          <a:bodyPr>
            <a:normAutofit/>
          </a:bodyPr>
          <a:lstStyle/>
          <a:p>
            <a:r>
              <a:rPr lang="en-US" sz="2800" dirty="0"/>
              <a:t>Cultural &amp; Technological Transfers Chart</a:t>
            </a:r>
          </a:p>
        </p:txBody>
      </p:sp>
      <p:sp>
        <p:nvSpPr>
          <p:cNvPr id="4" name="TextBox 3">
            <a:extLst>
              <a:ext uri="{FF2B5EF4-FFF2-40B4-BE49-F238E27FC236}">
                <a16:creationId xmlns:a16="http://schemas.microsoft.com/office/drawing/2014/main" id="{2528EAB6-7FB0-74BA-D1B6-14E8D17A561E}"/>
              </a:ext>
            </a:extLst>
          </p:cNvPr>
          <p:cNvSpPr txBox="1"/>
          <p:nvPr/>
        </p:nvSpPr>
        <p:spPr>
          <a:xfrm>
            <a:off x="379412" y="868362"/>
            <a:ext cx="11430000" cy="6001643"/>
          </a:xfrm>
          <a:prstGeom prst="rect">
            <a:avLst/>
          </a:prstGeom>
          <a:noFill/>
          <a:ln>
            <a:solidFill>
              <a:schemeClr val="bg2"/>
            </a:solidFill>
          </a:ln>
        </p:spPr>
        <p:txBody>
          <a:bodyPr wrap="square">
            <a:spAutoFit/>
          </a:bodyPr>
          <a:lstStyle/>
          <a:p>
            <a:pPr marL="0" marR="0">
              <a:buNone/>
            </a:pPr>
            <a:r>
              <a:rPr lang="en-US" sz="2400" b="1" kern="100">
                <a:solidFill>
                  <a:srgbClr val="ED7D31"/>
                </a:solidFill>
                <a:effectLst/>
                <a:latin typeface="Arial" panose="020B0604020202020204" pitchFamily="34" charset="0"/>
                <a:ea typeface="Aptos" panose="020B0004020202020204" pitchFamily="34" charset="0"/>
              </a:rPr>
              <a:t>3. Spread of gunpowder and siege technology</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Origin Region(s):</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China (Song dynasty military technology), with siege engineers from Islamic Central Asia</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Destination Region(s):</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Westward into the Islamic world, Central Asia, and eventually Eastern Europe</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Mongol Role:</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Mongols </a:t>
            </a:r>
            <a:r>
              <a:rPr lang="en-US" sz="2400" b="1" kern="100">
                <a:effectLst/>
                <a:latin typeface="Arial" panose="020B0604020202020204" pitchFamily="34" charset="0"/>
                <a:ea typeface="Aptos" panose="020B0004020202020204" pitchFamily="34" charset="0"/>
              </a:rPr>
              <a:t>conscripted or relocated Chinese engineers</a:t>
            </a:r>
            <a:r>
              <a:rPr lang="en-US" sz="2400" kern="100">
                <a:effectLst/>
                <a:latin typeface="Arial" panose="020B0604020202020204" pitchFamily="34" charset="0"/>
                <a:ea typeface="Aptos" panose="020B0004020202020204" pitchFamily="34" charset="0"/>
              </a:rPr>
              <a:t>, used gunpowder weapons in campaigns, and transmitted siege craft across the empire through military campaigns.</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Continuity or Change?</a:t>
            </a:r>
            <a:br>
              <a:rPr lang="en-US" sz="2400" kern="100">
                <a:effectLst/>
                <a:latin typeface="Arial" panose="020B0604020202020204" pitchFamily="34" charset="0"/>
                <a:ea typeface="Aptos" panose="020B0004020202020204" pitchFamily="34" charset="0"/>
              </a:rPr>
            </a:br>
            <a:r>
              <a:rPr lang="en-US" sz="2400" b="1" kern="100">
                <a:effectLst/>
                <a:latin typeface="Arial" panose="020B0604020202020204" pitchFamily="34" charset="0"/>
                <a:ea typeface="Aptos" panose="020B0004020202020204" pitchFamily="34" charset="0"/>
              </a:rPr>
              <a:t>Change</a:t>
            </a:r>
            <a:r>
              <a:rPr lang="en-US" sz="2400" kern="100">
                <a:effectLst/>
                <a:latin typeface="Arial" panose="020B0604020202020204" pitchFamily="34" charset="0"/>
                <a:ea typeface="Aptos" panose="020B0004020202020204" pitchFamily="34" charset="0"/>
              </a:rPr>
              <a:t> — Rapid diffusion of Chinese technologies westward that would not have occurred without Mongol conquest and mobility.</a:t>
            </a:r>
          </a:p>
        </p:txBody>
      </p:sp>
    </p:spTree>
    <p:extLst>
      <p:ext uri="{BB962C8B-B14F-4D97-AF65-F5344CB8AC3E}">
        <p14:creationId xmlns:p14="http://schemas.microsoft.com/office/powerpoint/2010/main" val="1940120521"/>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E7DE8-5D57-A206-98B9-CC4FC00665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BB4406-ABBA-9248-A6DB-79910A040B0E}"/>
              </a:ext>
            </a:extLst>
          </p:cNvPr>
          <p:cNvSpPr>
            <a:spLocks noGrp="1"/>
          </p:cNvSpPr>
          <p:nvPr>
            <p:ph type="title"/>
          </p:nvPr>
        </p:nvSpPr>
        <p:spPr>
          <a:xfrm>
            <a:off x="760412" y="304800"/>
            <a:ext cx="9753600" cy="563562"/>
          </a:xfrm>
        </p:spPr>
        <p:txBody>
          <a:bodyPr>
            <a:normAutofit/>
          </a:bodyPr>
          <a:lstStyle/>
          <a:p>
            <a:r>
              <a:rPr lang="en-US" sz="2800" dirty="0"/>
              <a:t>Cultural &amp; Technological Transfers Chart</a:t>
            </a:r>
          </a:p>
        </p:txBody>
      </p:sp>
      <p:sp>
        <p:nvSpPr>
          <p:cNvPr id="4" name="TextBox 3">
            <a:extLst>
              <a:ext uri="{FF2B5EF4-FFF2-40B4-BE49-F238E27FC236}">
                <a16:creationId xmlns:a16="http://schemas.microsoft.com/office/drawing/2014/main" id="{CAABF815-928E-8E71-5B98-0BC33BAA05AB}"/>
              </a:ext>
            </a:extLst>
          </p:cNvPr>
          <p:cNvSpPr txBox="1"/>
          <p:nvPr/>
        </p:nvSpPr>
        <p:spPr>
          <a:xfrm>
            <a:off x="379412" y="868362"/>
            <a:ext cx="11430000" cy="6001643"/>
          </a:xfrm>
          <a:prstGeom prst="rect">
            <a:avLst/>
          </a:prstGeom>
          <a:noFill/>
          <a:ln>
            <a:solidFill>
              <a:schemeClr val="bg2"/>
            </a:solidFill>
          </a:ln>
        </p:spPr>
        <p:txBody>
          <a:bodyPr wrap="square">
            <a:spAutoFit/>
          </a:bodyPr>
          <a:lstStyle/>
          <a:p>
            <a:pPr marL="0" marR="0">
              <a:buNone/>
            </a:pPr>
            <a:r>
              <a:rPr lang="en-US" sz="2400" b="1" kern="100">
                <a:solidFill>
                  <a:srgbClr val="ED7D31"/>
                </a:solidFill>
                <a:effectLst/>
                <a:latin typeface="Arial" panose="020B0604020202020204" pitchFamily="34" charset="0"/>
                <a:ea typeface="Aptos" panose="020B0004020202020204" pitchFamily="34" charset="0"/>
              </a:rPr>
              <a:t>4. Movement of medical / astronomical knowledge</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Origin Region(s):</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Islamic Persia (medical and astronomical traditions), China (astronomical institutions and medical texts)</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Destination Region(s):</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(Persia → China) and (China → Persia); later penetration into Central Asia</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Mongol Role:</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Mongols </a:t>
            </a:r>
            <a:r>
              <a:rPr lang="en-US" sz="2400" b="1" kern="100">
                <a:effectLst/>
                <a:latin typeface="Arial" panose="020B0604020202020204" pitchFamily="34" charset="0"/>
                <a:ea typeface="Aptos" panose="020B0004020202020204" pitchFamily="34" charset="0"/>
              </a:rPr>
              <a:t>exchanged scholars</a:t>
            </a:r>
            <a:r>
              <a:rPr lang="en-US" sz="2400" kern="100">
                <a:effectLst/>
                <a:latin typeface="Arial" panose="020B0604020202020204" pitchFamily="34" charset="0"/>
                <a:ea typeface="Aptos" panose="020B0004020202020204" pitchFamily="34" charset="0"/>
              </a:rPr>
              <a:t>, sponsored translations, and relocated skilled physicians and astronomers to serve at Mongol courts. Safe travel routes (yam) facilitated movement.</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Continuity or Change?</a:t>
            </a:r>
            <a:br>
              <a:rPr lang="en-US" sz="2400" kern="100">
                <a:effectLst/>
                <a:latin typeface="Arial" panose="020B0604020202020204" pitchFamily="34" charset="0"/>
                <a:ea typeface="Aptos" panose="020B0004020202020204" pitchFamily="34" charset="0"/>
              </a:rPr>
            </a:br>
            <a:r>
              <a:rPr lang="en-US" sz="2400" b="1" kern="100">
                <a:effectLst/>
                <a:latin typeface="Arial" panose="020B0604020202020204" pitchFamily="34" charset="0"/>
                <a:ea typeface="Aptos" panose="020B0004020202020204" pitchFamily="34" charset="0"/>
              </a:rPr>
              <a:t>Change</a:t>
            </a:r>
            <a:r>
              <a:rPr lang="en-US" sz="2400" kern="100">
                <a:effectLst/>
                <a:latin typeface="Arial" panose="020B0604020202020204" pitchFamily="34" charset="0"/>
                <a:ea typeface="Aptos" panose="020B0004020202020204" pitchFamily="34" charset="0"/>
              </a:rPr>
              <a:t> — Although knowledge had moved before, Mongol unification dramatically increased the </a:t>
            </a:r>
            <a:r>
              <a:rPr lang="en-US" sz="2400" i="1" kern="100">
                <a:effectLst/>
                <a:latin typeface="Arial" panose="020B0604020202020204" pitchFamily="34" charset="0"/>
                <a:ea typeface="Aptos" panose="020B0004020202020204" pitchFamily="34" charset="0"/>
              </a:rPr>
              <a:t>speed</a:t>
            </a:r>
            <a:r>
              <a:rPr lang="en-US" sz="2400" kern="100">
                <a:effectLst/>
                <a:latin typeface="Arial" panose="020B0604020202020204" pitchFamily="34" charset="0"/>
                <a:ea typeface="Aptos" panose="020B0004020202020204" pitchFamily="34" charset="0"/>
              </a:rPr>
              <a:t>, </a:t>
            </a:r>
            <a:r>
              <a:rPr lang="en-US" sz="2400" i="1" kern="100">
                <a:effectLst/>
                <a:latin typeface="Arial" panose="020B0604020202020204" pitchFamily="34" charset="0"/>
                <a:ea typeface="Aptos" panose="020B0004020202020204" pitchFamily="34" charset="0"/>
              </a:rPr>
              <a:t>volume</a:t>
            </a:r>
            <a:r>
              <a:rPr lang="en-US" sz="2400" kern="100">
                <a:effectLst/>
                <a:latin typeface="Arial" panose="020B0604020202020204" pitchFamily="34" charset="0"/>
                <a:ea typeface="Aptos" panose="020B0004020202020204" pitchFamily="34" charset="0"/>
              </a:rPr>
              <a:t>, and </a:t>
            </a:r>
            <a:r>
              <a:rPr lang="en-US" sz="2400" i="1" kern="100">
                <a:effectLst/>
                <a:latin typeface="Arial" panose="020B0604020202020204" pitchFamily="34" charset="0"/>
                <a:ea typeface="Aptos" panose="020B0004020202020204" pitchFamily="34" charset="0"/>
              </a:rPr>
              <a:t>safety</a:t>
            </a:r>
            <a:r>
              <a:rPr lang="en-US" sz="2400" kern="100">
                <a:effectLst/>
                <a:latin typeface="Arial" panose="020B0604020202020204" pitchFamily="34" charset="0"/>
                <a:ea typeface="Aptos" panose="020B0004020202020204" pitchFamily="34" charset="0"/>
              </a:rPr>
              <a:t> of scholarly exchange.</a:t>
            </a:r>
          </a:p>
        </p:txBody>
      </p:sp>
    </p:spTree>
    <p:extLst>
      <p:ext uri="{BB962C8B-B14F-4D97-AF65-F5344CB8AC3E}">
        <p14:creationId xmlns:p14="http://schemas.microsoft.com/office/powerpoint/2010/main" val="2772882266"/>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4F68F-454F-41C4-98A9-819AE19798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384B78-4F1A-5D16-3EAA-3F3316B921DD}"/>
              </a:ext>
            </a:extLst>
          </p:cNvPr>
          <p:cNvSpPr>
            <a:spLocks noGrp="1"/>
          </p:cNvSpPr>
          <p:nvPr>
            <p:ph type="title"/>
          </p:nvPr>
        </p:nvSpPr>
        <p:spPr>
          <a:xfrm>
            <a:off x="760412" y="304800"/>
            <a:ext cx="9753600" cy="563562"/>
          </a:xfrm>
        </p:spPr>
        <p:txBody>
          <a:bodyPr>
            <a:normAutofit/>
          </a:bodyPr>
          <a:lstStyle/>
          <a:p>
            <a:r>
              <a:rPr lang="en-US" sz="2800" dirty="0"/>
              <a:t>Cultural &amp; Technological Transfers Chart</a:t>
            </a:r>
          </a:p>
        </p:txBody>
      </p:sp>
      <p:sp>
        <p:nvSpPr>
          <p:cNvPr id="4" name="TextBox 3">
            <a:extLst>
              <a:ext uri="{FF2B5EF4-FFF2-40B4-BE49-F238E27FC236}">
                <a16:creationId xmlns:a16="http://schemas.microsoft.com/office/drawing/2014/main" id="{EE032362-2A25-C7D3-78AE-944B044EDC0E}"/>
              </a:ext>
            </a:extLst>
          </p:cNvPr>
          <p:cNvSpPr txBox="1"/>
          <p:nvPr/>
        </p:nvSpPr>
        <p:spPr>
          <a:xfrm>
            <a:off x="379412" y="868362"/>
            <a:ext cx="11430000" cy="6001643"/>
          </a:xfrm>
          <a:prstGeom prst="rect">
            <a:avLst/>
          </a:prstGeom>
          <a:noFill/>
          <a:ln>
            <a:solidFill>
              <a:schemeClr val="bg2"/>
            </a:solidFill>
          </a:ln>
        </p:spPr>
        <p:txBody>
          <a:bodyPr wrap="square">
            <a:spAutoFit/>
          </a:bodyPr>
          <a:lstStyle/>
          <a:p>
            <a:pPr marL="0" marR="0">
              <a:buNone/>
            </a:pPr>
            <a:r>
              <a:rPr lang="en-US" sz="2400" b="1" kern="100">
                <a:solidFill>
                  <a:srgbClr val="ED7D31"/>
                </a:solidFill>
                <a:effectLst/>
                <a:latin typeface="Arial" panose="020B0604020202020204" pitchFamily="34" charset="0"/>
                <a:ea typeface="Aptos" panose="020B0004020202020204" pitchFamily="34" charset="0"/>
              </a:rPr>
              <a:t>5. Diffusion of artistic and manuscript styles</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Origin Region(s):</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China (painting and silk styles), Persia (manuscript illumination), Central Asian artistic traditions</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Destination Region(s):</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Across Mongol courts, especially Ilkhanate Persia and Yuan China</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Mongol Role:</a:t>
            </a:r>
            <a:br>
              <a:rPr lang="en-US" sz="2400" kern="100">
                <a:effectLst/>
                <a:latin typeface="Arial" panose="020B0604020202020204" pitchFamily="34" charset="0"/>
                <a:ea typeface="Aptos" panose="020B0004020202020204" pitchFamily="34" charset="0"/>
              </a:rPr>
            </a:br>
            <a:r>
              <a:rPr lang="en-US" sz="2400" kern="100">
                <a:effectLst/>
                <a:latin typeface="Arial" panose="020B0604020202020204" pitchFamily="34" charset="0"/>
                <a:ea typeface="Aptos" panose="020B0004020202020204" pitchFamily="34" charset="0"/>
              </a:rPr>
              <a:t>Mongol patrons </a:t>
            </a:r>
            <a:r>
              <a:rPr lang="en-US" sz="2400" b="1" kern="100">
                <a:effectLst/>
                <a:latin typeface="Arial" panose="020B0604020202020204" pitchFamily="34" charset="0"/>
                <a:ea typeface="Aptos" panose="020B0004020202020204" pitchFamily="34" charset="0"/>
              </a:rPr>
              <a:t>commissioned multicultural workshops</a:t>
            </a:r>
            <a:r>
              <a:rPr lang="en-US" sz="2400" kern="100">
                <a:effectLst/>
                <a:latin typeface="Arial" panose="020B0604020202020204" pitchFamily="34" charset="0"/>
                <a:ea typeface="Aptos" panose="020B0004020202020204" pitchFamily="34" charset="0"/>
              </a:rPr>
              <a:t>, moved artisans across the empire, and sponsored royal ateliers (e.g., in Tabriz and Beijing) where Chinese, Persian, and Central Asian artistic styles blended.</a:t>
            </a:r>
          </a:p>
          <a:p>
            <a:pPr marL="0" marR="0">
              <a:buNone/>
            </a:pPr>
            <a:r>
              <a:rPr lang="en-US" sz="2400" b="1" kern="100">
                <a:effectLst/>
                <a:latin typeface="Arial" panose="020B0604020202020204" pitchFamily="34" charset="0"/>
                <a:ea typeface="Aptos" panose="020B0004020202020204" pitchFamily="34" charset="0"/>
              </a:rPr>
              <a:t> </a:t>
            </a:r>
            <a:endParaRPr lang="en-US" sz="2400" kern="100">
              <a:effectLst/>
              <a:latin typeface="Arial" panose="020B0604020202020204" pitchFamily="34" charset="0"/>
              <a:ea typeface="Aptos" panose="020B0004020202020204" pitchFamily="34" charset="0"/>
            </a:endParaRPr>
          </a:p>
          <a:p>
            <a:pPr marL="0" marR="0">
              <a:buNone/>
            </a:pPr>
            <a:r>
              <a:rPr lang="en-US" sz="2400" b="1" kern="100">
                <a:effectLst/>
                <a:latin typeface="Arial" panose="020B0604020202020204" pitchFamily="34" charset="0"/>
                <a:ea typeface="Aptos" panose="020B0004020202020204" pitchFamily="34" charset="0"/>
              </a:rPr>
              <a:t>Continuity or Change?</a:t>
            </a:r>
            <a:br>
              <a:rPr lang="en-US" sz="2400" kern="100">
                <a:effectLst/>
                <a:latin typeface="Arial" panose="020B0604020202020204" pitchFamily="34" charset="0"/>
                <a:ea typeface="Aptos" panose="020B0004020202020204" pitchFamily="34" charset="0"/>
              </a:rPr>
            </a:br>
            <a:r>
              <a:rPr lang="en-US" sz="2400" b="1" kern="100">
                <a:effectLst/>
                <a:latin typeface="Arial" panose="020B0604020202020204" pitchFamily="34" charset="0"/>
                <a:ea typeface="Aptos" panose="020B0004020202020204" pitchFamily="34" charset="0"/>
              </a:rPr>
              <a:t>Change</a:t>
            </a:r>
            <a:r>
              <a:rPr lang="en-US" sz="2400" kern="100">
                <a:effectLst/>
                <a:latin typeface="Arial" panose="020B0604020202020204" pitchFamily="34" charset="0"/>
                <a:ea typeface="Aptos" panose="020B0004020202020204" pitchFamily="34" charset="0"/>
              </a:rPr>
              <a:t> — Mongol patronage accelerated syncretic art styles such as the early Ilkhanid manuscript tradition (later influencing Timurid art).</a:t>
            </a:r>
          </a:p>
        </p:txBody>
      </p:sp>
    </p:spTree>
    <p:extLst>
      <p:ext uri="{BB962C8B-B14F-4D97-AF65-F5344CB8AC3E}">
        <p14:creationId xmlns:p14="http://schemas.microsoft.com/office/powerpoint/2010/main" val="2157064702"/>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843A7-DD73-D414-96EE-22B686C799AB}"/>
              </a:ext>
            </a:extLst>
          </p:cNvPr>
          <p:cNvSpPr>
            <a:spLocks noGrp="1"/>
          </p:cNvSpPr>
          <p:nvPr>
            <p:ph type="title"/>
          </p:nvPr>
        </p:nvSpPr>
        <p:spPr/>
        <p:txBody>
          <a:bodyPr/>
          <a:lstStyle/>
          <a:p>
            <a:r>
              <a:rPr lang="en-US" dirty="0"/>
              <a:t>Using the charts…</a:t>
            </a:r>
          </a:p>
        </p:txBody>
      </p:sp>
      <p:sp>
        <p:nvSpPr>
          <p:cNvPr id="4" name="TextBox 3">
            <a:extLst>
              <a:ext uri="{FF2B5EF4-FFF2-40B4-BE49-F238E27FC236}">
                <a16:creationId xmlns:a16="http://schemas.microsoft.com/office/drawing/2014/main" id="{F971209C-F390-98D6-DB3D-E31D4B3561E3}"/>
              </a:ext>
            </a:extLst>
          </p:cNvPr>
          <p:cNvSpPr txBox="1"/>
          <p:nvPr/>
        </p:nvSpPr>
        <p:spPr>
          <a:xfrm>
            <a:off x="1217612" y="2044005"/>
            <a:ext cx="9753600" cy="1815882"/>
          </a:xfrm>
          <a:prstGeom prst="rect">
            <a:avLst/>
          </a:prstGeom>
          <a:noFill/>
          <a:ln>
            <a:solidFill>
              <a:schemeClr val="bg2"/>
            </a:solidFill>
          </a:ln>
        </p:spPr>
        <p:txBody>
          <a:bodyPr wrap="square">
            <a:spAutoFit/>
          </a:bodyPr>
          <a:lstStyle/>
          <a:p>
            <a:pPr marL="0" marR="0">
              <a:buNone/>
            </a:pPr>
            <a:r>
              <a:rPr lang="en-US" sz="2800" kern="100" dirty="0">
                <a:latin typeface="Arial" panose="020B0604020202020204" pitchFamily="34" charset="0"/>
                <a:ea typeface="Aptos" panose="020B0004020202020204" pitchFamily="34" charset="0"/>
              </a:rPr>
              <a:t>Discuss:</a:t>
            </a:r>
          </a:p>
          <a:p>
            <a:pPr marL="0" marR="0">
              <a:buNone/>
            </a:pPr>
            <a:r>
              <a:rPr lang="en-US" sz="2800" kern="100" dirty="0">
                <a:latin typeface="Arial" panose="020B0604020202020204" pitchFamily="34" charset="0"/>
                <a:ea typeface="Aptos" panose="020B0004020202020204" pitchFamily="34" charset="0"/>
              </a:rPr>
              <a:t>To what extent did the Mongols act as “bridges” for cultural and technological exchange rather than simply as destroyers? Look for at least two examples from the chart.</a:t>
            </a:r>
          </a:p>
        </p:txBody>
      </p:sp>
    </p:spTree>
    <p:extLst>
      <p:ext uri="{BB962C8B-B14F-4D97-AF65-F5344CB8AC3E}">
        <p14:creationId xmlns:p14="http://schemas.microsoft.com/office/powerpoint/2010/main" val="701738189"/>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3448E-AF31-B46A-D405-04D2D8B0A84A}"/>
              </a:ext>
            </a:extLst>
          </p:cNvPr>
          <p:cNvSpPr>
            <a:spLocks noGrp="1"/>
          </p:cNvSpPr>
          <p:nvPr>
            <p:ph type="title"/>
          </p:nvPr>
        </p:nvSpPr>
        <p:spPr>
          <a:xfrm>
            <a:off x="1217614" y="274638"/>
            <a:ext cx="9753600" cy="1020762"/>
          </a:xfrm>
        </p:spPr>
        <p:txBody>
          <a:bodyPr>
            <a:noAutofit/>
          </a:bodyPr>
          <a:lstStyle/>
          <a:p>
            <a:r>
              <a:rPr lang="en-US" sz="2400" dirty="0"/>
              <a:t>To what extent did the Mongols act as “bridges” for cultural and technological exchange rather than simply as destroyers? </a:t>
            </a:r>
          </a:p>
        </p:txBody>
      </p:sp>
      <p:sp>
        <p:nvSpPr>
          <p:cNvPr id="4" name="TextBox 3">
            <a:extLst>
              <a:ext uri="{FF2B5EF4-FFF2-40B4-BE49-F238E27FC236}">
                <a16:creationId xmlns:a16="http://schemas.microsoft.com/office/drawing/2014/main" id="{652B3B77-7A13-3E56-5D36-920BBFBF5C78}"/>
              </a:ext>
            </a:extLst>
          </p:cNvPr>
          <p:cNvSpPr txBox="1"/>
          <p:nvPr/>
        </p:nvSpPr>
        <p:spPr>
          <a:xfrm>
            <a:off x="188912" y="1447800"/>
            <a:ext cx="11811000" cy="5262979"/>
          </a:xfrm>
          <a:prstGeom prst="rect">
            <a:avLst/>
          </a:prstGeom>
          <a:noFill/>
          <a:ln>
            <a:solidFill>
              <a:schemeClr val="bg2"/>
            </a:solidFill>
          </a:ln>
        </p:spPr>
        <p:txBody>
          <a:bodyPr wrap="square">
            <a:spAutoFit/>
          </a:bodyPr>
          <a:lstStyle/>
          <a:p>
            <a:pPr marL="0" marR="0">
              <a:buNone/>
            </a:pPr>
            <a:r>
              <a:rPr lang="en-US" sz="2400" kern="100" dirty="0">
                <a:effectLst/>
                <a:latin typeface="Arial" panose="020B0604020202020204" pitchFamily="34" charset="0"/>
                <a:ea typeface="Aptos" panose="020B0004020202020204" pitchFamily="34" charset="0"/>
              </a:rPr>
              <a:t>The Mongol Empire was highly significant for larger patterns of cultural continuity and change between 1200 and 1350 because it brought diverse traditions into closer contact than ever before. In his account of Karakorum, William of </a:t>
            </a:r>
            <a:r>
              <a:rPr lang="en-US" sz="2400" kern="100" dirty="0" err="1">
                <a:effectLst/>
                <a:latin typeface="Arial" panose="020B0604020202020204" pitchFamily="34" charset="0"/>
                <a:ea typeface="Aptos" panose="020B0004020202020204" pitchFamily="34" charset="0"/>
              </a:rPr>
              <a:t>Rubruck</a:t>
            </a:r>
            <a:r>
              <a:rPr lang="en-US" sz="2400" kern="100" dirty="0">
                <a:effectLst/>
                <a:latin typeface="Arial" panose="020B0604020202020204" pitchFamily="34" charset="0"/>
                <a:ea typeface="Aptos" panose="020B0004020202020204" pitchFamily="34" charset="0"/>
              </a:rPr>
              <a:t> describes churches, mosques, and other temples existing side by side and even participating in formal religious debates at Möngke Khan’s court, showing that Mongol rulers tolerated and organized interaction among multiple faiths. At the same time, the </a:t>
            </a:r>
            <a:r>
              <a:rPr lang="en-US" sz="2400" kern="100" dirty="0" err="1">
                <a:effectLst/>
                <a:latin typeface="Arial" panose="020B0604020202020204" pitchFamily="34" charset="0"/>
                <a:ea typeface="Aptos" panose="020B0004020202020204" pitchFamily="34" charset="0"/>
              </a:rPr>
              <a:t>Ilkhanid</a:t>
            </a:r>
            <a:r>
              <a:rPr lang="en-US" sz="2400" kern="100" dirty="0">
                <a:effectLst/>
                <a:latin typeface="Arial" panose="020B0604020202020204" pitchFamily="34" charset="0"/>
                <a:ea typeface="Aptos" panose="020B0004020202020204" pitchFamily="34" charset="0"/>
              </a:rPr>
              <a:t> vizier Rashid al-Din compiled the </a:t>
            </a:r>
            <a:r>
              <a:rPr lang="en-US" sz="2400" kern="100" dirty="0" err="1">
                <a:effectLst/>
                <a:latin typeface="Arial" panose="020B0604020202020204" pitchFamily="34" charset="0"/>
                <a:ea typeface="Aptos" panose="020B0004020202020204" pitchFamily="34" charset="0"/>
              </a:rPr>
              <a:t>Jamiʿ</a:t>
            </a:r>
            <a:r>
              <a:rPr lang="en-US" sz="2400" kern="100" dirty="0">
                <a:effectLst/>
                <a:latin typeface="Arial" panose="020B0604020202020204" pitchFamily="34" charset="0"/>
                <a:ea typeface="Aptos" panose="020B0004020202020204" pitchFamily="34" charset="0"/>
              </a:rPr>
              <a:t> al-</a:t>
            </a:r>
            <a:r>
              <a:rPr lang="en-US" sz="2400" kern="100" dirty="0" err="1">
                <a:effectLst/>
                <a:latin typeface="Arial" panose="020B0604020202020204" pitchFamily="34" charset="0"/>
                <a:ea typeface="Aptos" panose="020B0004020202020204" pitchFamily="34" charset="0"/>
              </a:rPr>
              <a:t>Tawarikh</a:t>
            </a:r>
            <a:r>
              <a:rPr lang="en-US" sz="2400" kern="100" dirty="0">
                <a:effectLst/>
                <a:latin typeface="Arial" panose="020B0604020202020204" pitchFamily="34" charset="0"/>
                <a:ea typeface="Aptos" panose="020B0004020202020204" pitchFamily="34" charset="0"/>
              </a:rPr>
              <a:t>, a world history that drew on information from Chinese, Persian, and Mongol sources, illustrating how scholarship itself became more global. These examples show continuity because local religions and intellectual traditions still existed, but also major change because the Mongols encouraged them to mix, debate, and share knowledge in new ways. As a result, technologies like gunpowder and printing, along with religious and scientific ideas, spread more widely across Afro-Eurasia. The Mongol Empire therefore acted as a key connector in the long-term development of a more interconnected world.</a:t>
            </a:r>
          </a:p>
        </p:txBody>
      </p:sp>
    </p:spTree>
    <p:extLst>
      <p:ext uri="{BB962C8B-B14F-4D97-AF65-F5344CB8AC3E}">
        <p14:creationId xmlns:p14="http://schemas.microsoft.com/office/powerpoint/2010/main" val="2269416344"/>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0CAD-4008-C4E4-9BC5-926EF0AD4A26}"/>
              </a:ext>
            </a:extLst>
          </p:cNvPr>
          <p:cNvSpPr>
            <a:spLocks noGrp="1"/>
          </p:cNvSpPr>
          <p:nvPr>
            <p:ph type="title"/>
          </p:nvPr>
        </p:nvSpPr>
        <p:spPr>
          <a:xfrm>
            <a:off x="684212" y="274638"/>
            <a:ext cx="11125200" cy="1249362"/>
          </a:xfrm>
        </p:spPr>
        <p:txBody>
          <a:bodyPr>
            <a:noAutofit/>
          </a:bodyPr>
          <a:lstStyle/>
          <a:p>
            <a:r>
              <a:rPr lang="en-US" sz="3200" dirty="0"/>
              <a:t>Continuity and Change: Cultural &amp; Technological Patterns under Mongol Rule</a:t>
            </a:r>
          </a:p>
        </p:txBody>
      </p:sp>
      <p:graphicFrame>
        <p:nvGraphicFramePr>
          <p:cNvPr id="3" name="Table 2">
            <a:extLst>
              <a:ext uri="{FF2B5EF4-FFF2-40B4-BE49-F238E27FC236}">
                <a16:creationId xmlns:a16="http://schemas.microsoft.com/office/drawing/2014/main" id="{A2A44C16-E7DA-CBA0-FC5B-A915E0B57735}"/>
              </a:ext>
            </a:extLst>
          </p:cNvPr>
          <p:cNvGraphicFramePr>
            <a:graphicFrameLocks noGrp="1"/>
          </p:cNvGraphicFramePr>
          <p:nvPr>
            <p:extLst>
              <p:ext uri="{D42A27DB-BD31-4B8C-83A1-F6EECF244321}">
                <p14:modId xmlns:p14="http://schemas.microsoft.com/office/powerpoint/2010/main" val="4028838564"/>
              </p:ext>
            </p:extLst>
          </p:nvPr>
        </p:nvGraphicFramePr>
        <p:xfrm>
          <a:off x="493712" y="1676400"/>
          <a:ext cx="11201400" cy="4876800"/>
        </p:xfrm>
        <a:graphic>
          <a:graphicData uri="http://schemas.openxmlformats.org/drawingml/2006/table">
            <a:tbl>
              <a:tblPr firstRow="1" firstCol="1" bandRow="1">
                <a:tableStyleId>{3B4B98B0-60AC-42C2-AFA5-B58CD77FA1E5}</a:tableStyleId>
              </a:tblPr>
              <a:tblGrid>
                <a:gridCol w="1943100">
                  <a:extLst>
                    <a:ext uri="{9D8B030D-6E8A-4147-A177-3AD203B41FA5}">
                      <a16:colId xmlns:a16="http://schemas.microsoft.com/office/drawing/2014/main" val="3260354407"/>
                    </a:ext>
                  </a:extLst>
                </a:gridCol>
                <a:gridCol w="3810000">
                  <a:extLst>
                    <a:ext uri="{9D8B030D-6E8A-4147-A177-3AD203B41FA5}">
                      <a16:colId xmlns:a16="http://schemas.microsoft.com/office/drawing/2014/main" val="2993356010"/>
                    </a:ext>
                  </a:extLst>
                </a:gridCol>
                <a:gridCol w="5448300">
                  <a:extLst>
                    <a:ext uri="{9D8B030D-6E8A-4147-A177-3AD203B41FA5}">
                      <a16:colId xmlns:a16="http://schemas.microsoft.com/office/drawing/2014/main" val="2652490294"/>
                    </a:ext>
                  </a:extLst>
                </a:gridCol>
              </a:tblGrid>
              <a:tr h="0">
                <a:tc>
                  <a:txBody>
                    <a:bodyPr/>
                    <a:lstStyle/>
                    <a:p>
                      <a:pPr marL="0" marR="0">
                        <a:buNone/>
                      </a:pPr>
                      <a:r>
                        <a:rPr lang="en-US" sz="2000" kern="100">
                          <a:effectLst/>
                        </a:rPr>
                        <a:t>Aspect</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Continuity</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Change</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135137782"/>
                  </a:ext>
                </a:extLst>
              </a:tr>
              <a:tr h="0">
                <a:tc>
                  <a:txBody>
                    <a:bodyPr/>
                    <a:lstStyle/>
                    <a:p>
                      <a:pPr marL="0" marR="0">
                        <a:buNone/>
                      </a:pPr>
                      <a:r>
                        <a:rPr lang="en-US" sz="2000" kern="100">
                          <a:effectLst/>
                        </a:rPr>
                        <a:t>Local religions</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Local faiths (Islam, Buddhism, Christianity, traditional beliefs) continued to exist in most regions.</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Mongol courts brought multiple religions together in the same political space (e.g., debates at Karakorum), increasing direct interaction. </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844348371"/>
                  </a:ext>
                </a:extLst>
              </a:tr>
              <a:tr h="0">
                <a:tc>
                  <a:txBody>
                    <a:bodyPr/>
                    <a:lstStyle/>
                    <a:p>
                      <a:pPr marL="0" marR="0">
                        <a:buNone/>
                      </a:pPr>
                      <a:r>
                        <a:rPr lang="en-US" sz="2000" kern="100">
                          <a:effectLst/>
                        </a:rPr>
                        <a:t>Historical writing</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Islamic and Persian historians had already written dynastic histories. </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Rashid al-Din’s Jamiʿ al-Tawarikh expanded this into a multi-civilizational “world history” under Mongol patronage. </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544112992"/>
                  </a:ext>
                </a:extLst>
              </a:tr>
              <a:tr h="0">
                <a:tc>
                  <a:txBody>
                    <a:bodyPr/>
                    <a:lstStyle/>
                    <a:p>
                      <a:pPr marL="0" marR="0">
                        <a:buNone/>
                      </a:pPr>
                      <a:r>
                        <a:rPr lang="en-US" sz="2000" kern="100">
                          <a:effectLst/>
                        </a:rPr>
                        <a:t>Technology</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Gunpowder and printing existed in China before the Mongols. </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Mongol conquests and networks helped spread these technologies westward, influencing warfare and book production in other regions. </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308349042"/>
                  </a:ext>
                </a:extLst>
              </a:tr>
              <a:tr h="0">
                <a:tc>
                  <a:txBody>
                    <a:bodyPr/>
                    <a:lstStyle/>
                    <a:p>
                      <a:pPr marL="0" marR="0">
                        <a:buNone/>
                      </a:pPr>
                      <a:r>
                        <a:rPr lang="en-US" sz="2000" kern="100">
                          <a:effectLst/>
                        </a:rPr>
                        <a:t>Intellectual centers</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Older cities like Baghdad and earlier Persian courts had been cultural centers.</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dirty="0">
                          <a:effectLst/>
                        </a:rPr>
                        <a:t>New centers such as Tabriz under the Ilkhanate became global hubs with scholars from many backgrounds working together. </a:t>
                      </a:r>
                      <a:endParaRPr lang="en-US" sz="20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98290024"/>
                  </a:ext>
                </a:extLst>
              </a:tr>
            </a:tbl>
          </a:graphicData>
        </a:graphic>
      </p:graphicFrame>
    </p:spTree>
    <p:extLst>
      <p:ext uri="{BB962C8B-B14F-4D97-AF65-F5344CB8AC3E}">
        <p14:creationId xmlns:p14="http://schemas.microsoft.com/office/powerpoint/2010/main" val="176002985"/>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19393EF-624E-823C-F031-62774375BA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D7D987-B709-6B1F-E686-FF9F0A39152A}"/>
              </a:ext>
            </a:extLst>
          </p:cNvPr>
          <p:cNvSpPr>
            <a:spLocks noGrp="1"/>
          </p:cNvSpPr>
          <p:nvPr>
            <p:ph type="title"/>
          </p:nvPr>
        </p:nvSpPr>
        <p:spPr>
          <a:xfrm>
            <a:off x="1217614" y="274638"/>
            <a:ext cx="9753600" cy="868362"/>
          </a:xfrm>
        </p:spPr>
        <p:txBody>
          <a:bodyPr/>
          <a:lstStyle/>
          <a:p>
            <a:r>
              <a:rPr lang="en-US" dirty="0">
                <a:latin typeface="Abadi" panose="020B0604020104020204" pitchFamily="34" charset="0"/>
              </a:rPr>
              <a:t>Key Concepts</a:t>
            </a:r>
          </a:p>
        </p:txBody>
      </p:sp>
      <p:sp>
        <p:nvSpPr>
          <p:cNvPr id="4" name="Content Placeholder 3">
            <a:extLst>
              <a:ext uri="{FF2B5EF4-FFF2-40B4-BE49-F238E27FC236}">
                <a16:creationId xmlns:a16="http://schemas.microsoft.com/office/drawing/2014/main" id="{EB119767-DEAE-9F13-F6C8-2476BF7D8A49}"/>
              </a:ext>
            </a:extLst>
          </p:cNvPr>
          <p:cNvSpPr>
            <a:spLocks noGrp="1"/>
          </p:cNvSpPr>
          <p:nvPr>
            <p:ph idx="1"/>
          </p:nvPr>
        </p:nvSpPr>
        <p:spPr/>
        <p:txBody>
          <a:bodyPr>
            <a:normAutofit/>
          </a:bodyPr>
          <a:lstStyle/>
          <a:p>
            <a:pPr marL="45720" indent="0">
              <a:buNone/>
            </a:pPr>
            <a:r>
              <a:rPr lang="en-US" sz="3200" b="1" dirty="0"/>
              <a:t>KC-3.2.II.A.ii</a:t>
            </a:r>
          </a:p>
          <a:p>
            <a:pPr marL="45720" indent="0">
              <a:buNone/>
            </a:pPr>
            <a:r>
              <a:rPr lang="en-US" sz="3200" dirty="0"/>
              <a:t>Interregional contacts and conflicts between states and empires, including the Mongols, encouraged significant technological and cultural transfers.</a:t>
            </a:r>
          </a:p>
        </p:txBody>
      </p:sp>
    </p:spTree>
    <p:extLst>
      <p:ext uri="{BB962C8B-B14F-4D97-AF65-F5344CB8AC3E}">
        <p14:creationId xmlns:p14="http://schemas.microsoft.com/office/powerpoint/2010/main" val="3947800885"/>
      </p:ext>
    </p:extLst>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DFDEC98-02DD-82B4-8684-EBA7C68366A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C8872ED-9A66-43A3-6D29-8AE58FF5CBD2}"/>
              </a:ext>
            </a:extLst>
          </p:cNvPr>
          <p:cNvSpPr>
            <a:spLocks noGrp="1"/>
          </p:cNvSpPr>
          <p:nvPr>
            <p:ph type="title"/>
          </p:nvPr>
        </p:nvSpPr>
        <p:spPr>
          <a:xfrm>
            <a:off x="836612" y="657285"/>
            <a:ext cx="9753600" cy="754062"/>
          </a:xfrm>
        </p:spPr>
        <p:txBody>
          <a:bodyPr>
            <a:noAutofit/>
          </a:bodyPr>
          <a:lstStyle/>
          <a:p>
            <a:r>
              <a:rPr lang="en-US" sz="3200" dirty="0">
                <a:latin typeface="Abadi" panose="020B0604020104020204" pitchFamily="34" charset="0"/>
              </a:rPr>
              <a:t>CCOT / Comparison / Causation Section</a:t>
            </a:r>
          </a:p>
        </p:txBody>
      </p:sp>
      <p:sp>
        <p:nvSpPr>
          <p:cNvPr id="5" name="TextBox 4">
            <a:extLst>
              <a:ext uri="{FF2B5EF4-FFF2-40B4-BE49-F238E27FC236}">
                <a16:creationId xmlns:a16="http://schemas.microsoft.com/office/drawing/2014/main" id="{B123D8EE-57DE-7F67-EDB4-6085BFC5AEB1}"/>
              </a:ext>
            </a:extLst>
          </p:cNvPr>
          <p:cNvSpPr txBox="1"/>
          <p:nvPr/>
        </p:nvSpPr>
        <p:spPr>
          <a:xfrm>
            <a:off x="836612" y="1676400"/>
            <a:ext cx="10668000" cy="3970318"/>
          </a:xfrm>
          <a:prstGeom prst="rect">
            <a:avLst/>
          </a:prstGeom>
          <a:noFill/>
          <a:ln>
            <a:solidFill>
              <a:schemeClr val="bg2"/>
            </a:solidFill>
          </a:ln>
        </p:spPr>
        <p:txBody>
          <a:bodyPr wrap="square">
            <a:spAutoFit/>
          </a:bodyPr>
          <a:lstStyle/>
          <a:p>
            <a:pPr lvl="0"/>
            <a:r>
              <a:rPr lang="en-US" sz="2800" b="1" dirty="0"/>
              <a:t>Causation:</a:t>
            </a:r>
            <a:endParaRPr lang="en-US" sz="2800" dirty="0"/>
          </a:p>
          <a:p>
            <a:pPr lvl="1"/>
            <a:r>
              <a:rPr lang="en-US" sz="2800" dirty="0"/>
              <a:t>Mongol conquests connected distant regions → scholars, merchants, and religious leaders could travel more easily → </a:t>
            </a:r>
            <a:r>
              <a:rPr lang="en-US" sz="2800" b="1" dirty="0"/>
              <a:t>ideas, beliefs, and technologies transferred</a:t>
            </a:r>
            <a:r>
              <a:rPr lang="en-US" sz="2800" dirty="0"/>
              <a:t> across Afro-Eurasia.</a:t>
            </a:r>
          </a:p>
          <a:p>
            <a:pPr lvl="1"/>
            <a:r>
              <a:rPr lang="en-US" sz="2800" dirty="0"/>
              <a:t>Mongol rulers’ need to govern diverse peoples → policies of relative religious tolerance and patronage of multi-cultural advisors → </a:t>
            </a:r>
            <a:r>
              <a:rPr lang="en-US" sz="2800" b="1" dirty="0"/>
              <a:t>new forms of debate, translation, and world-history writing</a:t>
            </a:r>
            <a:r>
              <a:rPr lang="en-US" sz="2800" dirty="0"/>
              <a:t>.</a:t>
            </a:r>
          </a:p>
        </p:txBody>
      </p:sp>
    </p:spTree>
    <p:extLst>
      <p:ext uri="{BB962C8B-B14F-4D97-AF65-F5344CB8AC3E}">
        <p14:creationId xmlns:p14="http://schemas.microsoft.com/office/powerpoint/2010/main" val="592298136"/>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9A73E6B7-5BE7-DCB7-BCF2-998A867F7C4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938B41D-4C5E-F329-D564-60A127A2592D}"/>
              </a:ext>
            </a:extLst>
          </p:cNvPr>
          <p:cNvSpPr>
            <a:spLocks noGrp="1"/>
          </p:cNvSpPr>
          <p:nvPr>
            <p:ph type="title"/>
          </p:nvPr>
        </p:nvSpPr>
        <p:spPr>
          <a:xfrm>
            <a:off x="836612" y="609600"/>
            <a:ext cx="9753600" cy="754062"/>
          </a:xfrm>
        </p:spPr>
        <p:txBody>
          <a:bodyPr>
            <a:noAutofit/>
          </a:bodyPr>
          <a:lstStyle/>
          <a:p>
            <a:r>
              <a:rPr lang="en-US" sz="3200" dirty="0">
                <a:latin typeface="Abadi" panose="020B0604020104020204" pitchFamily="34" charset="0"/>
              </a:rPr>
              <a:t>CCOT / Comparison / Causation Section</a:t>
            </a:r>
          </a:p>
        </p:txBody>
      </p:sp>
      <p:sp>
        <p:nvSpPr>
          <p:cNvPr id="5" name="TextBox 4">
            <a:extLst>
              <a:ext uri="{FF2B5EF4-FFF2-40B4-BE49-F238E27FC236}">
                <a16:creationId xmlns:a16="http://schemas.microsoft.com/office/drawing/2014/main" id="{FB1C2DA9-2D5F-3168-0896-88C83FA4674F}"/>
              </a:ext>
            </a:extLst>
          </p:cNvPr>
          <p:cNvSpPr txBox="1"/>
          <p:nvPr/>
        </p:nvSpPr>
        <p:spPr>
          <a:xfrm>
            <a:off x="836612" y="1676400"/>
            <a:ext cx="10668000" cy="3539430"/>
          </a:xfrm>
          <a:prstGeom prst="rect">
            <a:avLst/>
          </a:prstGeom>
          <a:noFill/>
          <a:ln>
            <a:solidFill>
              <a:schemeClr val="bg2"/>
            </a:solidFill>
          </a:ln>
        </p:spPr>
        <p:txBody>
          <a:bodyPr wrap="square">
            <a:spAutoFit/>
          </a:bodyPr>
          <a:lstStyle/>
          <a:p>
            <a:pPr lvl="0"/>
            <a:r>
              <a:rPr lang="en-US" sz="2800" b="1"/>
              <a:t>Continuity and Change Over Time (CCOT):</a:t>
            </a:r>
            <a:endParaRPr lang="en-US" sz="2800"/>
          </a:p>
          <a:p>
            <a:pPr lvl="1"/>
            <a:r>
              <a:rPr lang="en-US" sz="2800" b="1"/>
              <a:t>Continuity:</a:t>
            </a:r>
            <a:r>
              <a:rPr lang="en-US" sz="2800"/>
              <a:t> Local religious traditions and earlier intellectual traditions (like Islamic historiography and Chinese science) persisted.</a:t>
            </a:r>
          </a:p>
          <a:p>
            <a:pPr lvl="1"/>
            <a:r>
              <a:rPr lang="en-US" sz="2800" b="1"/>
              <a:t>Change:</a:t>
            </a:r>
            <a:r>
              <a:rPr lang="en-US" sz="2800"/>
              <a:t> Under Mongol rule these traditions interacted more directly, producing blended practices and new works (like </a:t>
            </a:r>
            <a:r>
              <a:rPr lang="en-US" sz="2800" i="1"/>
              <a:t>Jamiʿ al-Tawarikh</a:t>
            </a:r>
            <a:r>
              <a:rPr lang="en-US" sz="2800"/>
              <a:t>) that reflected a more global perspective.</a:t>
            </a:r>
          </a:p>
        </p:txBody>
      </p:sp>
    </p:spTree>
    <p:extLst>
      <p:ext uri="{BB962C8B-B14F-4D97-AF65-F5344CB8AC3E}">
        <p14:creationId xmlns:p14="http://schemas.microsoft.com/office/powerpoint/2010/main" val="3867772820"/>
      </p:ext>
    </p:extLst>
  </p:cSld>
  <p:clrMapOvr>
    <a:masterClrMapping/>
  </p:clrMapOvr>
  <p:transition spd="slow">
    <p:wipe/>
  </p:transition>
</p:sld>
</file>

<file path=ppt/slides/slide3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3C4112E-4FD4-4E39-C6BC-5886E8C4576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0DA4B95-CA71-1E44-9262-C2B5B111860E}"/>
              </a:ext>
            </a:extLst>
          </p:cNvPr>
          <p:cNvSpPr>
            <a:spLocks noGrp="1"/>
          </p:cNvSpPr>
          <p:nvPr>
            <p:ph type="title"/>
          </p:nvPr>
        </p:nvSpPr>
        <p:spPr>
          <a:xfrm>
            <a:off x="836612" y="657285"/>
            <a:ext cx="9753600" cy="754062"/>
          </a:xfrm>
        </p:spPr>
        <p:txBody>
          <a:bodyPr>
            <a:noAutofit/>
          </a:bodyPr>
          <a:lstStyle/>
          <a:p>
            <a:r>
              <a:rPr lang="en-US" sz="3200" dirty="0">
                <a:latin typeface="Abadi" panose="020B0604020104020204" pitchFamily="34" charset="0"/>
              </a:rPr>
              <a:t>CCOT / Comparison / Causation Section</a:t>
            </a:r>
          </a:p>
        </p:txBody>
      </p:sp>
      <p:sp>
        <p:nvSpPr>
          <p:cNvPr id="5" name="TextBox 4">
            <a:extLst>
              <a:ext uri="{FF2B5EF4-FFF2-40B4-BE49-F238E27FC236}">
                <a16:creationId xmlns:a16="http://schemas.microsoft.com/office/drawing/2014/main" id="{23A70FEF-A455-E7F9-8F2B-5361EE651F59}"/>
              </a:ext>
            </a:extLst>
          </p:cNvPr>
          <p:cNvSpPr txBox="1"/>
          <p:nvPr/>
        </p:nvSpPr>
        <p:spPr>
          <a:xfrm>
            <a:off x="836612" y="1676400"/>
            <a:ext cx="10668000" cy="3539430"/>
          </a:xfrm>
          <a:prstGeom prst="rect">
            <a:avLst/>
          </a:prstGeom>
          <a:noFill/>
          <a:ln>
            <a:solidFill>
              <a:schemeClr val="bg2"/>
            </a:solidFill>
          </a:ln>
        </p:spPr>
        <p:txBody>
          <a:bodyPr wrap="square">
            <a:spAutoFit/>
          </a:bodyPr>
          <a:lstStyle/>
          <a:p>
            <a:pPr lvl="0"/>
            <a:r>
              <a:rPr lang="en-US" sz="2800" b="1"/>
              <a:t>Comparison:</a:t>
            </a:r>
            <a:endParaRPr lang="en-US" sz="2800"/>
          </a:p>
          <a:p>
            <a:pPr lvl="1"/>
            <a:r>
              <a:rPr lang="en-US" sz="2800"/>
              <a:t>Compared to earlier empires (such as the Abbasid Caliphate or Tang China), the Mongol Empire brought a wider range of peoples into contact at the same time. Like those empires, it sponsored scholars and tolerated multiple cultures—but the </a:t>
            </a:r>
            <a:r>
              <a:rPr lang="en-US" sz="2800" b="1"/>
              <a:t>geographic scale and intensity of interregional contact</a:t>
            </a:r>
            <a:r>
              <a:rPr lang="en-US" sz="2800"/>
              <a:t> under the Mongols were greater, and more explicitly tied to world-wide trade networks.</a:t>
            </a:r>
          </a:p>
        </p:txBody>
      </p:sp>
    </p:spTree>
    <p:extLst>
      <p:ext uri="{BB962C8B-B14F-4D97-AF65-F5344CB8AC3E}">
        <p14:creationId xmlns:p14="http://schemas.microsoft.com/office/powerpoint/2010/main" val="4175178275"/>
      </p:ext>
    </p:extLst>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4524315"/>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The Mongol Empire accelerated interregional cultural and technological transfers, not just military conquest.</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Mongol policies of relative religious tolerance allowed multiple faiths to operate at court and in cities like Karakorum, creating new spaces for interaction and debate.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Projects like Rashid al-Din’s </a:t>
            </a:r>
            <a:r>
              <a:rPr lang="en-US" sz="3200" kern="100" dirty="0" err="1">
                <a:effectLst/>
                <a:latin typeface="Arial" panose="020B0604020202020204" pitchFamily="34" charset="0"/>
                <a:ea typeface="Aptos" panose="020B0004020202020204" pitchFamily="34" charset="0"/>
              </a:rPr>
              <a:t>Jamiʿ</a:t>
            </a:r>
            <a:r>
              <a:rPr lang="en-US" sz="3200" kern="100" dirty="0">
                <a:effectLst/>
                <a:latin typeface="Arial" panose="020B0604020202020204" pitchFamily="34" charset="0"/>
                <a:ea typeface="Aptos" panose="020B0004020202020204" pitchFamily="34" charset="0"/>
              </a:rPr>
              <a:t> al-</a:t>
            </a:r>
            <a:r>
              <a:rPr lang="en-US" sz="3200" kern="100" dirty="0" err="1">
                <a:effectLst/>
                <a:latin typeface="Arial" panose="020B0604020202020204" pitchFamily="34" charset="0"/>
                <a:ea typeface="Aptos" panose="020B0004020202020204" pitchFamily="34" charset="0"/>
              </a:rPr>
              <a:t>Tawarikh</a:t>
            </a:r>
            <a:r>
              <a:rPr lang="en-US" sz="3200" kern="100" dirty="0">
                <a:effectLst/>
                <a:latin typeface="Arial" panose="020B0604020202020204" pitchFamily="34" charset="0"/>
                <a:ea typeface="Aptos" panose="020B0004020202020204" pitchFamily="34" charset="0"/>
              </a:rPr>
              <a:t> demonstrate how Mongol rule encouraged global perspectives in historical writing and scholarship. </a:t>
            </a:r>
          </a:p>
        </p:txBody>
      </p:sp>
    </p:spTree>
    <p:extLst>
      <p:ext uri="{BB962C8B-B14F-4D97-AF65-F5344CB8AC3E}">
        <p14:creationId xmlns:p14="http://schemas.microsoft.com/office/powerpoint/2010/main" val="2206440387"/>
      </p:ext>
    </p:extLst>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5E54CE2-5467-5927-F297-30569BB3535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2F1BF0B-2DF7-E8F3-985F-857CF9BF0315}"/>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9EBF3E95-E2E1-CF0D-38F1-86372BAE0F56}"/>
              </a:ext>
            </a:extLst>
          </p:cNvPr>
          <p:cNvSpPr txBox="1"/>
          <p:nvPr/>
        </p:nvSpPr>
        <p:spPr>
          <a:xfrm>
            <a:off x="836612" y="1352811"/>
            <a:ext cx="10668000" cy="4031873"/>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Technologies such as gunpowder weapons, printing techniques, and scientific knowledge moved more widely because of Mongol trade and communication networks.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The Mongols are significant in world history because they fit into—and reshape—long-term patterns of continuity and change in cultural, religious, and technological development.</a:t>
            </a:r>
          </a:p>
        </p:txBody>
      </p:sp>
    </p:spTree>
    <p:extLst>
      <p:ext uri="{BB962C8B-B14F-4D97-AF65-F5344CB8AC3E}">
        <p14:creationId xmlns:p14="http://schemas.microsoft.com/office/powerpoint/2010/main" val="326616801"/>
      </p:ext>
    </p:extLst>
  </p:cSld>
  <p:clrMapOvr>
    <a:masterClrMapping/>
  </p:clrMapOvr>
  <p:transition spd="slow">
    <p:wipe/>
  </p:transition>
</p:sld>
</file>

<file path=ppt/slides/slide3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1020762"/>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96071" y="1662837"/>
            <a:ext cx="10972800" cy="4647426"/>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r>
              <a:rPr lang="en-US" sz="2400" dirty="0"/>
              <a:t>In a well-structured paragraph (8–10 sentences), explain the significance of the Mongol Empire in larger patterns of cultural continuity and change between 1200 and 1350.</a:t>
            </a:r>
            <a:br>
              <a:rPr lang="en-US" sz="2400" dirty="0"/>
            </a:br>
            <a:endParaRPr lang="en-US" sz="2400" dirty="0"/>
          </a:p>
          <a:p>
            <a:r>
              <a:rPr lang="en-US" sz="2400" dirty="0"/>
              <a:t>Use at least </a:t>
            </a:r>
            <a:r>
              <a:rPr lang="en-US" sz="2400" b="1" dirty="0"/>
              <a:t>one</a:t>
            </a:r>
            <a:r>
              <a:rPr lang="en-US" sz="2400" dirty="0"/>
              <a:t> piece of evidence from </a:t>
            </a:r>
            <a:r>
              <a:rPr lang="en-US" sz="2400" dirty="0" err="1"/>
              <a:t>Rubruck</a:t>
            </a:r>
            <a:r>
              <a:rPr lang="en-US" sz="2400" dirty="0"/>
              <a:t> or Rashid al-Din and </a:t>
            </a:r>
            <a:r>
              <a:rPr lang="en-US" sz="2400" b="1" dirty="0"/>
              <a:t>one</a:t>
            </a:r>
            <a:r>
              <a:rPr lang="en-US" sz="2400" dirty="0"/>
              <a:t> piece of evidence from the background reading or chart.</a:t>
            </a:r>
          </a:p>
          <a:p>
            <a:r>
              <a:rPr lang="en-US" sz="2400" dirty="0"/>
              <a:t>Include:</a:t>
            </a:r>
          </a:p>
          <a:p>
            <a:pPr lvl="0"/>
            <a:r>
              <a:rPr lang="en-US" sz="2400" dirty="0"/>
              <a:t>A clear </a:t>
            </a:r>
            <a:r>
              <a:rPr lang="en-US" sz="2400" b="1" dirty="0"/>
              <a:t>claim</a:t>
            </a:r>
            <a:r>
              <a:rPr lang="en-US" sz="2400" dirty="0"/>
              <a:t> about the Mongols’ significance.</a:t>
            </a:r>
          </a:p>
          <a:p>
            <a:pPr lvl="0"/>
            <a:r>
              <a:rPr lang="en-US" sz="2400" b="1" dirty="0"/>
              <a:t>Evidence</a:t>
            </a:r>
            <a:r>
              <a:rPr lang="en-US" sz="2400" dirty="0"/>
              <a:t> from both a primary source and the lesson.</a:t>
            </a:r>
          </a:p>
          <a:p>
            <a:pPr lvl="0"/>
            <a:r>
              <a:rPr lang="en-US" sz="2400" b="1" dirty="0"/>
              <a:t>Reasoning</a:t>
            </a:r>
            <a:r>
              <a:rPr lang="en-US" sz="2400" dirty="0"/>
              <a:t> that shows how your evidence supports your claim.</a:t>
            </a:r>
          </a:p>
        </p:txBody>
      </p:sp>
    </p:spTree>
    <p:extLst>
      <p:ext uri="{BB962C8B-B14F-4D97-AF65-F5344CB8AC3E}">
        <p14:creationId xmlns:p14="http://schemas.microsoft.com/office/powerpoint/2010/main" val="2323693383"/>
      </p:ext>
    </p:extLst>
  </p:cSld>
  <p:clrMapOvr>
    <a:masterClrMapping/>
  </p:clrMapOvr>
  <p:transition spd="slow">
    <p:wip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608012" y="1066800"/>
            <a:ext cx="11049000" cy="5516562"/>
          </a:xfrm>
          <a:prstGeom prst="rect">
            <a:avLst/>
          </a:prstGeom>
        </p:spPr>
        <p:txBody>
          <a:bodyPr vert="horz" lIns="91440" tIns="45720" rIns="91440" bIns="45720" rtlCol="0">
            <a:normAutofit fontScale="92500" lnSpcReduction="20000"/>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600" dirty="0">
                <a:latin typeface="Abadi" panose="020B0604020104020204" pitchFamily="34" charset="0"/>
              </a:rPr>
              <a:t>The Mongol Empire did not just change borders and trade routes—it transformed the cultural and intellectual life of Afro-Eurasia. Under Mongol rule, scholars, religious leaders, artisans, and merchants from many regions interacted more closely than ever before. This contact led to the transfer of technologies (like gunpowder weapons and printing techniques), scientific and medical knowledge, artistic styles, and religious ideas. The Mongols often practiced a policy of relative religious tolerance, inviting representatives of different faiths to present and debate their beliefs at court. </a:t>
            </a:r>
          </a:p>
        </p:txBody>
      </p:sp>
    </p:spTree>
    <p:extLst>
      <p:ext uri="{BB962C8B-B14F-4D97-AF65-F5344CB8AC3E}">
        <p14:creationId xmlns:p14="http://schemas.microsoft.com/office/powerpoint/2010/main" val="37633252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608012" y="1066800"/>
            <a:ext cx="10820400"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2800" dirty="0">
                <a:latin typeface="Abadi" panose="020B0604020104020204" pitchFamily="34" charset="0"/>
              </a:rPr>
              <a:t>At the same time, the Mongols sponsored major cultural projects that reflected the new, interconnected world they had created. In the Ilkhanate in Persia, the vizier Rashid al-Din compiled the </a:t>
            </a:r>
            <a:r>
              <a:rPr lang="en-US" sz="2800" dirty="0" err="1">
                <a:latin typeface="Abadi" panose="020B0604020104020204" pitchFamily="34" charset="0"/>
              </a:rPr>
              <a:t>Jamiʿ</a:t>
            </a:r>
            <a:r>
              <a:rPr lang="en-US" sz="2800" dirty="0">
                <a:latin typeface="Abadi" panose="020B0604020104020204" pitchFamily="34" charset="0"/>
              </a:rPr>
              <a:t> al-</a:t>
            </a:r>
            <a:r>
              <a:rPr lang="en-US" sz="2800" dirty="0" err="1">
                <a:latin typeface="Abadi" panose="020B0604020104020204" pitchFamily="34" charset="0"/>
              </a:rPr>
              <a:t>Tawarikh</a:t>
            </a:r>
            <a:r>
              <a:rPr lang="en-US" sz="2800" dirty="0">
                <a:latin typeface="Abadi" panose="020B0604020104020204" pitchFamily="34" charset="0"/>
              </a:rPr>
              <a:t> (Compendium of Chronicles), one of the first world histories, written in multiple languages and based on information from Chinese, Islamic, and other scholars. In the Mongol capital of Karakorum, visitors like William of </a:t>
            </a:r>
            <a:r>
              <a:rPr lang="en-US" sz="2800" dirty="0" err="1">
                <a:latin typeface="Abadi" panose="020B0604020104020204" pitchFamily="34" charset="0"/>
              </a:rPr>
              <a:t>Rubruck</a:t>
            </a:r>
            <a:r>
              <a:rPr lang="en-US" sz="2800" dirty="0">
                <a:latin typeface="Abadi" panose="020B0604020104020204" pitchFamily="34" charset="0"/>
              </a:rPr>
              <a:t> described a city where Buddhists, Muslims, Christians, and others lived and worshiped near each other, and where the Great Khan hosted formal religious debates. </a:t>
            </a:r>
          </a:p>
        </p:txBody>
      </p:sp>
    </p:spTree>
    <p:extLst>
      <p:ext uri="{BB962C8B-B14F-4D97-AF65-F5344CB8AC3E}">
        <p14:creationId xmlns:p14="http://schemas.microsoft.com/office/powerpoint/2010/main" val="268868661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0CF7AF0-F44B-9AE8-46B7-88DBCDED16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97D754-64D0-18E7-A7C7-36597F20003B}"/>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FD7BC121-B295-456C-0007-604EC1070F7E}"/>
              </a:ext>
            </a:extLst>
          </p:cNvPr>
          <p:cNvSpPr txBox="1">
            <a:spLocks/>
          </p:cNvSpPr>
          <p:nvPr/>
        </p:nvSpPr>
        <p:spPr>
          <a:xfrm>
            <a:off x="608012" y="1066800"/>
            <a:ext cx="10972801"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2800" dirty="0">
                <a:latin typeface="Abadi" panose="020B0604020104020204" pitchFamily="34" charset="0"/>
              </a:rPr>
              <a:t>By examining these cultural and technological transfers, you will connect the Mongol Empire to larger patterns of continuity and change in world history. You will see how ideas and beliefs traveled alongside goods and how Mongol policies of openness—and sometimes control—shaped the beliefs, art, and knowledge of the societies they ruled.</a:t>
            </a:r>
          </a:p>
        </p:txBody>
      </p:sp>
    </p:spTree>
    <p:extLst>
      <p:ext uri="{BB962C8B-B14F-4D97-AF65-F5344CB8AC3E}">
        <p14:creationId xmlns:p14="http://schemas.microsoft.com/office/powerpoint/2010/main" val="85880784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164134"/>
            <a:ext cx="10515600" cy="4893647"/>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600" b="1" kern="100" dirty="0">
                <a:effectLst/>
                <a:latin typeface="Arial" panose="020B0604020202020204" pitchFamily="34" charset="0"/>
                <a:ea typeface="Aptos" panose="020B0004020202020204" pitchFamily="34" charset="0"/>
              </a:rPr>
              <a:t>Cultural transfer</a:t>
            </a:r>
            <a:r>
              <a:rPr lang="en-US" sz="2600" kern="100" dirty="0">
                <a:effectLst/>
                <a:latin typeface="Arial" panose="020B0604020202020204" pitchFamily="34" charset="0"/>
                <a:ea typeface="Aptos" panose="020B0004020202020204" pitchFamily="34" charset="0"/>
              </a:rPr>
              <a:t> – The movement of ideas, beliefs, art, technology, or customs from one society to another.</a:t>
            </a:r>
          </a:p>
          <a:p>
            <a:pPr marL="342900" marR="0" lvl="0" indent="-342900">
              <a:buFont typeface="+mj-lt"/>
              <a:buAutoNum type="arabicPeriod"/>
              <a:tabLst>
                <a:tab pos="457200" algn="l"/>
              </a:tabLst>
            </a:pPr>
            <a:r>
              <a:rPr lang="en-US" sz="2600" b="1" kern="100" dirty="0">
                <a:effectLst/>
                <a:latin typeface="Arial" panose="020B0604020202020204" pitchFamily="34" charset="0"/>
                <a:ea typeface="Aptos" panose="020B0004020202020204" pitchFamily="34" charset="0"/>
              </a:rPr>
              <a:t>Religious tolerance</a:t>
            </a:r>
            <a:r>
              <a:rPr lang="en-US" sz="2600" kern="100" dirty="0">
                <a:effectLst/>
                <a:latin typeface="Arial" panose="020B0604020202020204" pitchFamily="34" charset="0"/>
                <a:ea typeface="Aptos" panose="020B0004020202020204" pitchFamily="34" charset="0"/>
              </a:rPr>
              <a:t> – A government policy that allows different religions to exist and practice without being banned or violently attacked.</a:t>
            </a:r>
          </a:p>
          <a:p>
            <a:pPr marL="342900" marR="0" lvl="0" indent="-342900">
              <a:buFont typeface="+mj-lt"/>
              <a:buAutoNum type="arabicPeriod"/>
              <a:tabLst>
                <a:tab pos="457200" algn="l"/>
              </a:tabLst>
            </a:pPr>
            <a:r>
              <a:rPr lang="en-US" sz="2600" b="1" kern="100" dirty="0">
                <a:effectLst/>
                <a:latin typeface="Arial" panose="020B0604020202020204" pitchFamily="34" charset="0"/>
                <a:ea typeface="Aptos" panose="020B0004020202020204" pitchFamily="34" charset="0"/>
              </a:rPr>
              <a:t>World history (universal history)</a:t>
            </a:r>
            <a:r>
              <a:rPr lang="en-US" sz="2600" kern="100" dirty="0">
                <a:effectLst/>
                <a:latin typeface="Arial" panose="020B0604020202020204" pitchFamily="34" charset="0"/>
                <a:ea typeface="Aptos" panose="020B0004020202020204" pitchFamily="34" charset="0"/>
              </a:rPr>
              <a:t> – A written work that tries to describe the history of many peoples and regions, not just one kingdom or religion.</a:t>
            </a:r>
          </a:p>
          <a:p>
            <a:pPr marL="342900" marR="0" lvl="0" indent="-342900">
              <a:buFont typeface="+mj-lt"/>
              <a:buAutoNum type="arabicPeriod"/>
              <a:tabLst>
                <a:tab pos="457200" algn="l"/>
              </a:tabLst>
            </a:pPr>
            <a:r>
              <a:rPr lang="en-US" sz="2600" b="1" kern="100" dirty="0">
                <a:effectLst/>
                <a:latin typeface="Arial" panose="020B0604020202020204" pitchFamily="34" charset="0"/>
                <a:ea typeface="Aptos" panose="020B0004020202020204" pitchFamily="34" charset="0"/>
              </a:rPr>
              <a:t>Ilkhanate</a:t>
            </a:r>
            <a:r>
              <a:rPr lang="en-US" sz="2600" kern="100" dirty="0">
                <a:effectLst/>
                <a:latin typeface="Arial" panose="020B0604020202020204" pitchFamily="34" charset="0"/>
                <a:ea typeface="Aptos" panose="020B0004020202020204" pitchFamily="34" charset="0"/>
              </a:rPr>
              <a:t> – A Mongol state in Persia (modern Iran and surrounding areas) that became a center for cultural and intellectual exchange.</a:t>
            </a:r>
          </a:p>
          <a:p>
            <a:pPr marL="342900" marR="0" lvl="0" indent="-342900">
              <a:buFont typeface="+mj-lt"/>
              <a:buAutoNum type="arabicPeriod"/>
              <a:tabLst>
                <a:tab pos="457200" algn="l"/>
              </a:tabLst>
            </a:pPr>
            <a:r>
              <a:rPr lang="en-US" sz="2600" b="1" kern="100" dirty="0">
                <a:effectLst/>
                <a:latin typeface="Arial" panose="020B0604020202020204" pitchFamily="34" charset="0"/>
                <a:ea typeface="Aptos" panose="020B0004020202020204" pitchFamily="34" charset="0"/>
              </a:rPr>
              <a:t>Syncretism</a:t>
            </a:r>
            <a:r>
              <a:rPr lang="en-US" sz="2600" kern="100" dirty="0">
                <a:effectLst/>
                <a:latin typeface="Arial" panose="020B0604020202020204" pitchFamily="34" charset="0"/>
                <a:ea typeface="Aptos" panose="020B0004020202020204" pitchFamily="34" charset="0"/>
              </a:rPr>
              <a:t> – When elements from different religions or cultures blend together to create something new.</a:t>
            </a:r>
          </a:p>
        </p:txBody>
      </p:sp>
    </p:spTree>
    <p:extLst>
      <p:ext uri="{BB962C8B-B14F-4D97-AF65-F5344CB8AC3E}">
        <p14:creationId xmlns:p14="http://schemas.microsoft.com/office/powerpoint/2010/main" val="100909725"/>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As the Mongols built their empire, they came into contact with people from many different cultures—Chinese, Persians, Arabs, Russians, Armenians, and Europeans, as well as Buddhists, Muslims, Christians, and others. The Mongols realized that ruling such a diverse empire required more than military power. They often chose to tolerate many religions and bring scholars and specialists from different regions to their courts. Mongol rulers invited religious leaders to explain their beliefs and sometimes organized public debates among Christians, Buddhists, and Muslims. </a:t>
            </a:r>
          </a:p>
        </p:txBody>
      </p:sp>
    </p:spTree>
    <p:extLst>
      <p:ext uri="{BB962C8B-B14F-4D97-AF65-F5344CB8AC3E}">
        <p14:creationId xmlns:p14="http://schemas.microsoft.com/office/powerpoint/2010/main" val="386322248"/>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In Persia, the Mongol </a:t>
            </a:r>
            <a:r>
              <a:rPr lang="en-US" sz="2800" dirty="0" err="1"/>
              <a:t>Ilkhans</a:t>
            </a:r>
            <a:r>
              <a:rPr lang="en-US" sz="2800" dirty="0"/>
              <a:t> supported major cultural projects. Their vizier Rashid al-Din organized a large foundation and scriptorium where scholars worked in Arabic, Persian, Mongolian, Chinese, and other languages to assemble the </a:t>
            </a:r>
            <a:r>
              <a:rPr lang="en-US" sz="2800" dirty="0" err="1"/>
              <a:t>Jamiʿ</a:t>
            </a:r>
            <a:r>
              <a:rPr lang="en-US" sz="2800" dirty="0"/>
              <a:t> al-</a:t>
            </a:r>
            <a:r>
              <a:rPr lang="en-US" sz="2800" dirty="0" err="1"/>
              <a:t>Tawarikh</a:t>
            </a:r>
            <a:r>
              <a:rPr lang="en-US" sz="2800" dirty="0"/>
              <a:t>, a “Compendium of Chronicles.” This work attempted to tell the history of all the peoples the Mongols knew—from China and India to Europe and the Islamic world—and has been called one of the earliest “world histories.” Producing such a text required intense cultural and intellectual exchange, as information, maps, and stories flowed across the empire.</a:t>
            </a:r>
          </a:p>
        </p:txBody>
      </p:sp>
    </p:spTree>
    <p:extLst>
      <p:ext uri="{BB962C8B-B14F-4D97-AF65-F5344CB8AC3E}">
        <p14:creationId xmlns:p14="http://schemas.microsoft.com/office/powerpoint/2010/main" val="3263144721"/>
      </p:ext>
    </p:extLst>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1072</TotalTime>
  <Words>3423</Words>
  <Application>Microsoft Office PowerPoint</Application>
  <PresentationFormat>Custom</PresentationFormat>
  <Paragraphs>220</Paragraphs>
  <Slides>36</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Abadi</vt:lpstr>
      <vt:lpstr>Arial</vt:lpstr>
      <vt:lpstr>Century Gothic</vt:lpstr>
      <vt:lpstr>Symbol</vt:lpstr>
      <vt:lpstr>World country report presentation</vt:lpstr>
      <vt:lpstr>Topic 2.2 Part 3 – The Mongol Empire and the Making of the Modern World</vt:lpstr>
      <vt:lpstr>Learning Objectives</vt:lpstr>
      <vt:lpstr>Key Concepts</vt:lpstr>
      <vt:lpstr>Overview</vt:lpstr>
      <vt:lpstr>Overview</vt:lpstr>
      <vt:lpstr>Overview</vt:lpstr>
      <vt:lpstr>Keywords and Phrases</vt:lpstr>
      <vt:lpstr>Background Reading</vt:lpstr>
      <vt:lpstr>Background Reading</vt:lpstr>
      <vt:lpstr>Background Reading</vt:lpstr>
      <vt:lpstr>Source 1: Rashid al-Din, Compendium of Chronicles (early 1300s)</vt:lpstr>
      <vt:lpstr>Source 1: Rashid al-Din, Compendium of Chronicles (early 1300s)</vt:lpstr>
      <vt:lpstr>Why is this important?</vt:lpstr>
      <vt:lpstr>Guided Source Analysis</vt:lpstr>
      <vt:lpstr>Guided Source Analysis - Answers</vt:lpstr>
      <vt:lpstr>Source 2: Rabban Bar Sauma, Travel Account (1287–1288)</vt:lpstr>
      <vt:lpstr>Source 2: Rabban Bar Sauma, Travel Account (1287–1288)</vt:lpstr>
      <vt:lpstr>Why is this important?</vt:lpstr>
      <vt:lpstr>Guided Source Analysis</vt:lpstr>
      <vt:lpstr>Guided Source Analysis - Answers</vt:lpstr>
      <vt:lpstr>AP Skill-Aligned Activity</vt:lpstr>
      <vt:lpstr>Cultural &amp; Technological Transfers Chart</vt:lpstr>
      <vt:lpstr>Cultural &amp; Technological Transfers Chart</vt:lpstr>
      <vt:lpstr>Cultural &amp; Technological Transfers Chart</vt:lpstr>
      <vt:lpstr>Cultural &amp; Technological Transfers Chart</vt:lpstr>
      <vt:lpstr>Cultural &amp; Technological Transfers Chart</vt:lpstr>
      <vt:lpstr>Using the charts…</vt:lpstr>
      <vt:lpstr>To what extent did the Mongols act as “bridges” for cultural and technological exchange rather than simply as destroyers? </vt:lpstr>
      <vt:lpstr>Continuity and Change: Cultural &amp; Technological Patterns under Mongol Rule</vt:lpstr>
      <vt:lpstr>CCOT / Comparison / Causation Section</vt:lpstr>
      <vt:lpstr>CCOT / Comparison / Causation Section</vt:lpstr>
      <vt:lpstr>CCOT / Comparison / Causation Section</vt:lpstr>
      <vt:lpstr>Key Takeaways</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25</cp:revision>
  <dcterms:created xsi:type="dcterms:W3CDTF">2025-09-29T06:54:32Z</dcterms:created>
  <dcterms:modified xsi:type="dcterms:W3CDTF">2025-11-24T08:38:57Z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