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0"/>
  </p:notesMasterIdLst>
  <p:handoutMasterIdLst>
    <p:handoutMasterId r:id="rId21"/>
  </p:handoutMasterIdLst>
  <p:sldIdLst>
    <p:sldId id="269" r:id="rId2"/>
    <p:sldId id="270" r:id="rId3"/>
    <p:sldId id="357" r:id="rId4"/>
    <p:sldId id="300" r:id="rId5"/>
    <p:sldId id="275" r:id="rId6"/>
    <p:sldId id="276" r:id="rId7"/>
    <p:sldId id="322" r:id="rId8"/>
    <p:sldId id="347" r:id="rId9"/>
    <p:sldId id="352" r:id="rId10"/>
    <p:sldId id="353" r:id="rId11"/>
    <p:sldId id="348" r:id="rId12"/>
    <p:sldId id="349" r:id="rId13"/>
    <p:sldId id="354" r:id="rId14"/>
    <p:sldId id="355" r:id="rId15"/>
    <p:sldId id="358" r:id="rId16"/>
    <p:sldId id="350" r:id="rId17"/>
    <p:sldId id="342" r:id="rId18"/>
    <p:sldId id="299" r:id="rId19"/>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11/17/2025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11/17/2025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630B-4E80-D260-4E05-FC06CDD73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37EFE-A6AC-7F08-2A09-93F4A10E4C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ACD82-F094-E544-90BA-97C27E41F9A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0CAC1A4-8C9C-CD0C-E560-278A02EFF97F}"/>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4588746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CAFC7-5BB1-89BB-E0B2-9FD45C97A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8CA7EE-ADAE-558F-343C-F36199F044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4F99DA-EA76-62C0-0180-E2EE1E17FF9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680CE22-5B12-0BDF-7C37-980366DB5FCE}"/>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4008127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0FE91-16E6-1331-03B1-56D520D5D4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69066B-2876-FFBE-4104-1EB5BD6379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594CE6-D745-510C-9649-D4E71E38E8D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8F45E54-01F8-4B9A-96E9-00D1B120F513}"/>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1469190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69FF1F-29D5-AC85-DA99-F27AA74983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8F7F93-9804-B52B-4398-2E21C6C56F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7702FE-4F30-4BEC-0F90-4AE599DA739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668F025-BD63-E269-54F1-9840A147D5CD}"/>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4412179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EDF62-89B2-C634-ECB5-F33C4C2A3B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844F56-B8DC-0AFF-E645-70F0E6BC5B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ECFE0A-AA94-0FAB-C558-F124838D791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0C5D09C-470B-195C-7774-25258EE61A04}"/>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21260373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750883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11/17/2025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11/17/2025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11/17/2025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11/17/2025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11/17/2025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11/17/2025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11/17/2025</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11/17/2025</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11/17/2025</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11/17/2025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11/17/2025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11/17/2025</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sourcebooks.fordham.edu/source/mpolo-hanseong.asp"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source/1354-ibnbattuta.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2.1 Part 1 Networks of Exchange: Silk Roads, 1200–1450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1103312" y="1600200"/>
            <a:ext cx="9982200" cy="4321376"/>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Questions for Source 2 (Mali Empire):</a:t>
            </a:r>
            <a:endParaRPr lang="en-US" sz="2800" kern="100" dirty="0">
              <a:effectLst/>
              <a:latin typeface="Arial" panose="020B0604020202020204" pitchFamily="34" charset="0"/>
              <a:ea typeface="Aptos" panose="020B0004020202020204" pitchFamily="34" charset="0"/>
            </a:endParaRP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does this source reveal about the security of Silk Road travel?</a:t>
            </a: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did caravanserai and caravan organization support trade?</a:t>
            </a: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does Ibn Battuta’s description suggest about cultural interactions?</a:t>
            </a:r>
          </a:p>
        </p:txBody>
      </p:sp>
    </p:spTree>
    <p:extLst>
      <p:ext uri="{BB962C8B-B14F-4D97-AF65-F5344CB8AC3E}">
        <p14:creationId xmlns:p14="http://schemas.microsoft.com/office/powerpoint/2010/main" val="3509593841"/>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A019F7A-CC0A-3768-3274-31E4AB63A2F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EE37AB-900A-4ECB-AF94-8DD2B678DDC8}"/>
              </a:ext>
            </a:extLst>
          </p:cNvPr>
          <p:cNvSpPr>
            <a:spLocks noGrp="1"/>
          </p:cNvSpPr>
          <p:nvPr>
            <p:ph type="title"/>
          </p:nvPr>
        </p:nvSpPr>
        <p:spPr>
          <a:xfrm>
            <a:off x="379412" y="238461"/>
            <a:ext cx="10896600" cy="762000"/>
          </a:xfrm>
        </p:spPr>
        <p:txBody>
          <a:bodyPr>
            <a:noAutofit/>
          </a:bodyPr>
          <a:lstStyle/>
          <a:p>
            <a:r>
              <a:rPr lang="en-US" sz="2800" dirty="0">
                <a:latin typeface="Abadi" panose="020B0604020104020204" pitchFamily="34" charset="0"/>
              </a:rPr>
              <a:t>Major Trade Networks After 1200 – Comparative Overview</a:t>
            </a:r>
          </a:p>
        </p:txBody>
      </p:sp>
      <p:graphicFrame>
        <p:nvGraphicFramePr>
          <p:cNvPr id="2" name="Table 1">
            <a:extLst>
              <a:ext uri="{FF2B5EF4-FFF2-40B4-BE49-F238E27FC236}">
                <a16:creationId xmlns:a16="http://schemas.microsoft.com/office/drawing/2014/main" id="{87B23B42-1ADE-E0D6-59A0-73E2698F8958}"/>
              </a:ext>
            </a:extLst>
          </p:cNvPr>
          <p:cNvGraphicFramePr>
            <a:graphicFrameLocks noGrp="1"/>
          </p:cNvGraphicFramePr>
          <p:nvPr>
            <p:extLst>
              <p:ext uri="{D42A27DB-BD31-4B8C-83A1-F6EECF244321}">
                <p14:modId xmlns:p14="http://schemas.microsoft.com/office/powerpoint/2010/main" val="1032721295"/>
              </p:ext>
            </p:extLst>
          </p:nvPr>
        </p:nvGraphicFramePr>
        <p:xfrm>
          <a:off x="684212" y="1417320"/>
          <a:ext cx="10744200" cy="3291840"/>
        </p:xfrm>
        <a:graphic>
          <a:graphicData uri="http://schemas.openxmlformats.org/drawingml/2006/table">
            <a:tbl>
              <a:tblPr firstRow="1" firstCol="1" bandRow="1">
                <a:tableStyleId>{3B4B98B0-60AC-42C2-AFA5-B58CD77FA1E5}</a:tableStyleId>
              </a:tblPr>
              <a:tblGrid>
                <a:gridCol w="2362200">
                  <a:extLst>
                    <a:ext uri="{9D8B030D-6E8A-4147-A177-3AD203B41FA5}">
                      <a16:colId xmlns:a16="http://schemas.microsoft.com/office/drawing/2014/main" val="4044915742"/>
                    </a:ext>
                  </a:extLst>
                </a:gridCol>
                <a:gridCol w="2819400">
                  <a:extLst>
                    <a:ext uri="{9D8B030D-6E8A-4147-A177-3AD203B41FA5}">
                      <a16:colId xmlns:a16="http://schemas.microsoft.com/office/drawing/2014/main" val="2434634352"/>
                    </a:ext>
                  </a:extLst>
                </a:gridCol>
                <a:gridCol w="2876550">
                  <a:extLst>
                    <a:ext uri="{9D8B030D-6E8A-4147-A177-3AD203B41FA5}">
                      <a16:colId xmlns:a16="http://schemas.microsoft.com/office/drawing/2014/main" val="3163859360"/>
                    </a:ext>
                  </a:extLst>
                </a:gridCol>
                <a:gridCol w="2686050">
                  <a:extLst>
                    <a:ext uri="{9D8B030D-6E8A-4147-A177-3AD203B41FA5}">
                      <a16:colId xmlns:a16="http://schemas.microsoft.com/office/drawing/2014/main" val="1254617243"/>
                    </a:ext>
                  </a:extLst>
                </a:gridCol>
              </a:tblGrid>
              <a:tr h="0">
                <a:tc>
                  <a:txBody>
                    <a:bodyPr/>
                    <a:lstStyle/>
                    <a:p>
                      <a:pPr marL="0" marR="0">
                        <a:buNone/>
                      </a:pPr>
                      <a:r>
                        <a:rPr lang="en-US" sz="2400" kern="100">
                          <a:effectLst/>
                        </a:rPr>
                        <a:t>Network</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Goods Traded</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Key Innovations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Major Cities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795234211"/>
                  </a:ext>
                </a:extLst>
              </a:tr>
              <a:tr h="0">
                <a:tc>
                  <a:txBody>
                    <a:bodyPr/>
                    <a:lstStyle/>
                    <a:p>
                      <a:pPr marL="0" marR="0">
                        <a:buNone/>
                      </a:pPr>
                      <a:r>
                        <a:rPr lang="en-US" sz="2400" kern="100">
                          <a:effectLst/>
                        </a:rPr>
                        <a:t>Silk Roads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Silk, porcelain, spices, metals, horses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Paper money, credit, caravanserai</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Samarkand, Kashgar, Chang’an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627596635"/>
                  </a:ext>
                </a:extLst>
              </a:tr>
              <a:tr h="0">
                <a:tc>
                  <a:txBody>
                    <a:bodyPr/>
                    <a:lstStyle/>
                    <a:p>
                      <a:pPr marL="0" marR="0">
                        <a:buNone/>
                      </a:pPr>
                      <a:r>
                        <a:rPr lang="en-US" sz="2400" kern="100">
                          <a:effectLst/>
                        </a:rPr>
                        <a:t>Indian Ocean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Pepper, cotton, ivory, timber</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Monsoon navigation, lateen sail</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Calicut, Malacca, Kilwa</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78842718"/>
                  </a:ext>
                </a:extLst>
              </a:tr>
              <a:tr h="0">
                <a:tc>
                  <a:txBody>
                    <a:bodyPr/>
                    <a:lstStyle/>
                    <a:p>
                      <a:pPr marL="0" marR="0">
                        <a:buNone/>
                      </a:pPr>
                      <a:r>
                        <a:rPr lang="en-US" sz="2400" kern="100">
                          <a:effectLst/>
                        </a:rPr>
                        <a:t>Trans-Saharan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Gold, salt, slaves, textiles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Camel caravans, oasis systems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Timbuktu, Gao, Marrakesh</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39838932"/>
                  </a:ext>
                </a:extLst>
              </a:tr>
            </a:tbl>
          </a:graphicData>
        </a:graphic>
      </p:graphicFrame>
    </p:spTree>
    <p:extLst>
      <p:ext uri="{BB962C8B-B14F-4D97-AF65-F5344CB8AC3E}">
        <p14:creationId xmlns:p14="http://schemas.microsoft.com/office/powerpoint/2010/main" val="4156879267"/>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DFDEC98-02DD-82B4-8684-EBA7C68366A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C8872ED-9A66-43A3-6D29-8AE58FF5CBD2}"/>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Change, Continuity, and Comparison</a:t>
            </a:r>
          </a:p>
        </p:txBody>
      </p:sp>
      <p:sp>
        <p:nvSpPr>
          <p:cNvPr id="5" name="TextBox 4">
            <a:extLst>
              <a:ext uri="{FF2B5EF4-FFF2-40B4-BE49-F238E27FC236}">
                <a16:creationId xmlns:a16="http://schemas.microsoft.com/office/drawing/2014/main" id="{B123D8EE-57DE-7F67-EDB4-6085BFC5AEB1}"/>
              </a:ext>
            </a:extLst>
          </p:cNvPr>
          <p:cNvSpPr txBox="1"/>
          <p:nvPr/>
        </p:nvSpPr>
        <p:spPr>
          <a:xfrm>
            <a:off x="836612" y="1676400"/>
            <a:ext cx="10668000" cy="2554545"/>
          </a:xfrm>
          <a:prstGeom prst="rect">
            <a:avLst/>
          </a:prstGeom>
          <a:noFill/>
          <a:ln>
            <a:solidFill>
              <a:schemeClr val="bg2"/>
            </a:solidFill>
          </a:ln>
        </p:spPr>
        <p:txBody>
          <a:bodyPr wrap="square">
            <a:spAutoFit/>
          </a:bodyPr>
          <a:lstStyle/>
          <a:p>
            <a:pPr marL="0" marR="0">
              <a:buNone/>
            </a:pPr>
            <a:r>
              <a:rPr lang="en-US" sz="3200" b="1" kern="100">
                <a:solidFill>
                  <a:srgbClr val="C55A11"/>
                </a:solidFill>
                <a:effectLst/>
                <a:latin typeface="Arial" panose="020B0604020202020204" pitchFamily="34" charset="0"/>
                <a:ea typeface="Aptos" panose="020B0004020202020204" pitchFamily="34" charset="0"/>
              </a:rPr>
              <a:t>Causes of Growth (Causation)</a:t>
            </a:r>
            <a:endParaRPr lang="en-US" sz="3200" kern="10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Mongol protection along routes</a:t>
            </a: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Innovations: credit, paper money, caravanserai</a:t>
            </a: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Increased demand for luxury goods</a:t>
            </a: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Rising urbanization</a:t>
            </a:r>
          </a:p>
        </p:txBody>
      </p:sp>
    </p:spTree>
    <p:extLst>
      <p:ext uri="{BB962C8B-B14F-4D97-AF65-F5344CB8AC3E}">
        <p14:creationId xmlns:p14="http://schemas.microsoft.com/office/powerpoint/2010/main" val="592298136"/>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9F3690F-349E-A53C-293F-60D66897A7D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091ECFB-B929-E633-C38B-635867FE8088}"/>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Change, Continuity, and Comparison</a:t>
            </a:r>
          </a:p>
        </p:txBody>
      </p:sp>
      <p:sp>
        <p:nvSpPr>
          <p:cNvPr id="5" name="TextBox 4">
            <a:extLst>
              <a:ext uri="{FF2B5EF4-FFF2-40B4-BE49-F238E27FC236}">
                <a16:creationId xmlns:a16="http://schemas.microsoft.com/office/drawing/2014/main" id="{FEC51895-6A3D-9334-3452-53ADA0A8E03B}"/>
              </a:ext>
            </a:extLst>
          </p:cNvPr>
          <p:cNvSpPr txBox="1"/>
          <p:nvPr/>
        </p:nvSpPr>
        <p:spPr>
          <a:xfrm>
            <a:off x="836612" y="1676400"/>
            <a:ext cx="10668000" cy="2062103"/>
          </a:xfrm>
          <a:prstGeom prst="rect">
            <a:avLst/>
          </a:prstGeom>
          <a:noFill/>
          <a:ln>
            <a:solidFill>
              <a:schemeClr val="bg2"/>
            </a:solidFill>
          </a:ln>
        </p:spPr>
        <p:txBody>
          <a:bodyPr wrap="square">
            <a:spAutoFit/>
          </a:bodyPr>
          <a:lstStyle/>
          <a:p>
            <a:pPr marL="0" marR="0">
              <a:buNone/>
            </a:pPr>
            <a:r>
              <a:rPr lang="en-US" sz="3200" b="1" kern="100">
                <a:solidFill>
                  <a:srgbClr val="C55A11"/>
                </a:solidFill>
                <a:effectLst/>
                <a:latin typeface="Arial" panose="020B0604020202020204" pitchFamily="34" charset="0"/>
                <a:ea typeface="Aptos" panose="020B0004020202020204" pitchFamily="34" charset="0"/>
              </a:rPr>
              <a:t>Continuities</a:t>
            </a:r>
            <a:endParaRPr lang="en-US" sz="3200" kern="10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Silk and porcelain always in high demand</a:t>
            </a: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Intermediary merchants remained essential</a:t>
            </a: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Cities served as cultural and commercial hubs</a:t>
            </a:r>
          </a:p>
        </p:txBody>
      </p:sp>
    </p:spTree>
    <p:extLst>
      <p:ext uri="{BB962C8B-B14F-4D97-AF65-F5344CB8AC3E}">
        <p14:creationId xmlns:p14="http://schemas.microsoft.com/office/powerpoint/2010/main" val="2767196543"/>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E95A43-2377-35B1-5BD6-74002249D3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59B2734-BF6D-DAB4-AED6-A19980EF36F4}"/>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Change, Continuity, and Comparison</a:t>
            </a:r>
          </a:p>
        </p:txBody>
      </p:sp>
      <p:sp>
        <p:nvSpPr>
          <p:cNvPr id="5" name="TextBox 4">
            <a:extLst>
              <a:ext uri="{FF2B5EF4-FFF2-40B4-BE49-F238E27FC236}">
                <a16:creationId xmlns:a16="http://schemas.microsoft.com/office/drawing/2014/main" id="{246347C8-0B8E-2556-D802-5F849F4D3188}"/>
              </a:ext>
            </a:extLst>
          </p:cNvPr>
          <p:cNvSpPr txBox="1"/>
          <p:nvPr/>
        </p:nvSpPr>
        <p:spPr>
          <a:xfrm>
            <a:off x="836612" y="1676400"/>
            <a:ext cx="10668000" cy="2554545"/>
          </a:xfrm>
          <a:prstGeom prst="rect">
            <a:avLst/>
          </a:prstGeom>
          <a:noFill/>
          <a:ln>
            <a:solidFill>
              <a:schemeClr val="bg2"/>
            </a:solidFill>
          </a:ln>
        </p:spPr>
        <p:txBody>
          <a:bodyPr wrap="square">
            <a:spAutoFit/>
          </a:bodyPr>
          <a:lstStyle/>
          <a:p>
            <a:pPr marL="0" marR="0">
              <a:buNone/>
            </a:pPr>
            <a:r>
              <a:rPr lang="en-US" sz="3200" b="1" kern="100">
                <a:solidFill>
                  <a:srgbClr val="C55A11"/>
                </a:solidFill>
                <a:effectLst/>
                <a:latin typeface="Arial" panose="020B0604020202020204" pitchFamily="34" charset="0"/>
                <a:ea typeface="Aptos" panose="020B0004020202020204" pitchFamily="34" charset="0"/>
              </a:rPr>
              <a:t>Changes</a:t>
            </a:r>
            <a:endParaRPr lang="en-US" sz="3200" kern="10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New technologies in navigation and credit</a:t>
            </a: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Growth of new trading cities (Samarkand, Kashgar)</a:t>
            </a: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Expanded geographic range of trade</a:t>
            </a:r>
          </a:p>
          <a:p>
            <a:pPr marL="342900" marR="0" lvl="0" indent="-342900">
              <a:buSzPts val="1000"/>
              <a:buFont typeface="Symbol" panose="05050102010706020507" pitchFamily="18" charset="2"/>
              <a:buChar char=""/>
              <a:tabLst>
                <a:tab pos="457200" algn="l"/>
              </a:tabLst>
            </a:pPr>
            <a:r>
              <a:rPr lang="en-US" sz="3200" kern="100">
                <a:effectLst/>
                <a:latin typeface="Arial" panose="020B0604020202020204" pitchFamily="34" charset="0"/>
                <a:ea typeface="Aptos" panose="020B0004020202020204" pitchFamily="34" charset="0"/>
              </a:rPr>
              <a:t>Increasing cross-cultural exchanges</a:t>
            </a:r>
          </a:p>
        </p:txBody>
      </p:sp>
    </p:spTree>
    <p:extLst>
      <p:ext uri="{BB962C8B-B14F-4D97-AF65-F5344CB8AC3E}">
        <p14:creationId xmlns:p14="http://schemas.microsoft.com/office/powerpoint/2010/main" val="2279435867"/>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1918A82-10CE-1942-CF34-765DA38407A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7C2DCF8-4D2E-C634-26BB-2F484BABBE68}"/>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Change, Continuity, and Comparison</a:t>
            </a:r>
          </a:p>
        </p:txBody>
      </p:sp>
      <p:sp>
        <p:nvSpPr>
          <p:cNvPr id="5" name="TextBox 4">
            <a:extLst>
              <a:ext uri="{FF2B5EF4-FFF2-40B4-BE49-F238E27FC236}">
                <a16:creationId xmlns:a16="http://schemas.microsoft.com/office/drawing/2014/main" id="{51DAAA66-A1B0-16C1-FE55-F47E208E7F46}"/>
              </a:ext>
            </a:extLst>
          </p:cNvPr>
          <p:cNvSpPr txBox="1"/>
          <p:nvPr/>
        </p:nvSpPr>
        <p:spPr>
          <a:xfrm>
            <a:off x="836612" y="1676400"/>
            <a:ext cx="10668000" cy="2554545"/>
          </a:xfrm>
          <a:prstGeom prst="rect">
            <a:avLst/>
          </a:prstGeom>
          <a:noFill/>
          <a:ln>
            <a:solidFill>
              <a:schemeClr val="bg2"/>
            </a:solidFill>
          </a:ln>
        </p:spPr>
        <p:txBody>
          <a:bodyPr wrap="square">
            <a:spAutoFit/>
          </a:bodyPr>
          <a:lstStyle/>
          <a:p>
            <a:pPr marL="0" marR="0">
              <a:buNone/>
            </a:pPr>
            <a:r>
              <a:rPr lang="en-US" sz="3200" b="1" kern="100">
                <a:solidFill>
                  <a:srgbClr val="C55A11"/>
                </a:solidFill>
                <a:effectLst/>
                <a:latin typeface="Arial" panose="020B0604020202020204" pitchFamily="34" charset="0"/>
                <a:ea typeface="Aptos" panose="020B0004020202020204" pitchFamily="34" charset="0"/>
              </a:rPr>
              <a:t>Comparison</a:t>
            </a:r>
            <a:endParaRPr lang="en-US" sz="3200" kern="100">
              <a:effectLst/>
              <a:latin typeface="Arial" panose="020B0604020202020204" pitchFamily="34" charset="0"/>
              <a:ea typeface="Aptos" panose="020B0004020202020204" pitchFamily="34" charset="0"/>
            </a:endParaRPr>
          </a:p>
          <a:p>
            <a:pPr marL="0" marR="0">
              <a:buNone/>
            </a:pPr>
            <a:r>
              <a:rPr lang="en-US" sz="3200" kern="100">
                <a:effectLst/>
                <a:latin typeface="Arial" panose="020B0604020202020204" pitchFamily="34" charset="0"/>
                <a:ea typeface="Aptos" panose="020B0004020202020204" pitchFamily="34" charset="0"/>
              </a:rPr>
              <a:t>Silk Roads relied on </a:t>
            </a:r>
            <a:r>
              <a:rPr lang="en-US" sz="3200" b="1" kern="100">
                <a:effectLst/>
                <a:latin typeface="Arial" panose="020B0604020202020204" pitchFamily="34" charset="0"/>
                <a:ea typeface="Aptos" panose="020B0004020202020204" pitchFamily="34" charset="0"/>
              </a:rPr>
              <a:t>land-based caravans</a:t>
            </a:r>
            <a:r>
              <a:rPr lang="en-US" sz="3200" kern="100">
                <a:effectLst/>
                <a:latin typeface="Arial" panose="020B0604020202020204" pitchFamily="34" charset="0"/>
                <a:ea typeface="Aptos" panose="020B0004020202020204" pitchFamily="34" charset="0"/>
              </a:rPr>
              <a:t>, while Indian Ocean trade relied on </a:t>
            </a:r>
            <a:r>
              <a:rPr lang="en-US" sz="3200" b="1" kern="100">
                <a:effectLst/>
                <a:latin typeface="Arial" panose="020B0604020202020204" pitchFamily="34" charset="0"/>
                <a:ea typeface="Aptos" panose="020B0004020202020204" pitchFamily="34" charset="0"/>
              </a:rPr>
              <a:t>ships and monsoon winds</a:t>
            </a:r>
            <a:r>
              <a:rPr lang="en-US" sz="3200" kern="100">
                <a:effectLst/>
                <a:latin typeface="Arial" panose="020B0604020202020204" pitchFamily="34" charset="0"/>
                <a:ea typeface="Aptos" panose="020B0004020202020204" pitchFamily="34" charset="0"/>
              </a:rPr>
              <a:t>. Trans-Saharan routes depended on </a:t>
            </a:r>
            <a:r>
              <a:rPr lang="en-US" sz="3200" b="1" kern="100">
                <a:effectLst/>
                <a:latin typeface="Arial" panose="020B0604020202020204" pitchFamily="34" charset="0"/>
                <a:ea typeface="Aptos" panose="020B0004020202020204" pitchFamily="34" charset="0"/>
              </a:rPr>
              <a:t>camels</a:t>
            </a:r>
            <a:r>
              <a:rPr lang="en-US" sz="3200" kern="100">
                <a:effectLst/>
                <a:latin typeface="Arial" panose="020B0604020202020204" pitchFamily="34" charset="0"/>
                <a:ea typeface="Aptos" panose="020B0004020202020204" pitchFamily="34" charset="0"/>
              </a:rPr>
              <a:t> and control of desert oases.</a:t>
            </a:r>
          </a:p>
        </p:txBody>
      </p:sp>
    </p:spTree>
    <p:extLst>
      <p:ext uri="{BB962C8B-B14F-4D97-AF65-F5344CB8AC3E}">
        <p14:creationId xmlns:p14="http://schemas.microsoft.com/office/powerpoint/2010/main" val="750973284"/>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228397"/>
            <a:ext cx="10668000" cy="440120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Trade expanded rapidly after 1200 due to safer routes and new commercial practices.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Silk Roads cities became wealthy centers of culture, production, and exchange.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Demand for luxury goods led to increased artisan and manufacturing activity.</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Trade patterns across Afro-Eurasia show both continuity and change.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Economic networks created interconnected societies long before European exploration.</a:t>
            </a:r>
          </a:p>
        </p:txBody>
      </p:sp>
    </p:spTree>
    <p:extLst>
      <p:ext uri="{BB962C8B-B14F-4D97-AF65-F5344CB8AC3E}">
        <p14:creationId xmlns:p14="http://schemas.microsoft.com/office/powerpoint/2010/main" val="2206440387"/>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1020762"/>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96071" y="1662837"/>
            <a:ext cx="10972800" cy="3108543"/>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latin typeface="Arial" panose="020B0604020202020204" pitchFamily="34" charset="0"/>
              <a:ea typeface="Aptos" panose="020B0004020202020204" pitchFamily="34" charset="0"/>
            </a:endParaRPr>
          </a:p>
          <a:p>
            <a:r>
              <a:rPr lang="en-US" sz="2800" b="1" dirty="0"/>
              <a:t>Write a short paragraph (5–6 sentences):</a:t>
            </a:r>
            <a:endParaRPr lang="en-US" sz="2800" dirty="0"/>
          </a:p>
          <a:p>
            <a:r>
              <a:rPr lang="en-US" sz="2800" dirty="0"/>
              <a:t>Explain one cause and one effect of Silk Roads growth after 1200 and compare the Silk Roads to one other trade network (Indian Ocean OR Trans-Saharan) in terms of economic or technological innovation.</a:t>
            </a:r>
          </a:p>
        </p:txBody>
      </p:sp>
    </p:spTree>
    <p:extLst>
      <p:ext uri="{BB962C8B-B14F-4D97-AF65-F5344CB8AC3E}">
        <p14:creationId xmlns:p14="http://schemas.microsoft.com/office/powerpoint/2010/main" val="2323693383"/>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029200"/>
          </a:xfrm>
        </p:spPr>
        <p:txBody>
          <a:bodyPr>
            <a:normAutofit fontScale="92500" lnSpcReduction="10000"/>
          </a:bodyPr>
          <a:lstStyle/>
          <a:p>
            <a:pPr marL="560070" indent="-514350">
              <a:buFont typeface="+mj-lt"/>
              <a:buAutoNum type="arabicPeriod"/>
            </a:pPr>
            <a:r>
              <a:rPr lang="en-US" sz="3500" dirty="0">
                <a:latin typeface="Abadi" panose="020B0604020104020204" pitchFamily="34" charset="0"/>
              </a:rPr>
              <a:t>Identify the major causes of Silk Roads expansion after 1200.</a:t>
            </a:r>
          </a:p>
          <a:p>
            <a:pPr marL="560070" indent="-514350">
              <a:buFont typeface="+mj-lt"/>
              <a:buAutoNum type="arabicPeriod"/>
            </a:pPr>
            <a:r>
              <a:rPr lang="en-US" sz="3500" dirty="0">
                <a:latin typeface="Abadi" panose="020B0604020104020204" pitchFamily="34" charset="0"/>
              </a:rPr>
              <a:t>Explain how commercial innovations increased trade volume.</a:t>
            </a:r>
          </a:p>
          <a:p>
            <a:pPr marL="560070" indent="-514350">
              <a:buFont typeface="+mj-lt"/>
              <a:buAutoNum type="arabicPeriod"/>
            </a:pPr>
            <a:r>
              <a:rPr lang="en-US" sz="3500" dirty="0">
                <a:latin typeface="Abadi" panose="020B0604020104020204" pitchFamily="34" charset="0"/>
              </a:rPr>
              <a:t>Describe how growth of trade transformed cities and production.</a:t>
            </a:r>
          </a:p>
          <a:p>
            <a:pPr marL="560070" indent="-514350">
              <a:buFont typeface="+mj-lt"/>
              <a:buAutoNum type="arabicPeriod"/>
            </a:pPr>
            <a:r>
              <a:rPr lang="en-US" sz="3500" dirty="0">
                <a:latin typeface="Abadi" panose="020B0604020104020204" pitchFamily="34" charset="0"/>
              </a:rPr>
              <a:t>Compare the Silk Roads to other major networks (Indian Ocean, Trans-Saharan).</a:t>
            </a:r>
          </a:p>
          <a:p>
            <a:pPr marL="560070" indent="-514350">
              <a:buFont typeface="+mj-lt"/>
              <a:buAutoNum type="arabicPeriod"/>
            </a:pPr>
            <a:r>
              <a:rPr lang="en-US" sz="3500" dirty="0">
                <a:latin typeface="Abadi" panose="020B0604020104020204" pitchFamily="34" charset="0"/>
              </a:rPr>
              <a:t>Analyze primary sources that describe Silk Road commerce.</a:t>
            </a:r>
          </a:p>
        </p:txBody>
      </p:sp>
    </p:spTree>
    <p:extLst>
      <p:ext uri="{BB962C8B-B14F-4D97-AF65-F5344CB8AC3E}">
        <p14:creationId xmlns:p14="http://schemas.microsoft.com/office/powerpoint/2010/main" val="846953034"/>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graphicFrame>
        <p:nvGraphicFramePr>
          <p:cNvPr id="6" name="Content Placeholder 5">
            <a:extLst>
              <a:ext uri="{FF2B5EF4-FFF2-40B4-BE49-F238E27FC236}">
                <a16:creationId xmlns:a16="http://schemas.microsoft.com/office/drawing/2014/main" id="{0F3152AB-C78D-9F1A-62F0-E46F549D0E0A}"/>
              </a:ext>
            </a:extLst>
          </p:cNvPr>
          <p:cNvGraphicFramePr>
            <a:graphicFrameLocks noGrp="1"/>
          </p:cNvGraphicFramePr>
          <p:nvPr>
            <p:ph idx="1"/>
            <p:extLst>
              <p:ext uri="{D42A27DB-BD31-4B8C-83A1-F6EECF244321}">
                <p14:modId xmlns:p14="http://schemas.microsoft.com/office/powerpoint/2010/main" val="2179342997"/>
              </p:ext>
            </p:extLst>
          </p:nvPr>
        </p:nvGraphicFramePr>
        <p:xfrm>
          <a:off x="1249363" y="1600200"/>
          <a:ext cx="9753600" cy="2194560"/>
        </p:xfrm>
        <a:graphic>
          <a:graphicData uri="http://schemas.openxmlformats.org/drawingml/2006/table">
            <a:tbl>
              <a:tblPr firstRow="1" firstCol="1" bandRow="1">
                <a:tableStyleId>{3B4B98B0-60AC-42C2-AFA5-B58CD77FA1E5}</a:tableStyleId>
              </a:tblPr>
              <a:tblGrid>
                <a:gridCol w="2178049">
                  <a:extLst>
                    <a:ext uri="{9D8B030D-6E8A-4147-A177-3AD203B41FA5}">
                      <a16:colId xmlns:a16="http://schemas.microsoft.com/office/drawing/2014/main" val="3072153013"/>
                    </a:ext>
                  </a:extLst>
                </a:gridCol>
                <a:gridCol w="7575551">
                  <a:extLst>
                    <a:ext uri="{9D8B030D-6E8A-4147-A177-3AD203B41FA5}">
                      <a16:colId xmlns:a16="http://schemas.microsoft.com/office/drawing/2014/main" val="2962364575"/>
                    </a:ext>
                  </a:extLst>
                </a:gridCol>
              </a:tblGrid>
              <a:tr h="0">
                <a:tc>
                  <a:txBody>
                    <a:bodyPr/>
                    <a:lstStyle/>
                    <a:p>
                      <a:pPr marL="0" marR="0">
                        <a:buNone/>
                      </a:pPr>
                      <a:r>
                        <a:rPr lang="en-US" sz="2400" kern="100">
                          <a:effectLst/>
                        </a:rPr>
                        <a:t>KC-3.1.I.A.i</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b="0" kern="100" dirty="0">
                          <a:effectLst/>
                        </a:rPr>
                        <a:t>Improved commercial practices → increased trade &amp; new trading cities (Silk Roads).</a:t>
                      </a:r>
                      <a:endParaRPr lang="en-US" sz="2800" b="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968020471"/>
                  </a:ext>
                </a:extLst>
              </a:tr>
              <a:tr h="0">
                <a:tc>
                  <a:txBody>
                    <a:bodyPr/>
                    <a:lstStyle/>
                    <a:p>
                      <a:pPr marL="0" marR="0">
                        <a:buNone/>
                      </a:pPr>
                      <a:r>
                        <a:rPr lang="en-US" sz="2400" kern="100">
                          <a:effectLst/>
                        </a:rPr>
                        <a:t>KC-3.1.I.C.i</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Innovations: caravanserai, credit systems, money economies.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031953165"/>
                  </a:ext>
                </a:extLst>
              </a:tr>
              <a:tr h="0">
                <a:tc>
                  <a:txBody>
                    <a:bodyPr/>
                    <a:lstStyle/>
                    <a:p>
                      <a:pPr marL="0" marR="0">
                        <a:buNone/>
                      </a:pPr>
                      <a:r>
                        <a:rPr lang="en-US" sz="2400" kern="100">
                          <a:effectLst/>
                        </a:rPr>
                        <a:t>KC-3.3.I.B</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Demand for luxury goods increased → expanded production (textiles, porcelain, iron, steel).</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702872270"/>
                  </a:ext>
                </a:extLst>
              </a:tr>
            </a:tbl>
          </a:graphicData>
        </a:graphic>
      </p:graphicFrame>
    </p:spTree>
    <p:extLst>
      <p:ext uri="{BB962C8B-B14F-4D97-AF65-F5344CB8AC3E}">
        <p14:creationId xmlns:p14="http://schemas.microsoft.com/office/powerpoint/2010/main" val="3947800885"/>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608012" y="1066800"/>
            <a:ext cx="11049000" cy="5516562"/>
          </a:xfrm>
          <a:prstGeom prst="rect">
            <a:avLst/>
          </a:prstGeom>
        </p:spPr>
        <p:txBody>
          <a:bodyPr vert="horz" lIns="91440" tIns="45720" rIns="91440" bIns="45720" rtlCol="0">
            <a:normAutofit fontScale="70000" lnSpcReduction="20000"/>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600" dirty="0">
                <a:latin typeface="Abadi" panose="020B0604020104020204" pitchFamily="34" charset="0"/>
              </a:rPr>
              <a:t>Between 1200 and 1450, the Silk Roads connected China, Central Asia, the Middle East, and the Mediterranean in a massive interregional trading system. The growth of trade was driven by new commercial practices, stable empires such as the Mongols, and increasing demand for luxury goods.</a:t>
            </a:r>
          </a:p>
          <a:p>
            <a:pPr marL="45720" indent="0">
              <a:lnSpc>
                <a:spcPct val="120000"/>
              </a:lnSpc>
              <a:buNone/>
            </a:pPr>
            <a:r>
              <a:rPr lang="en-US" sz="3600" dirty="0">
                <a:latin typeface="Abadi" panose="020B0604020104020204" pitchFamily="34" charset="0"/>
              </a:rPr>
              <a:t>Caravanserai, improved road security, new forms of credit, and standardized money systems made long-distance trade easier than ever before. As luxury goods like silk, porcelain, spices, and precious metals circulated, cities expanded, artisans increased production, and cultures blended across continents.</a:t>
            </a:r>
          </a:p>
          <a:p>
            <a:pPr marL="45720" indent="0">
              <a:lnSpc>
                <a:spcPct val="120000"/>
              </a:lnSpc>
              <a:buNone/>
            </a:pPr>
            <a:r>
              <a:rPr lang="en-US" sz="3600" dirty="0">
                <a:latin typeface="Abadi" panose="020B0604020104020204" pitchFamily="34" charset="0"/>
              </a:rPr>
              <a:t>While the Silk Roads dominated land-based Eurasian exchange, similar patterns appeared in the Indian Ocean and Trans-Saharan routes. Together, these networks reshaped economies, cities, and societies across Afro-Eurasia.</a:t>
            </a:r>
          </a:p>
        </p:txBody>
      </p:sp>
    </p:spTree>
    <p:extLst>
      <p:ext uri="{BB962C8B-B14F-4D97-AF65-F5344CB8AC3E}">
        <p14:creationId xmlns:p14="http://schemas.microsoft.com/office/powerpoint/2010/main" val="37633252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00891"/>
            <a:ext cx="9753600" cy="715962"/>
          </a:xfrm>
        </p:spPr>
        <p:txBody>
          <a:bodyPr>
            <a:noAutofit/>
          </a:bodyPr>
          <a:lstStyle/>
          <a:p>
            <a:r>
              <a:rPr lang="en-US" sz="2800" dirty="0">
                <a:latin typeface="Abadi" panose="020B0604020104020204" pitchFamily="34" charset="0"/>
              </a:rPr>
              <a:t>Keywords and Phrases</a:t>
            </a:r>
          </a:p>
        </p:txBody>
      </p:sp>
      <p:graphicFrame>
        <p:nvGraphicFramePr>
          <p:cNvPr id="2" name="Table 1">
            <a:extLst>
              <a:ext uri="{FF2B5EF4-FFF2-40B4-BE49-F238E27FC236}">
                <a16:creationId xmlns:a16="http://schemas.microsoft.com/office/drawing/2014/main" id="{F97A720F-1D33-B72C-95B6-DA61770D29BA}"/>
              </a:ext>
            </a:extLst>
          </p:cNvPr>
          <p:cNvGraphicFramePr>
            <a:graphicFrameLocks noGrp="1"/>
          </p:cNvGraphicFramePr>
          <p:nvPr>
            <p:extLst>
              <p:ext uri="{D42A27DB-BD31-4B8C-83A1-F6EECF244321}">
                <p14:modId xmlns:p14="http://schemas.microsoft.com/office/powerpoint/2010/main" val="2803203228"/>
              </p:ext>
            </p:extLst>
          </p:nvPr>
        </p:nvGraphicFramePr>
        <p:xfrm>
          <a:off x="1065212" y="1066800"/>
          <a:ext cx="10210800" cy="5486400"/>
        </p:xfrm>
        <a:graphic>
          <a:graphicData uri="http://schemas.openxmlformats.org/drawingml/2006/table">
            <a:tbl>
              <a:tblPr firstRow="1" firstCol="1" bandRow="1">
                <a:tableStyleId>{3B4B98B0-60AC-42C2-AFA5-B58CD77FA1E5}</a:tableStyleId>
              </a:tblPr>
              <a:tblGrid>
                <a:gridCol w="3589734">
                  <a:extLst>
                    <a:ext uri="{9D8B030D-6E8A-4147-A177-3AD203B41FA5}">
                      <a16:colId xmlns:a16="http://schemas.microsoft.com/office/drawing/2014/main" val="283677648"/>
                    </a:ext>
                  </a:extLst>
                </a:gridCol>
                <a:gridCol w="6621066">
                  <a:extLst>
                    <a:ext uri="{9D8B030D-6E8A-4147-A177-3AD203B41FA5}">
                      <a16:colId xmlns:a16="http://schemas.microsoft.com/office/drawing/2014/main" val="2156296615"/>
                    </a:ext>
                  </a:extLst>
                </a:gridCol>
              </a:tblGrid>
              <a:tr h="0">
                <a:tc>
                  <a:txBody>
                    <a:bodyPr/>
                    <a:lstStyle/>
                    <a:p>
                      <a:pPr marL="0" marR="0" algn="ctr">
                        <a:buNone/>
                      </a:pPr>
                      <a:r>
                        <a:rPr lang="en-US" sz="2400" kern="100">
                          <a:effectLst/>
                        </a:rPr>
                        <a:t>Term</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lgn="ctr">
                        <a:buNone/>
                      </a:pPr>
                      <a:r>
                        <a:rPr lang="en-US" sz="2400" kern="100">
                          <a:effectLst/>
                        </a:rPr>
                        <a:t>Definition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945477093"/>
                  </a:ext>
                </a:extLst>
              </a:tr>
              <a:tr h="0">
                <a:tc>
                  <a:txBody>
                    <a:bodyPr/>
                    <a:lstStyle/>
                    <a:p>
                      <a:pPr marL="0" marR="0">
                        <a:buNone/>
                      </a:pPr>
                      <a:r>
                        <a:rPr lang="en-US" sz="2400" kern="100">
                          <a:effectLst/>
                        </a:rPr>
                        <a:t>Caravanserai</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 roadside inn where travelers and merchants could rest, eat, and trade along major land routes.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26361314"/>
                  </a:ext>
                </a:extLst>
              </a:tr>
              <a:tr h="0">
                <a:tc>
                  <a:txBody>
                    <a:bodyPr/>
                    <a:lstStyle/>
                    <a:p>
                      <a:pPr marL="0" marR="0">
                        <a:buNone/>
                      </a:pPr>
                      <a:r>
                        <a:rPr lang="en-US" sz="2400" kern="100">
                          <a:effectLst/>
                        </a:rPr>
                        <a:t>Money Economy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An economic system based on currency instead of bartering goods.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717980678"/>
                  </a:ext>
                </a:extLst>
              </a:tr>
              <a:tr h="0">
                <a:tc>
                  <a:txBody>
                    <a:bodyPr/>
                    <a:lstStyle/>
                    <a:p>
                      <a:pPr marL="0" marR="0">
                        <a:buNone/>
                      </a:pPr>
                      <a:r>
                        <a:rPr lang="en-US" sz="2400" kern="100">
                          <a:effectLst/>
                        </a:rPr>
                        <a:t>Credit / Bills of Exchange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Early forms of banking that let merchants borrow money or pay without carrying coins.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47890106"/>
                  </a:ext>
                </a:extLst>
              </a:tr>
              <a:tr h="0">
                <a:tc>
                  <a:txBody>
                    <a:bodyPr/>
                    <a:lstStyle/>
                    <a:p>
                      <a:pPr marL="0" marR="0">
                        <a:buNone/>
                      </a:pPr>
                      <a:r>
                        <a:rPr lang="en-US" sz="2400" kern="100">
                          <a:effectLst/>
                        </a:rPr>
                        <a:t>Luxury Goods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Expensive items like silk, porcelain, gold, and spices that were traded long distances.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271009736"/>
                  </a:ext>
                </a:extLst>
              </a:tr>
              <a:tr h="0">
                <a:tc>
                  <a:txBody>
                    <a:bodyPr/>
                    <a:lstStyle/>
                    <a:p>
                      <a:pPr marL="0" marR="0">
                        <a:buNone/>
                      </a:pPr>
                      <a:r>
                        <a:rPr lang="en-US" sz="2400" kern="100">
                          <a:effectLst/>
                        </a:rPr>
                        <a:t>Commercial Practices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Business methods (credit, banking, recordkeeping) that make trade easier and safer.</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483918583"/>
                  </a:ext>
                </a:extLst>
              </a:tr>
            </a:tbl>
          </a:graphicData>
        </a:graphic>
      </p:graphicFrame>
    </p:spTree>
    <p:extLst>
      <p:ext uri="{BB962C8B-B14F-4D97-AF65-F5344CB8AC3E}">
        <p14:creationId xmlns:p14="http://schemas.microsoft.com/office/powerpoint/2010/main" val="100909725"/>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fontScale="77500" lnSpcReduction="20000"/>
          </a:bodyPr>
          <a:lstStyle/>
          <a:p>
            <a:pPr marL="45720" lvl="0" indent="0">
              <a:lnSpc>
                <a:spcPct val="110000"/>
              </a:lnSpc>
              <a:buNone/>
            </a:pPr>
            <a:r>
              <a:rPr lang="en-US" sz="2800" dirty="0"/>
              <a:t>After 1200, long-distance trade expanded dramatically across Eurasia. The Mongol Empire, which united large regions of China, Central Asia, and Persia, provided political stability that made travel safer for merchants. The Silk Roads thrived because caravans could move more easily between cities controlled by a single political authority.</a:t>
            </a:r>
          </a:p>
          <a:p>
            <a:pPr marL="45720" lvl="0" indent="0">
              <a:lnSpc>
                <a:spcPct val="110000"/>
              </a:lnSpc>
              <a:buNone/>
            </a:pPr>
            <a:r>
              <a:rPr lang="en-US" sz="2800" dirty="0"/>
              <a:t>New commercial practices also encouraged growth. Money economies reduced the need to carry heavy metal coins across long distances. Paper money in China, bills of exchange in the Islamic world, and credit systems developed by merchants improved the speed and safety of transactions. Caravanserai along major routes offered shelter, food, and a place to exchange goods and information.</a:t>
            </a:r>
          </a:p>
          <a:p>
            <a:pPr marL="45720" lvl="0" indent="0">
              <a:lnSpc>
                <a:spcPct val="110000"/>
              </a:lnSpc>
              <a:buNone/>
            </a:pPr>
            <a:r>
              <a:rPr lang="en-US" sz="2800" dirty="0"/>
              <a:t>Demand for luxury goods increased in Afro-Eurasia, especially among wealthy elites. Chinese artisans expanded production of silk and porcelain, Indian and Persian craftsmen produced high-quality textiles, and Chinese iron and steel manufacturing reached new levels. As trade grew, cities like Kashgar, Samarkand, and Hangzhou flourished as commercial hubs.</a:t>
            </a:r>
          </a:p>
        </p:txBody>
      </p:sp>
    </p:spTree>
    <p:extLst>
      <p:ext uri="{BB962C8B-B14F-4D97-AF65-F5344CB8AC3E}">
        <p14:creationId xmlns:p14="http://schemas.microsoft.com/office/powerpoint/2010/main" val="386322248"/>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79412" y="228600"/>
            <a:ext cx="11277600" cy="685800"/>
          </a:xfrm>
        </p:spPr>
        <p:txBody>
          <a:bodyPr>
            <a:noAutofit/>
          </a:bodyPr>
          <a:lstStyle/>
          <a:p>
            <a:r>
              <a:rPr lang="en-US" sz="2800" dirty="0">
                <a:latin typeface="Abadi" panose="020B0604020104020204" pitchFamily="34" charset="0"/>
              </a:rPr>
              <a:t>Source 1: </a:t>
            </a:r>
            <a:r>
              <a:rPr lang="it-IT" sz="2800" dirty="0">
                <a:latin typeface="Abadi" panose="020B0604020104020204" pitchFamily="34" charset="0"/>
              </a:rPr>
              <a:t>Marco Polo on Silk Road Commerce (c. 1298)</a:t>
            </a:r>
            <a:endParaRPr lang="en-US" sz="2800" dirty="0">
              <a:latin typeface="Abadi" panose="020B0604020104020204" pitchFamily="34" charset="0"/>
            </a:endParaRPr>
          </a:p>
        </p:txBody>
      </p:sp>
      <p:sp>
        <p:nvSpPr>
          <p:cNvPr id="2" name="Content Placeholder 1">
            <a:extLst>
              <a:ext uri="{FF2B5EF4-FFF2-40B4-BE49-F238E27FC236}">
                <a16:creationId xmlns:a16="http://schemas.microsoft.com/office/drawing/2014/main" id="{D504EF98-770F-B059-FE16-D3A59E3EC101}"/>
              </a:ext>
            </a:extLst>
          </p:cNvPr>
          <p:cNvSpPr>
            <a:spLocks noGrp="1"/>
          </p:cNvSpPr>
          <p:nvPr>
            <p:ph idx="1"/>
          </p:nvPr>
        </p:nvSpPr>
        <p:spPr>
          <a:xfrm>
            <a:off x="912812" y="914400"/>
            <a:ext cx="9753600" cy="838200"/>
          </a:xfrm>
        </p:spPr>
        <p:txBody>
          <a:bodyPr>
            <a:normAutofit fontScale="70000" lnSpcReduction="20000"/>
          </a:bodyPr>
          <a:lstStyle/>
          <a:p>
            <a:pPr marL="45720" indent="0">
              <a:lnSpc>
                <a:spcPct val="110000"/>
              </a:lnSpc>
              <a:spcBef>
                <a:spcPts val="0"/>
              </a:spcBef>
              <a:buNone/>
            </a:pPr>
            <a:r>
              <a:rPr lang="en-US" sz="2800" dirty="0">
                <a:latin typeface="Abadi" panose="020B0604020104020204" pitchFamily="34" charset="0"/>
              </a:rPr>
              <a:t>Source: “The Travels of Marco Polo,” Internet Medieval Sourcebook, Fordham University.</a:t>
            </a:r>
          </a:p>
          <a:p>
            <a:pPr marL="45720" indent="0">
              <a:lnSpc>
                <a:spcPct val="110000"/>
              </a:lnSpc>
              <a:spcBef>
                <a:spcPts val="0"/>
              </a:spcBef>
              <a:buNone/>
            </a:pPr>
            <a:r>
              <a:rPr lang="en-US" sz="2800" dirty="0">
                <a:latin typeface="Abadi" panose="020B0604020104020204" pitchFamily="34" charset="0"/>
                <a:hlinkClick r:id="rId3"/>
              </a:rPr>
              <a:t>https://sourcebooks.fordham.edu/source/mpolo-hanseong.asp</a:t>
            </a:r>
            <a:r>
              <a:rPr lang="en-US" sz="2800" dirty="0">
                <a:latin typeface="Abadi" panose="020B0604020104020204" pitchFamily="34" charset="0"/>
              </a:rPr>
              <a:t> </a:t>
            </a:r>
          </a:p>
          <a:p>
            <a:pPr marL="45720" indent="0">
              <a:lnSpc>
                <a:spcPct val="110000"/>
              </a:lnSpc>
              <a:spcBef>
                <a:spcPts val="0"/>
              </a:spcBef>
              <a:buNone/>
            </a:pP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455612" y="1724025"/>
            <a:ext cx="112776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the city of Hangzhou, there are countless merchants and craftsmen. The markets are filled with goods from all parts of the world. The people buy and sell using paper money issued by the Great Khan, and this is accepted everywhere in his dominions. The merchants benefit greatly from this, for they are not forced to carry heavy coins.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There are also great warehouses where goods are stored, and officials who record all transactions. The Great Khan gains immense revenue from these markets and uses it to maintain order. No city in the world is more magnificent or more prosperous in commerce.”</a:t>
            </a:r>
          </a:p>
        </p:txBody>
      </p:sp>
    </p:spTree>
    <p:extLst>
      <p:ext uri="{BB962C8B-B14F-4D97-AF65-F5344CB8AC3E}">
        <p14:creationId xmlns:p14="http://schemas.microsoft.com/office/powerpoint/2010/main" val="57014963"/>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028714"/>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Questions for Source 1 (Song China):</a:t>
            </a:r>
            <a:endParaRPr lang="en-US" sz="2800" kern="100" dirty="0">
              <a:effectLst/>
              <a:latin typeface="Arial" panose="020B0604020202020204" pitchFamily="34" charset="0"/>
              <a:ea typeface="Aptos" panose="020B0004020202020204" pitchFamily="34" charset="0"/>
            </a:endParaRP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commercial innovations does Marco Polo describe in Hangzhou?</a:t>
            </a: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the Great Khan benefit from expanded trade?</a:t>
            </a:r>
          </a:p>
          <a:p>
            <a:pPr marL="342900" marR="0" lvl="0" indent="-342900">
              <a:lnSpc>
                <a:spcPct val="150000"/>
              </a:lnSpc>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Why is paper money important for Silk Road commerce?</a:t>
            </a:r>
          </a:p>
        </p:txBody>
      </p:sp>
    </p:spTree>
    <p:extLst>
      <p:ext uri="{BB962C8B-B14F-4D97-AF65-F5344CB8AC3E}">
        <p14:creationId xmlns:p14="http://schemas.microsoft.com/office/powerpoint/2010/main" val="266667598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379412" y="304800"/>
            <a:ext cx="11277600" cy="533400"/>
          </a:xfrm>
        </p:spPr>
        <p:txBody>
          <a:bodyPr>
            <a:noAutofit/>
          </a:bodyPr>
          <a:lstStyle/>
          <a:p>
            <a:r>
              <a:rPr lang="en-US" sz="2800" dirty="0">
                <a:latin typeface="Abadi" panose="020B0604020104020204" pitchFamily="34" charset="0"/>
              </a:rPr>
              <a:t>Source 2: </a:t>
            </a:r>
            <a:r>
              <a:rPr lang="it-IT" sz="2800" dirty="0">
                <a:latin typeface="Abadi" panose="020B0604020104020204" pitchFamily="34" charset="0"/>
              </a:rPr>
              <a:t>Ibn Battuta on Caravan Trade (c. 1325–1354)</a:t>
            </a:r>
            <a:endParaRPr lang="en-US" sz="2800" dirty="0">
              <a:latin typeface="Abadi" panose="020B0604020104020204" pitchFamily="34" charset="0"/>
            </a:endParaRPr>
          </a:p>
        </p:txBody>
      </p:sp>
      <p:sp>
        <p:nvSpPr>
          <p:cNvPr id="2" name="Content Placeholder 1">
            <a:extLst>
              <a:ext uri="{FF2B5EF4-FFF2-40B4-BE49-F238E27FC236}">
                <a16:creationId xmlns:a16="http://schemas.microsoft.com/office/drawing/2014/main" id="{4FBFF3F1-91D6-7B48-8045-036AFF488FD1}"/>
              </a:ext>
            </a:extLst>
          </p:cNvPr>
          <p:cNvSpPr>
            <a:spLocks noGrp="1"/>
          </p:cNvSpPr>
          <p:nvPr>
            <p:ph idx="1"/>
          </p:nvPr>
        </p:nvSpPr>
        <p:spPr>
          <a:xfrm>
            <a:off x="912812" y="838200"/>
            <a:ext cx="9753600" cy="685800"/>
          </a:xfrm>
        </p:spPr>
        <p:txBody>
          <a:bodyPr>
            <a:normAutofit fontScale="55000" lnSpcReduction="20000"/>
          </a:bodyPr>
          <a:lstStyle/>
          <a:p>
            <a:pPr marL="45720" indent="0">
              <a:lnSpc>
                <a:spcPct val="110000"/>
              </a:lnSpc>
              <a:spcBef>
                <a:spcPts val="0"/>
              </a:spcBef>
              <a:buNone/>
            </a:pPr>
            <a:r>
              <a:rPr lang="en-US" sz="2800" dirty="0">
                <a:latin typeface="Abadi" panose="020B0604020104020204" pitchFamily="34" charset="0"/>
              </a:rPr>
              <a:t>Source: “Ibn Battuta: Travels in Asia and Africa,” Internet Medieval Sourcebook, Fordham University.</a:t>
            </a:r>
          </a:p>
          <a:p>
            <a:pPr marL="45720" indent="0">
              <a:lnSpc>
                <a:spcPct val="110000"/>
              </a:lnSpc>
              <a:spcBef>
                <a:spcPts val="0"/>
              </a:spcBef>
              <a:buNone/>
            </a:pPr>
            <a:r>
              <a:rPr lang="en-US" sz="2800" dirty="0">
                <a:latin typeface="Abadi" panose="020B0604020104020204" pitchFamily="34" charset="0"/>
                <a:hlinkClick r:id="rId3"/>
              </a:rPr>
              <a:t>https://sourcebooks.fordham.edu/source/1354-ibnbattuta.asp</a:t>
            </a:r>
            <a:r>
              <a:rPr lang="en-US" sz="2800" dirty="0">
                <a:latin typeface="Abadi" panose="020B0604020104020204" pitchFamily="34" charset="0"/>
              </a:rPr>
              <a:t>  </a:t>
            </a:r>
          </a:p>
        </p:txBody>
      </p:sp>
      <p:sp>
        <p:nvSpPr>
          <p:cNvPr id="8" name="TextBox 7">
            <a:extLst>
              <a:ext uri="{FF2B5EF4-FFF2-40B4-BE49-F238E27FC236}">
                <a16:creationId xmlns:a16="http://schemas.microsoft.com/office/drawing/2014/main" id="{296EDCD0-D468-FB3A-2278-669A870A1F61}"/>
              </a:ext>
            </a:extLst>
          </p:cNvPr>
          <p:cNvSpPr txBox="1"/>
          <p:nvPr/>
        </p:nvSpPr>
        <p:spPr>
          <a:xfrm>
            <a:off x="455612" y="1524000"/>
            <a:ext cx="112776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“On the roads of Central Asia, the caravans are large and well protected. Travelers journey in great companies for safety against thieves, and in each caravan there are guides who know the route and the watering places. The inns along the way provide lodging and supplies to the merchants and their animals.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the cities of the Silk Roads, I saw merchants from Turkey, India, China, and distant lands. All bring their goods here to trade: silk, cloth, spices, metals, and furs. The markets are orderly, the roads safe, and the rulers take great care that no traveler is harmed, for trade is their lifeblood.”</a:t>
            </a:r>
          </a:p>
        </p:txBody>
      </p:sp>
    </p:spTree>
    <p:extLst>
      <p:ext uri="{BB962C8B-B14F-4D97-AF65-F5344CB8AC3E}">
        <p14:creationId xmlns:p14="http://schemas.microsoft.com/office/powerpoint/2010/main" val="2414066609"/>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627</TotalTime>
  <Words>1404</Words>
  <Application>Microsoft Office PowerPoint</Application>
  <PresentationFormat>Custom</PresentationFormat>
  <Paragraphs>139</Paragraphs>
  <Slides>18</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Abadi</vt:lpstr>
      <vt:lpstr>Arial</vt:lpstr>
      <vt:lpstr>Century Gothic</vt:lpstr>
      <vt:lpstr>Symbol</vt:lpstr>
      <vt:lpstr>World country report presentation</vt:lpstr>
      <vt:lpstr>2.1 Part 1 Networks of Exchange: Silk Roads, 1200–1450</vt:lpstr>
      <vt:lpstr>Learning Objectives</vt:lpstr>
      <vt:lpstr>Key Concepts</vt:lpstr>
      <vt:lpstr>Overview</vt:lpstr>
      <vt:lpstr>Keywords and Phrases</vt:lpstr>
      <vt:lpstr>Background Reading</vt:lpstr>
      <vt:lpstr>Source 1: Marco Polo on Silk Road Commerce (c. 1298)</vt:lpstr>
      <vt:lpstr>Guided Source Analysis</vt:lpstr>
      <vt:lpstr>Source 2: Ibn Battuta on Caravan Trade (c. 1325–1354)</vt:lpstr>
      <vt:lpstr>Guided Source Analysis</vt:lpstr>
      <vt:lpstr>Major Trade Networks After 1200 – Comparative Overview</vt:lpstr>
      <vt:lpstr>Change, Continuity, and Comparison</vt:lpstr>
      <vt:lpstr>Change, Continuity, and Comparison</vt:lpstr>
      <vt:lpstr>Change, Continuity, and Comparison</vt:lpstr>
      <vt:lpstr>Change, Continuity, and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18</cp:revision>
  <dcterms:created xsi:type="dcterms:W3CDTF">2025-09-29T06:54:32Z</dcterms:created>
  <dcterms:modified xsi:type="dcterms:W3CDTF">2025-11-17T08:07:30Z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