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336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Moeller" userId="7b115ec66fd73573" providerId="LiveId" clId="{3037FB66-E8D8-4B63-B10A-16AABE6F0B49}"/>
    <pc:docChg chg="custSel modMainMaster">
      <pc:chgData name="Sara Moeller" userId="7b115ec66fd73573" providerId="LiveId" clId="{3037FB66-E8D8-4B63-B10A-16AABE6F0B49}" dt="2021-01-05T06:28:54.008" v="1" actId="478"/>
      <pc:docMkLst>
        <pc:docMk/>
      </pc:docMkLst>
      <pc:sldMasterChg chg="modSp mod modSldLayout">
        <pc:chgData name="Sara Moeller" userId="7b115ec66fd73573" providerId="LiveId" clId="{3037FB66-E8D8-4B63-B10A-16AABE6F0B49}" dt="2021-01-05T06:28:54.008" v="1" actId="478"/>
        <pc:sldMasterMkLst>
          <pc:docMk/>
          <pc:sldMasterMk cId="0" sldId="2147483659"/>
        </pc:sldMasterMkLst>
        <pc:spChg chg="mod">
          <ac:chgData name="Sara Moeller" userId="7b115ec66fd73573" providerId="LiveId" clId="{3037FB66-E8D8-4B63-B10A-16AABE6F0B49}" dt="2021-01-05T06:28:51.161" v="0" actId="207"/>
          <ac:spMkLst>
            <pc:docMk/>
            <pc:sldMasterMk cId="0" sldId="2147483659"/>
            <ac:spMk id="9" creationId="{00000000-0000-0000-0000-000000000000}"/>
          </ac:spMkLst>
        </pc:spChg>
        <pc:sldLayoutChg chg="delSp mod">
          <pc:chgData name="Sara Moeller" userId="7b115ec66fd73573" providerId="LiveId" clId="{3037FB66-E8D8-4B63-B10A-16AABE6F0B49}" dt="2021-01-05T06:28:54.008" v="1" actId="478"/>
          <pc:sldLayoutMkLst>
            <pc:docMk/>
            <pc:sldMasterMk cId="0" sldId="2147483659"/>
            <pc:sldLayoutMk cId="0" sldId="2147483649"/>
          </pc:sldLayoutMkLst>
          <pc:spChg chg="del">
            <ac:chgData name="Sara Moeller" userId="7b115ec66fd73573" providerId="LiveId" clId="{3037FB66-E8D8-4B63-B10A-16AABE6F0B49}" dt="2021-01-05T06:28:54.008" v="1" actId="478"/>
            <ac:spMkLst>
              <pc:docMk/>
              <pc:sldMasterMk cId="0" sldId="2147483659"/>
              <pc:sldLayoutMk cId="0" sldId="2147483649"/>
              <ac:spMk id="1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1313"/>
              </a:buClr>
              <a:buSzPts val="5400"/>
              <a:buNone/>
              <a:defRPr sz="5400">
                <a:solidFill>
                  <a:srgbClr val="C8131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0" y="120948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■"/>
              <a:defRPr/>
            </a:lvl3pPr>
            <a:lvl4pPr marL="1828800" lvl="3" indent="-3937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1313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C8131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0948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■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  <a:def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3729370" y="6639764"/>
            <a:ext cx="168526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0" i="0" u="none" strike="noStrike" cap="none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© Getting Down with Science</a:t>
            </a:r>
            <a:endParaRPr sz="800" b="0" i="0" u="none" strike="noStrike" cap="none">
              <a:solidFill>
                <a:schemeClr val="bg2">
                  <a:lumMod val="40000"/>
                  <a:lumOff val="6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 descr="Image result for gel electrophoresi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 descr="Image result for gel electrophoresis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Biotechnology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209481"/>
            <a:ext cx="85206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Both DNA and RNA can be manipulated through genetic engineering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Gel Electrophoresis</a:t>
            </a:r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140250" y="1151400"/>
            <a:ext cx="4560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>
                <a:solidFill>
                  <a:schemeClr val="accent5"/>
                </a:solidFill>
              </a:rPr>
              <a:t>Gel electrophoresis</a:t>
            </a:r>
            <a:r>
              <a:rPr lang="en"/>
              <a:t>: a technique used to separate DNA fragments by size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DNA is loaded into wells on one end of a gel and an electric current is applied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DNA fragments are negatively charged so they move towards the positive electrode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311700" y="59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PCR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97400" y="899675"/>
            <a:ext cx="8927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b="1" u="sng">
                <a:solidFill>
                  <a:srgbClr val="9900FF"/>
                </a:solidFill>
              </a:rPr>
              <a:t>Polymerase chain reaction (PCR)</a:t>
            </a:r>
            <a:r>
              <a:rPr lang="en"/>
              <a:t>: a method used in molecular biology to make several copies of a specific DNA segment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Segments of DNA are amplified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Results can be analyzed using gel electrophoresis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DNA Sequencing</a:t>
            </a:r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209480"/>
            <a:ext cx="8520600" cy="1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800"/>
              <a:buNone/>
            </a:pPr>
            <a:r>
              <a:rPr lang="en" b="1" u="sng">
                <a:solidFill>
                  <a:srgbClr val="B45F06"/>
                </a:solidFill>
              </a:rPr>
              <a:t>DNA sequencing</a:t>
            </a:r>
            <a:r>
              <a:rPr lang="en"/>
              <a:t>: the process of determining the order of nucleotides in DNA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Mutations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20948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FF0000"/>
                </a:solidFill>
              </a:rPr>
              <a:t>Mutations</a:t>
            </a:r>
            <a:r>
              <a:rPr lang="en"/>
              <a:t>: changes in the genetic material of a cell, which can </a:t>
            </a:r>
            <a:r>
              <a:rPr lang="en" u="sng"/>
              <a:t>alter</a:t>
            </a:r>
            <a:r>
              <a:rPr lang="en"/>
              <a:t> phenotypes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Primary source of </a:t>
            </a:r>
            <a:r>
              <a:rPr lang="en">
                <a:solidFill>
                  <a:srgbClr val="0000FF"/>
                </a:solidFill>
              </a:rPr>
              <a:t>genetic variation</a:t>
            </a:r>
            <a:endParaRPr>
              <a:solidFill>
                <a:srgbClr val="0000FF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Normal function and production of cellular products is essential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Any disruption can cause new </a:t>
            </a:r>
            <a:r>
              <a:rPr lang="en">
                <a:solidFill>
                  <a:srgbClr val="0000FF"/>
                </a:solidFill>
              </a:rPr>
              <a:t>phenotypes</a:t>
            </a:r>
            <a:endParaRPr>
              <a:solidFill>
                <a:srgbClr val="0000FF"/>
              </a:solidFill>
            </a:endParaRPr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Changes can be large scale or small scale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Large scale: chromosomal changes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Small scale: nucleotide substitutions, insertions, or deletions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Small Scale Mutations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209474"/>
            <a:ext cx="8520600" cy="53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FF0000"/>
                </a:solidFill>
              </a:rPr>
              <a:t>Point mutations</a:t>
            </a:r>
            <a:r>
              <a:rPr lang="en"/>
              <a:t>: change a single nucleotide pair of a gene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 b="1">
                <a:solidFill>
                  <a:srgbClr val="0000FF"/>
                </a:solidFill>
              </a:rPr>
              <a:t>Substitution</a:t>
            </a:r>
            <a:r>
              <a:rPr lang="en"/>
              <a:t>: the replacement of one nucleotide and its partner with another pair of nucleotides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>
                <a:solidFill>
                  <a:srgbClr val="0000FF"/>
                </a:solidFill>
              </a:rPr>
              <a:t>Silent</a:t>
            </a:r>
            <a:r>
              <a:rPr lang="en"/>
              <a:t>: change still codes for the same amino acid (remember: redundancy in the genetic code)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>
                <a:solidFill>
                  <a:srgbClr val="0000FF"/>
                </a:solidFill>
              </a:rPr>
              <a:t>Missense</a:t>
            </a:r>
            <a:r>
              <a:rPr lang="en"/>
              <a:t>: change results in a different amino acid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>
                <a:solidFill>
                  <a:srgbClr val="0000FF"/>
                </a:solidFill>
              </a:rPr>
              <a:t>Nonsense</a:t>
            </a:r>
            <a:r>
              <a:rPr lang="en"/>
              <a:t>: change results in a stop codon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Point Mutations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Small Scale Mutations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209474"/>
            <a:ext cx="85206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 u="sng">
                <a:solidFill>
                  <a:srgbClr val="FF0000"/>
                </a:solidFill>
              </a:rPr>
              <a:t>Frameshift mutation</a:t>
            </a:r>
            <a:r>
              <a:rPr lang="en"/>
              <a:t>: when the reading frame of the genetic information is altered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Disastrous effects to resulting proteins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Insertion: a nucleotide is inserted</a:t>
            </a:r>
            <a:endParaRPr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/>
              <a:t>Deletion: a nucleotide is removed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Large Scale Mutations</a:t>
            </a:r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20948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Mutations that affect chromosomes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0000FF"/>
                </a:solidFill>
              </a:rPr>
              <a:t>Nondisjunction</a:t>
            </a:r>
            <a:r>
              <a:rPr lang="en"/>
              <a:t>: when chromosomes do not separate properly in meiosis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/>
              <a:t>Results in the incorrect number of chromosomes</a:t>
            </a:r>
            <a:endParaRPr sz="2600"/>
          </a:p>
          <a:p>
            <a:pPr marL="137160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" u="sng"/>
              <a:t>Example</a:t>
            </a:r>
            <a:r>
              <a:rPr lang="en"/>
              <a:t>: Down Syndrome- trisomy 21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9900FF"/>
                </a:solidFill>
              </a:rPr>
              <a:t>Translocation</a:t>
            </a:r>
            <a:r>
              <a:rPr lang="en"/>
              <a:t>: a segment of one chromosome moves to another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FF0000"/>
                </a:solidFill>
              </a:rPr>
              <a:t>Inversions</a:t>
            </a:r>
            <a:r>
              <a:rPr lang="en"/>
              <a:t>: a segment is reversed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B45F06"/>
                </a:solidFill>
              </a:rPr>
              <a:t>Duplications</a:t>
            </a:r>
            <a:r>
              <a:rPr lang="en"/>
              <a:t>: a segment is repeated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 b="1">
                <a:solidFill>
                  <a:srgbClr val="741B47"/>
                </a:solidFill>
              </a:rPr>
              <a:t>Deletions</a:t>
            </a:r>
            <a:r>
              <a:rPr lang="en"/>
              <a:t>: a segment is lost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/>
              <a:t>Natural Selection</a:t>
            </a: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209479"/>
            <a:ext cx="8520600" cy="22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Any time mutations occur, they are subject to natural selection</a:t>
            </a:r>
            <a:endParaRPr/>
          </a:p>
          <a:p>
            <a:pPr marL="91440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"/>
              <a:t>Genetic changes can sometimes enhance the survival and reproduction of an organism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136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5200"/>
              <a:t>Increasing Genetic Variation</a:t>
            </a:r>
            <a:endParaRPr sz="5200"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183100" y="1109450"/>
            <a:ext cx="8649300" cy="49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Prokaryotes can exchange genetic material through </a:t>
            </a:r>
            <a:r>
              <a:rPr lang="en" b="1">
                <a:solidFill>
                  <a:srgbClr val="FF0000"/>
                </a:solidFill>
              </a:rPr>
              <a:t>horizontal gene transfer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"/>
              <a:t>If there is a mutation that is beneficial to the survival and reproduction of that prokaryote then it can also be transferred 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rgbClr val="9900FF"/>
                </a:solidFill>
              </a:rPr>
              <a:t>Transformation</a:t>
            </a:r>
            <a:r>
              <a:rPr lang="en" sz="2600"/>
              <a:t>: uptaking of DNA from a nearby cell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rgbClr val="B45F06"/>
                </a:solidFill>
              </a:rPr>
              <a:t>Transduction</a:t>
            </a:r>
            <a:r>
              <a:rPr lang="en" sz="2600"/>
              <a:t>: viral transmission of genetic material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rgbClr val="0000FF"/>
                </a:solidFill>
              </a:rPr>
              <a:t>Conjugation</a:t>
            </a:r>
            <a:r>
              <a:rPr lang="en" sz="2600"/>
              <a:t>: cell to cell transfer of DNA</a:t>
            </a:r>
            <a:endParaRPr sz="2600"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" sz="2600">
                <a:solidFill>
                  <a:srgbClr val="38761D"/>
                </a:solidFill>
              </a:rPr>
              <a:t>Transposition</a:t>
            </a:r>
            <a:r>
              <a:rPr lang="en" sz="2600"/>
              <a:t>: movement of DNA segments within and between DNA molecules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5400"/>
              <a:t>Biotechnology</a:t>
            </a:r>
            <a:endParaRPr sz="5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On-screen Show (4:3)</PresentationFormat>
  <Paragraphs>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Mutations</vt:lpstr>
      <vt:lpstr>Small Scale Mutations</vt:lpstr>
      <vt:lpstr>Point Mutations</vt:lpstr>
      <vt:lpstr>Small Scale Mutations</vt:lpstr>
      <vt:lpstr>Large Scale Mutations</vt:lpstr>
      <vt:lpstr>Natural Selection</vt:lpstr>
      <vt:lpstr>Increasing Genetic Variation</vt:lpstr>
      <vt:lpstr>Biotechnology</vt:lpstr>
      <vt:lpstr>Biotechnology</vt:lpstr>
      <vt:lpstr>Gel Electrophoresis</vt:lpstr>
      <vt:lpstr>PCR</vt:lpstr>
      <vt:lpstr>DNA Sequencing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 Moeller</cp:lastModifiedBy>
  <cp:revision>1</cp:revision>
  <dcterms:modified xsi:type="dcterms:W3CDTF">2021-01-05T06:29:03Z</dcterms:modified>
</cp:coreProperties>
</file>