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handoutMasterIdLst>
    <p:handoutMasterId r:id="rId20"/>
  </p:handoutMasterIdLst>
  <p:sldIdLst>
    <p:sldId id="269" r:id="rId2"/>
    <p:sldId id="270" r:id="rId3"/>
    <p:sldId id="300" r:id="rId4"/>
    <p:sldId id="275" r:id="rId5"/>
    <p:sldId id="276" r:id="rId6"/>
    <p:sldId id="359" r:id="rId7"/>
    <p:sldId id="418" r:id="rId8"/>
    <p:sldId id="322" r:id="rId9"/>
    <p:sldId id="419" r:id="rId10"/>
    <p:sldId id="352" r:id="rId11"/>
    <p:sldId id="420" r:id="rId12"/>
    <p:sldId id="421" r:id="rId13"/>
    <p:sldId id="396" r:id="rId14"/>
    <p:sldId id="414" r:id="rId15"/>
    <p:sldId id="350" r:id="rId16"/>
    <p:sldId id="342" r:id="rId17"/>
    <p:sldId id="299" r:id="rId1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3/23/2026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3/23/2026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71134-1A0C-1459-1EB0-C90D4B6008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B17345-41A0-F990-CFBB-7FBC15C5AE6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40830C0-990D-5C1C-79A7-FAADE8BE72F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DBA3A90-E2EA-1B8A-2493-E3AF48E69259}"/>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814528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A9965-2335-C1F5-5890-FFEDA395D1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FFA93F-0BBD-5F34-5E94-B82C93226A4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C9EAB57-C1B1-2A87-AD22-66268F6EA50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42817CA-0245-8CFD-11A5-78EE34279C62}"/>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9240378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A43D7-F2A3-4753-FA18-05677CB631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79CBE9-6CFC-47B6-E11C-14AC1DA42DC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460D918-99DC-91BB-6AEE-0499093845C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95A3BCC-0EED-4163-D225-26F95BAF212B}"/>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4261452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02472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3/23/2026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3/23/2026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3/23/2026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3/23/2026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3/23/2026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3/23/2026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84ferry.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884ferry.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1884ferry.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kipling.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kipling.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6.1 - Rationales for Imperialism (1750–1900)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Jules Ferry, Speech to the French Chamber of Deputies, 1884 Full text: </a:t>
            </a:r>
            <a:r>
              <a:rPr lang="en-US" sz="2000" b="1" cap="none" dirty="0">
                <a:effectLst/>
                <a:latin typeface="Arial" panose="020B0604020202020204" pitchFamily="34" charset="0"/>
                <a:ea typeface="Aptos" panose="020B0004020202020204" pitchFamily="34" charset="0"/>
                <a:hlinkClick r:id="rId3"/>
              </a:rPr>
              <a:t>https://sourcebooks.fordham.edu/mod/1884ferry.asp</a:t>
            </a:r>
            <a:r>
              <a:rPr lang="en-US" sz="2000" b="1" cap="none" dirty="0">
                <a:effectLst/>
                <a:latin typeface="Arial" panose="020B0604020202020204" pitchFamily="34" charset="0"/>
                <a:ea typeface="Aptos" panose="020B0004020202020204" pitchFamily="34" charset="0"/>
              </a:rPr>
              <a:t> </a:t>
            </a:r>
            <a:br>
              <a:rPr lang="en-US" sz="2000" b="1" cap="none" dirty="0">
                <a:effectLst/>
                <a:latin typeface="Arial" panose="020B0604020202020204" pitchFamily="34" charset="0"/>
                <a:ea typeface="Aptos" panose="020B0004020202020204" pitchFamily="34" charset="0"/>
              </a:rPr>
            </a:b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4401205"/>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Gentlemen, we must speak more loudly and more frankly! We must say openly that indeed the superior races have a right over the inferior races. I repeat, that the superior races have a right because they have a duty. They have the duty to civilize the inferior races…</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the history of earlier centuries, these duties, gentlemen, have often been misunderstood. But today, I maintain that European nations have a moral obligation to bring civilization to those parts of the world that have not yet shared in the progress of science, industry, and political organization.</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7D343EE-96AD-C4C8-7786-10215A79CDE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C2F1F93-82AE-DF1C-E3E6-59AF607539B4}"/>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Jules Ferry, Speech to the French Chamber of Deputies, 1884 Full text: </a:t>
            </a:r>
            <a:r>
              <a:rPr lang="en-US" sz="2000" b="1" cap="none" dirty="0">
                <a:effectLst/>
                <a:latin typeface="Arial" panose="020B0604020202020204" pitchFamily="34" charset="0"/>
                <a:ea typeface="Aptos" panose="020B0004020202020204" pitchFamily="34" charset="0"/>
                <a:hlinkClick r:id="rId3"/>
              </a:rPr>
              <a:t>https://sourcebooks.fordham.edu/mod/1884ferry.asp</a:t>
            </a:r>
            <a:r>
              <a:rPr lang="en-US" sz="2000" b="1" cap="none" dirty="0">
                <a:effectLst/>
                <a:latin typeface="Arial" panose="020B0604020202020204" pitchFamily="34" charset="0"/>
                <a:ea typeface="Aptos" panose="020B0004020202020204" pitchFamily="34" charset="0"/>
              </a:rPr>
              <a:t> </a:t>
            </a:r>
            <a:br>
              <a:rPr lang="en-US" sz="2000" b="1" cap="none" dirty="0">
                <a:effectLst/>
                <a:latin typeface="Arial" panose="020B0604020202020204" pitchFamily="34" charset="0"/>
                <a:ea typeface="Aptos" panose="020B0004020202020204" pitchFamily="34" charset="0"/>
              </a:rPr>
            </a:b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F2D802A-714A-8C2C-57CA-4BED3E6FB838}"/>
              </a:ext>
            </a:extLst>
          </p:cNvPr>
          <p:cNvSpPr txBox="1"/>
          <p:nvPr/>
        </p:nvSpPr>
        <p:spPr>
          <a:xfrm>
            <a:off x="608012" y="1366155"/>
            <a:ext cx="10896600" cy="526297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Can we say that French colonial policy is not inspired by this spirit? No! It is not merely a matter of economic interest. It is also a matter of political greatness. A nation which does not expand is a nation which risks decline. France must be strong, and strength comes from influence across the world.</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There is another point, gentlemen, that I must address—the humanitarian side. It is necessary to say openly that what we call our colonial policy is not simply a search for markets or resources. It is also an attempt to uplift, to educate, and to improve the conditions of populations who, without our intervention, would remain in a state of stagnation.</a:t>
            </a:r>
          </a:p>
        </p:txBody>
      </p:sp>
    </p:spTree>
    <p:extLst>
      <p:ext uri="{BB962C8B-B14F-4D97-AF65-F5344CB8AC3E}">
        <p14:creationId xmlns:p14="http://schemas.microsoft.com/office/powerpoint/2010/main" val="385101366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ADAAEFF-285A-18F9-0D74-92E9D8D38CF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A41B274-6289-A450-57C6-A44F47B36614}"/>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Jules Ferry, Speech to the French Chamber of Deputies, 1884 Full text: </a:t>
            </a:r>
            <a:r>
              <a:rPr lang="en-US" sz="2000" b="1" cap="none" dirty="0">
                <a:effectLst/>
                <a:latin typeface="Arial" panose="020B0604020202020204" pitchFamily="34" charset="0"/>
                <a:ea typeface="Aptos" panose="020B0004020202020204" pitchFamily="34" charset="0"/>
                <a:hlinkClick r:id="rId3"/>
              </a:rPr>
              <a:t>https://sourcebooks.fordham.edu/mod/1884ferry.asp</a:t>
            </a:r>
            <a:r>
              <a:rPr lang="en-US" sz="2000" b="1" cap="none" dirty="0">
                <a:effectLst/>
                <a:latin typeface="Arial" panose="020B0604020202020204" pitchFamily="34" charset="0"/>
                <a:ea typeface="Aptos" panose="020B0004020202020204" pitchFamily="34" charset="0"/>
              </a:rPr>
              <a:t> </a:t>
            </a:r>
            <a:br>
              <a:rPr lang="en-US" sz="2000" b="1" cap="none" dirty="0">
                <a:effectLst/>
                <a:latin typeface="Arial" panose="020B0604020202020204" pitchFamily="34" charset="0"/>
                <a:ea typeface="Aptos" panose="020B0004020202020204" pitchFamily="34" charset="0"/>
              </a:rPr>
            </a:b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4E0D1651-400A-2F5A-23B5-72FDB10C1A25}"/>
              </a:ext>
            </a:extLst>
          </p:cNvPr>
          <p:cNvSpPr txBox="1"/>
          <p:nvPr/>
        </p:nvSpPr>
        <p:spPr>
          <a:xfrm>
            <a:off x="608012" y="1366155"/>
            <a:ext cx="10896600" cy="5201424"/>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Therefore, I say that French expansion is justified not only by national interest, but by a higher mission—the spread of civilization, the advancement of humanity, and the fulfillment of a duty that history has placed upon us.</a:t>
            </a:r>
          </a:p>
          <a:p>
            <a:pPr marL="0" marR="0">
              <a:buNone/>
            </a:pPr>
            <a:endParaRPr lang="en-US" sz="2800" kern="100" dirty="0">
              <a:effectLst/>
              <a:latin typeface="Arial" panose="020B0604020202020204" pitchFamily="34" charset="0"/>
              <a:ea typeface="Aptos" panose="020B0004020202020204" pitchFamily="34" charset="0"/>
            </a:endParaRP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What is Jules Ferry’s position and audience, and how might this influence his argument? </a:t>
            </a: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How does this speech reflect broader 19th-century European beliefs about race and progress? </a:t>
            </a: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Identify TWO different justifications Ferry gives for imperialism. </a:t>
            </a: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How does Ferry connect nationalism and imperialism in this speech? </a:t>
            </a:r>
          </a:p>
          <a:p>
            <a:pPr marL="514350" marR="0" indent="-514350">
              <a:buFont typeface="+mj-lt"/>
              <a:buAutoNum type="arabicPeriod"/>
            </a:pPr>
            <a:r>
              <a:rPr lang="en-US" sz="2400" kern="100" dirty="0">
                <a:effectLst/>
                <a:latin typeface="Arial" panose="020B0604020202020204" pitchFamily="34" charset="0"/>
                <a:ea typeface="Aptos" panose="020B0004020202020204" pitchFamily="34" charset="0"/>
              </a:rPr>
              <a:t>To what extent does Ferry present imperialism as beneficial versus self-interested? </a:t>
            </a:r>
          </a:p>
        </p:txBody>
      </p:sp>
    </p:spTree>
    <p:extLst>
      <p:ext uri="{BB962C8B-B14F-4D97-AF65-F5344CB8AC3E}">
        <p14:creationId xmlns:p14="http://schemas.microsoft.com/office/powerpoint/2010/main" val="125622005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a:bodyPr>
          <a:lstStyle/>
          <a:p>
            <a:r>
              <a:rPr lang="en-US" sz="2800" dirty="0"/>
              <a:t>Ideological Justifications for Imperialism</a:t>
            </a:r>
          </a:p>
        </p:txBody>
      </p:sp>
      <p:graphicFrame>
        <p:nvGraphicFramePr>
          <p:cNvPr id="3" name="Table 2">
            <a:extLst>
              <a:ext uri="{FF2B5EF4-FFF2-40B4-BE49-F238E27FC236}">
                <a16:creationId xmlns:a16="http://schemas.microsoft.com/office/drawing/2014/main" id="{538F7C9F-3F11-6D6B-B332-6DB9BCF5CAC7}"/>
              </a:ext>
            </a:extLst>
          </p:cNvPr>
          <p:cNvGraphicFramePr>
            <a:graphicFrameLocks noGrp="1"/>
          </p:cNvGraphicFramePr>
          <p:nvPr>
            <p:extLst>
              <p:ext uri="{D42A27DB-BD31-4B8C-83A1-F6EECF244321}">
                <p14:modId xmlns:p14="http://schemas.microsoft.com/office/powerpoint/2010/main" val="4137183247"/>
              </p:ext>
            </p:extLst>
          </p:nvPr>
        </p:nvGraphicFramePr>
        <p:xfrm>
          <a:off x="1217612" y="1371600"/>
          <a:ext cx="9753600" cy="4754880"/>
        </p:xfrm>
        <a:graphic>
          <a:graphicData uri="http://schemas.openxmlformats.org/drawingml/2006/table">
            <a:tbl>
              <a:tblPr firstRow="1" firstCol="1" bandRow="1">
                <a:tableStyleId>{3B4B98B0-60AC-42C2-AFA5-B58CD77FA1E5}</a:tableStyleId>
              </a:tblPr>
              <a:tblGrid>
                <a:gridCol w="3251200">
                  <a:extLst>
                    <a:ext uri="{9D8B030D-6E8A-4147-A177-3AD203B41FA5}">
                      <a16:colId xmlns:a16="http://schemas.microsoft.com/office/drawing/2014/main" val="510481158"/>
                    </a:ext>
                  </a:extLst>
                </a:gridCol>
                <a:gridCol w="3251200">
                  <a:extLst>
                    <a:ext uri="{9D8B030D-6E8A-4147-A177-3AD203B41FA5}">
                      <a16:colId xmlns:a16="http://schemas.microsoft.com/office/drawing/2014/main" val="759363272"/>
                    </a:ext>
                  </a:extLst>
                </a:gridCol>
                <a:gridCol w="3251200">
                  <a:extLst>
                    <a:ext uri="{9D8B030D-6E8A-4147-A177-3AD203B41FA5}">
                      <a16:colId xmlns:a16="http://schemas.microsoft.com/office/drawing/2014/main" val="3268747309"/>
                    </a:ext>
                  </a:extLst>
                </a:gridCol>
              </a:tblGrid>
              <a:tr h="0">
                <a:tc>
                  <a:txBody>
                    <a:bodyPr/>
                    <a:lstStyle/>
                    <a:p>
                      <a:pPr marL="0" marR="0">
                        <a:buNone/>
                      </a:pPr>
                      <a:r>
                        <a:rPr lang="en-US" sz="2400" kern="100">
                          <a:effectLst/>
                        </a:rPr>
                        <a:t>Ideology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Core Belief</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How It Justified Imperialism</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358097211"/>
                  </a:ext>
                </a:extLst>
              </a:tr>
              <a:tr h="0">
                <a:tc>
                  <a:txBody>
                    <a:bodyPr/>
                    <a:lstStyle/>
                    <a:p>
                      <a:pPr marL="0" marR="0">
                        <a:buNone/>
                      </a:pPr>
                      <a:r>
                        <a:rPr lang="en-US" sz="2400" kern="100">
                          <a:effectLst/>
                        </a:rPr>
                        <a:t>Social Darwinism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Survival of the fittest among societies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Strong nations should dominate weaker ones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48912253"/>
                  </a:ext>
                </a:extLst>
              </a:tr>
              <a:tr h="0">
                <a:tc>
                  <a:txBody>
                    <a:bodyPr/>
                    <a:lstStyle/>
                    <a:p>
                      <a:pPr marL="0" marR="0">
                        <a:buNone/>
                      </a:pPr>
                      <a:r>
                        <a:rPr lang="en-US" sz="2400" kern="100">
                          <a:effectLst/>
                        </a:rPr>
                        <a:t>Nationalism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Pride and competition among nations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Empires showed national strength</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927637265"/>
                  </a:ext>
                </a:extLst>
              </a:tr>
              <a:tr h="0">
                <a:tc>
                  <a:txBody>
                    <a:bodyPr/>
                    <a:lstStyle/>
                    <a:p>
                      <a:pPr marL="0" marR="0">
                        <a:buNone/>
                      </a:pPr>
                      <a:r>
                        <a:rPr lang="en-US" sz="2400" kern="100">
                          <a:effectLst/>
                        </a:rPr>
                        <a:t>Civilizing Mission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Duty to “improve” others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Colonization seen as helpful or moral</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70483535"/>
                  </a:ext>
                </a:extLst>
              </a:tr>
              <a:tr h="0">
                <a:tc>
                  <a:txBody>
                    <a:bodyPr/>
                    <a:lstStyle/>
                    <a:p>
                      <a:pPr marL="0" marR="0">
                        <a:buNone/>
                      </a:pPr>
                      <a:r>
                        <a:rPr lang="en-US" sz="2400" kern="100">
                          <a:effectLst/>
                        </a:rPr>
                        <a:t>Religious Motives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Spread of Christianity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Missionaries supported expansion</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01290598"/>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524000"/>
            <a:ext cx="10668000" cy="3539430"/>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800" b="1" kern="100" dirty="0">
                <a:solidFill>
                  <a:schemeClr val="tx1"/>
                </a:solidFill>
                <a:effectLst/>
                <a:latin typeface="Arial" panose="020B0604020202020204" pitchFamily="34" charset="0"/>
                <a:ea typeface="Aptos" panose="020B0004020202020204" pitchFamily="34" charset="0"/>
              </a:rPr>
              <a:t>Change / Continuity / Comparison</a:t>
            </a:r>
            <a:endParaRPr lang="en-US" sz="2800" kern="100" dirty="0">
              <a:solidFill>
                <a:schemeClr val="tx1"/>
              </a:solidFill>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b="1" kern="100" dirty="0">
                <a:solidFill>
                  <a:schemeClr val="tx1"/>
                </a:solidFill>
                <a:effectLst/>
                <a:latin typeface="Arial" panose="020B0604020202020204" pitchFamily="34" charset="0"/>
                <a:ea typeface="Aptos" panose="020B0004020202020204" pitchFamily="34" charset="0"/>
              </a:rPr>
              <a:t>Change:</a:t>
            </a:r>
            <a:r>
              <a:rPr lang="en-US" sz="2800" kern="100" dirty="0">
                <a:solidFill>
                  <a:schemeClr val="tx1"/>
                </a:solidFill>
                <a:effectLst/>
                <a:latin typeface="Arial" panose="020B0604020202020204" pitchFamily="34" charset="0"/>
                <a:ea typeface="Aptos" panose="020B0004020202020204" pitchFamily="34" charset="0"/>
              </a:rPr>
              <a:t> By the 19th century, imperialism was increasingly justified using scientific and racial ideas like Social Darwinism. </a:t>
            </a:r>
          </a:p>
          <a:p>
            <a:pPr marL="342900" marR="0" lvl="0" indent="-342900">
              <a:buSzPts val="1000"/>
              <a:buFont typeface="Symbol" panose="05050102010706020507" pitchFamily="18" charset="2"/>
              <a:buChar char=""/>
              <a:tabLst>
                <a:tab pos="457200" algn="l"/>
              </a:tabLst>
            </a:pPr>
            <a:r>
              <a:rPr lang="en-US" sz="2800" b="1" kern="100" dirty="0">
                <a:solidFill>
                  <a:schemeClr val="tx1"/>
                </a:solidFill>
                <a:effectLst/>
                <a:latin typeface="Arial" panose="020B0604020202020204" pitchFamily="34" charset="0"/>
                <a:ea typeface="Aptos" panose="020B0004020202020204" pitchFamily="34" charset="0"/>
              </a:rPr>
              <a:t>Continuity:</a:t>
            </a:r>
            <a:r>
              <a:rPr lang="en-US" sz="2800" kern="100" dirty="0">
                <a:solidFill>
                  <a:schemeClr val="tx1"/>
                </a:solidFill>
                <a:effectLst/>
                <a:latin typeface="Arial" panose="020B0604020202020204" pitchFamily="34" charset="0"/>
                <a:ea typeface="Aptos" panose="020B0004020202020204" pitchFamily="34" charset="0"/>
              </a:rPr>
              <a:t> Religious motivations for expansion continued from earlier periods. </a:t>
            </a:r>
          </a:p>
          <a:p>
            <a:pPr marL="342900" marR="0" lvl="0" indent="-342900">
              <a:buSzPts val="1000"/>
              <a:buFont typeface="Symbol" panose="05050102010706020507" pitchFamily="18" charset="2"/>
              <a:buChar char=""/>
              <a:tabLst>
                <a:tab pos="457200" algn="l"/>
              </a:tabLst>
            </a:pPr>
            <a:r>
              <a:rPr lang="en-US" sz="2800" b="1" kern="100" dirty="0">
                <a:solidFill>
                  <a:schemeClr val="tx1"/>
                </a:solidFill>
                <a:effectLst/>
                <a:latin typeface="Arial" panose="020B0604020202020204" pitchFamily="34" charset="0"/>
                <a:ea typeface="Aptos" panose="020B0004020202020204" pitchFamily="34" charset="0"/>
              </a:rPr>
              <a:t>Comparison:</a:t>
            </a:r>
            <a:r>
              <a:rPr lang="en-US" sz="2800" kern="100" dirty="0">
                <a:solidFill>
                  <a:schemeClr val="tx1"/>
                </a:solidFill>
                <a:effectLst/>
                <a:latin typeface="Arial" panose="020B0604020202020204" pitchFamily="34" charset="0"/>
                <a:ea typeface="Aptos" panose="020B0004020202020204" pitchFamily="34" charset="0"/>
              </a:rPr>
              <a:t> European empires often used racial ideologies, while some non-European empires focused more on political or economic control. </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3046988"/>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Ideologies played a central role in justifying imperialism.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Social Darwinism promoted racial hierarchy and dominance.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Nationalism encouraged competition for colonies.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The “civilizing mission” framed imperialism as moral. </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Religious motives supported cultural expansion.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447800"/>
            <a:ext cx="10972800" cy="3539430"/>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Answer each question in </a:t>
            </a:r>
            <a:r>
              <a:rPr lang="en-US" sz="2800" b="1" kern="100" dirty="0">
                <a:effectLst/>
                <a:latin typeface="Arial" panose="020B0604020202020204" pitchFamily="34" charset="0"/>
                <a:ea typeface="Aptos" panose="020B0004020202020204" pitchFamily="34" charset="0"/>
              </a:rPr>
              <a:t>2–3 sentences</a:t>
            </a:r>
            <a:r>
              <a:rPr lang="en-US" sz="2800" kern="100" dirty="0">
                <a:effectLst/>
                <a:latin typeface="Arial" panose="020B0604020202020204" pitchFamily="34" charset="0"/>
                <a:ea typeface="Aptos" panose="020B0004020202020204" pitchFamily="34" charset="0"/>
              </a:rPr>
              <a:t>.</a:t>
            </a:r>
          </a:p>
          <a:p>
            <a:pPr marL="800100" lvl="1" indent="-342900">
              <a:buFont typeface="+mj-lt"/>
              <a:buAutoNum type="alphaUcPeriod"/>
            </a:pPr>
            <a:r>
              <a:rPr lang="en-US" sz="2800" kern="100" dirty="0">
                <a:latin typeface="Arial" panose="020B0604020202020204" pitchFamily="34" charset="0"/>
                <a:ea typeface="Aptos" panose="020B0004020202020204" pitchFamily="34" charset="0"/>
              </a:rPr>
              <a:t> </a:t>
            </a:r>
            <a:r>
              <a:rPr lang="en-US" sz="2800" kern="100" dirty="0">
                <a:effectLst/>
                <a:latin typeface="Arial" panose="020B0604020202020204" pitchFamily="34" charset="0"/>
                <a:ea typeface="Aptos" panose="020B0004020202020204" pitchFamily="34" charset="0"/>
              </a:rPr>
              <a:t>Identify ONE ideology used to justify imperialism from 1750–1900.</a:t>
            </a:r>
          </a:p>
          <a:p>
            <a:pPr marL="800100" lvl="1" indent="-342900">
              <a:buFont typeface="+mj-lt"/>
              <a:buAutoNum type="alphaUcPeriod"/>
            </a:pPr>
            <a:r>
              <a:rPr lang="en-US" sz="2800" kern="100" dirty="0">
                <a:latin typeface="Arial" panose="020B0604020202020204" pitchFamily="34" charset="0"/>
                <a:ea typeface="Aptos" panose="020B0004020202020204" pitchFamily="34" charset="0"/>
              </a:rPr>
              <a:t> </a:t>
            </a:r>
            <a:r>
              <a:rPr lang="en-US" sz="2800" kern="100" dirty="0">
                <a:effectLst/>
                <a:latin typeface="Arial" panose="020B0604020202020204" pitchFamily="34" charset="0"/>
                <a:ea typeface="Aptos" panose="020B0004020202020204" pitchFamily="34" charset="0"/>
              </a:rPr>
              <a:t>Explain ONE way that ideology supported imperial expansion.</a:t>
            </a:r>
          </a:p>
          <a:p>
            <a:pPr marL="800100" lvl="1" indent="-342900">
              <a:buFont typeface="+mj-lt"/>
              <a:buAutoNum type="alphaUcPeriod"/>
            </a:pPr>
            <a:r>
              <a:rPr lang="en-US" sz="2800" kern="100" dirty="0">
                <a:latin typeface="Arial" panose="020B0604020202020204" pitchFamily="34" charset="0"/>
                <a:ea typeface="Aptos" panose="020B0004020202020204" pitchFamily="34" charset="0"/>
              </a:rPr>
              <a:t> </a:t>
            </a:r>
            <a:r>
              <a:rPr lang="en-US" sz="2800" kern="100" dirty="0">
                <a:effectLst/>
                <a:latin typeface="Arial" panose="020B0604020202020204" pitchFamily="34" charset="0"/>
                <a:ea typeface="Aptos" panose="020B0004020202020204" pitchFamily="34" charset="0"/>
              </a:rPr>
              <a:t>Provide ONE example of a historical figure or document that reflects this ideology.</a:t>
            </a:r>
          </a:p>
        </p:txBody>
      </p:sp>
    </p:spTree>
    <p:extLst>
      <p:ext uri="{BB962C8B-B14F-4D97-AF65-F5344CB8AC3E}">
        <p14:creationId xmlns:p14="http://schemas.microsoft.com/office/powerpoint/2010/main" val="232369338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ideologies justified imperial expansion.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key beliefs such as Social Darwinism and nationalism.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to understand imperialist perspectives. </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Compare different ideological motivations for imperialism.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415924" y="248671"/>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473868" y="1255999"/>
            <a:ext cx="11241088" cy="4524315"/>
          </a:xfrm>
          <a:prstGeom prst="rect">
            <a:avLst/>
          </a:prstGeom>
          <a:noFill/>
          <a:ln>
            <a:solidFill>
              <a:schemeClr val="bg2"/>
            </a:solidFill>
          </a:ln>
        </p:spPr>
        <p:txBody>
          <a:bodyPr wrap="square">
            <a:spAutoFit/>
          </a:bodyPr>
          <a:lstStyle/>
          <a:p>
            <a:r>
              <a:rPr lang="en-US" sz="3200" dirty="0"/>
              <a:t>Between 1750 and 1900, European powers and other industrializing nations expanded their influence across Africa, Asia, and the Pacific. While economic and political motives were important, many leaders justified imperialism using cultural and ideological beliefs. These ideas often portrayed imperialism as beneficial, necessary, or even morally right. Understanding these justifications helps explain how imperialism was supported and accepted by many people at the time.</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40120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Imperialism</a:t>
            </a:r>
            <a:r>
              <a:rPr lang="en-US" sz="2800" kern="100" dirty="0">
                <a:effectLst/>
                <a:latin typeface="Arial" panose="020B0604020202020204" pitchFamily="34" charset="0"/>
                <a:ea typeface="Aptos" panose="020B0004020202020204" pitchFamily="34" charset="0"/>
              </a:rPr>
              <a:t>: A policy where a country extends its power over other lands and peoples.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Social Darwinism</a:t>
            </a:r>
            <a:r>
              <a:rPr lang="en-US" sz="2800" kern="100" dirty="0">
                <a:effectLst/>
                <a:latin typeface="Arial" panose="020B0604020202020204" pitchFamily="34" charset="0"/>
                <a:ea typeface="Aptos" panose="020B0004020202020204" pitchFamily="34" charset="0"/>
              </a:rPr>
              <a:t>: The belief that stronger societies are naturally meant to dominate weaker ones.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Nationalism</a:t>
            </a:r>
            <a:r>
              <a:rPr lang="en-US" sz="2800" kern="100" dirty="0">
                <a:effectLst/>
                <a:latin typeface="Arial" panose="020B0604020202020204" pitchFamily="34" charset="0"/>
                <a:ea typeface="Aptos" panose="020B0004020202020204" pitchFamily="34" charset="0"/>
              </a:rPr>
              <a:t>: Pride in one’s country that can lead to competition and expansion.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Civilizing Mission</a:t>
            </a:r>
            <a:r>
              <a:rPr lang="en-US" sz="2800" kern="100" dirty="0">
                <a:effectLst/>
                <a:latin typeface="Arial" panose="020B0604020202020204" pitchFamily="34" charset="0"/>
                <a:ea typeface="Aptos" panose="020B0004020202020204" pitchFamily="34" charset="0"/>
              </a:rPr>
              <a:t>: The idea that Europeans had a duty to “improve” other societies.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Missionary Work</a:t>
            </a:r>
            <a:r>
              <a:rPr lang="en-US" sz="2800" kern="100" dirty="0">
                <a:effectLst/>
                <a:latin typeface="Arial" panose="020B0604020202020204" pitchFamily="34" charset="0"/>
                <a:ea typeface="Aptos" panose="020B0004020202020204" pitchFamily="34" charset="0"/>
              </a:rPr>
              <a:t>: Efforts to spread religious beliefs, especially Christianity.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During the 19th century, industrialized nations increasingly competed for global influence. As they expanded into Africa and Asia, they often used ideology to justify their actions. One major belief was Social Darwinism, which applied Charles Darwin’s ideas about natural selection to human societies. Supporters argued that stronger nations were destined to rule weaker ones.</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Nationalism also played a major role. As European countries developed strong national identities, they sought to demonstrate their power through empire-building. Colonies were seen as symbols of strength and prestige. At the same time, many Europeans believed they had a responsibility to spread their culture and religion, a belief known as the “civilizing mission.”</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Religious motivations were also important. Christian missionaries traveled to colonized regions to convert local populations. While some missionaries aimed to help others, their efforts often supported imperial expansion by promoting European values and weakening local traditions.</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Rudyard Kipling, “The White Man’s Burden,” 1899</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rPr>
              <a:t>Full text: </a:t>
            </a:r>
            <a:r>
              <a:rPr lang="en-US" sz="2000" b="1" cap="none" dirty="0">
                <a:effectLst/>
                <a:latin typeface="Arial" panose="020B0604020202020204" pitchFamily="34" charset="0"/>
                <a:ea typeface="Aptos" panose="020B0004020202020204" pitchFamily="34" charset="0"/>
                <a:hlinkClick r:id="rId3"/>
              </a:rPr>
              <a:t>https://sourcebooks.fordham.edu/mod/kipling.asp</a:t>
            </a:r>
            <a:r>
              <a:rPr lang="en-US" sz="2000" b="1" cap="none" dirty="0">
                <a:effectLst/>
                <a:latin typeface="Arial" panose="020B0604020202020204" pitchFamily="34" charset="0"/>
                <a:ea typeface="Aptos" panose="020B0004020202020204" pitchFamily="34" charset="0"/>
              </a:rPr>
              <a:t> </a:t>
            </a:r>
            <a:br>
              <a:rPr lang="en-US" sz="2000" b="1" cap="none" dirty="0">
                <a:effectLst/>
                <a:latin typeface="Arial" panose="020B0604020202020204" pitchFamily="34" charset="0"/>
                <a:ea typeface="Aptos" panose="020B0004020202020204" pitchFamily="34" charset="0"/>
              </a:rPr>
            </a:b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Take up the White Man’s burden—</a:t>
            </a:r>
          </a:p>
          <a:p>
            <a:pPr marL="0" marR="0">
              <a:buNone/>
            </a:pPr>
            <a:r>
              <a:rPr lang="en-US" sz="2800" kern="100" dirty="0">
                <a:effectLst/>
                <a:latin typeface="Arial" panose="020B0604020202020204" pitchFamily="34" charset="0"/>
                <a:ea typeface="Aptos" panose="020B0004020202020204" pitchFamily="34" charset="0"/>
              </a:rPr>
              <a:t>Send forth the best ye breed—</a:t>
            </a:r>
          </a:p>
          <a:p>
            <a:pPr marL="0" marR="0">
              <a:buNone/>
            </a:pPr>
            <a:r>
              <a:rPr lang="en-US" sz="2800" kern="100" dirty="0">
                <a:effectLst/>
                <a:latin typeface="Arial" panose="020B0604020202020204" pitchFamily="34" charset="0"/>
                <a:ea typeface="Aptos" panose="020B0004020202020204" pitchFamily="34" charset="0"/>
              </a:rPr>
              <a:t>Go bind your sons to exile</a:t>
            </a:r>
          </a:p>
          <a:p>
            <a:pPr marL="0" marR="0">
              <a:buNone/>
            </a:pPr>
            <a:r>
              <a:rPr lang="en-US" sz="2800" kern="100" dirty="0">
                <a:effectLst/>
                <a:latin typeface="Arial" panose="020B0604020202020204" pitchFamily="34" charset="0"/>
                <a:ea typeface="Aptos" panose="020B0004020202020204" pitchFamily="34" charset="0"/>
              </a:rPr>
              <a:t>To serve your captives’ need;</a:t>
            </a:r>
          </a:p>
          <a:p>
            <a:pPr marL="0" marR="0">
              <a:buNone/>
            </a:pPr>
            <a:r>
              <a:rPr lang="en-US" sz="2800" kern="100" dirty="0">
                <a:effectLst/>
                <a:latin typeface="Arial" panose="020B0604020202020204" pitchFamily="34" charset="0"/>
                <a:ea typeface="Aptos" panose="020B0004020202020204" pitchFamily="34" charset="0"/>
              </a:rPr>
              <a:t>To wait in heavy harness,</a:t>
            </a:r>
          </a:p>
          <a:p>
            <a:pPr marL="0" marR="0">
              <a:buNone/>
            </a:pPr>
            <a:r>
              <a:rPr lang="en-US" sz="2800" kern="100" dirty="0">
                <a:effectLst/>
                <a:latin typeface="Arial" panose="020B0604020202020204" pitchFamily="34" charset="0"/>
                <a:ea typeface="Aptos" panose="020B0004020202020204" pitchFamily="34" charset="0"/>
              </a:rPr>
              <a:t>On fluttered folk and wild—</a:t>
            </a:r>
          </a:p>
          <a:p>
            <a:pPr marL="0" marR="0">
              <a:buNone/>
            </a:pPr>
            <a:r>
              <a:rPr lang="en-US" sz="2800" kern="100" dirty="0">
                <a:effectLst/>
                <a:latin typeface="Arial" panose="020B0604020202020204" pitchFamily="34" charset="0"/>
                <a:ea typeface="Aptos" panose="020B0004020202020204" pitchFamily="34" charset="0"/>
              </a:rPr>
              <a:t>Your new-caught, sullen peoples,</a:t>
            </a:r>
          </a:p>
          <a:p>
            <a:pPr marL="0" marR="0">
              <a:buNone/>
            </a:pPr>
            <a:r>
              <a:rPr lang="en-US" sz="2800" kern="100" dirty="0">
                <a:effectLst/>
                <a:latin typeface="Arial" panose="020B0604020202020204" pitchFamily="34" charset="0"/>
                <a:ea typeface="Aptos" panose="020B0004020202020204" pitchFamily="34" charset="0"/>
              </a:rPr>
              <a:t>Half devil and half child.</a:t>
            </a:r>
          </a:p>
          <a:p>
            <a:pPr marL="0" marR="0">
              <a:buNone/>
            </a:pPr>
            <a:r>
              <a:rPr lang="en-US" sz="2800" kern="100" dirty="0">
                <a:effectLst/>
                <a:latin typeface="Arial" panose="020B0604020202020204" pitchFamily="34" charset="0"/>
                <a:ea typeface="Aptos" panose="020B0004020202020204" pitchFamily="34" charset="0"/>
              </a:rPr>
              <a:t>Take up the White Man’s burden—</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1ADC34-4995-AEE2-356B-8C9480CF3F3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79124ED-D4E4-57CD-8A3E-3A9E32E9422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Rudyard Kipling, “The White Man’s Burden,” 1899</a:t>
            </a:r>
            <a:br>
              <a:rPr lang="en-US" sz="2000" b="1" cap="none" dirty="0">
                <a:effectLst/>
                <a:latin typeface="Arial" panose="020B0604020202020204" pitchFamily="34" charset="0"/>
                <a:ea typeface="Aptos" panose="020B0004020202020204" pitchFamily="34" charset="0"/>
              </a:rPr>
            </a:br>
            <a:r>
              <a:rPr lang="en-US" sz="2000" b="1" cap="none" dirty="0">
                <a:effectLst/>
                <a:latin typeface="Arial" panose="020B0604020202020204" pitchFamily="34" charset="0"/>
                <a:ea typeface="Aptos" panose="020B0004020202020204" pitchFamily="34" charset="0"/>
              </a:rPr>
              <a:t>Full text: </a:t>
            </a:r>
            <a:r>
              <a:rPr lang="en-US" sz="2000" b="1" cap="none" dirty="0">
                <a:effectLst/>
                <a:latin typeface="Arial" panose="020B0604020202020204" pitchFamily="34" charset="0"/>
                <a:ea typeface="Aptos" panose="020B0004020202020204" pitchFamily="34" charset="0"/>
                <a:hlinkClick r:id="rId3"/>
              </a:rPr>
              <a:t>https://sourcebooks.fordham.edu/mod/kipling.asp</a:t>
            </a:r>
            <a:r>
              <a:rPr lang="en-US" sz="2000" b="1" cap="none" dirty="0">
                <a:effectLst/>
                <a:latin typeface="Arial" panose="020B0604020202020204" pitchFamily="34" charset="0"/>
                <a:ea typeface="Aptos" panose="020B0004020202020204" pitchFamily="34" charset="0"/>
              </a:rPr>
              <a:t> </a:t>
            </a:r>
            <a:br>
              <a:rPr lang="en-US" sz="2000" b="1" cap="none" dirty="0">
                <a:effectLst/>
                <a:latin typeface="Arial" panose="020B0604020202020204" pitchFamily="34" charset="0"/>
                <a:ea typeface="Aptos" panose="020B0004020202020204" pitchFamily="34" charset="0"/>
              </a:rPr>
            </a:b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E9ED7238-233F-9579-42B7-A909F0EF2A95}"/>
              </a:ext>
            </a:extLst>
          </p:cNvPr>
          <p:cNvSpPr txBox="1"/>
          <p:nvPr/>
        </p:nvSpPr>
        <p:spPr>
          <a:xfrm>
            <a:off x="760412" y="1371600"/>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patience to abide,</a:t>
            </a:r>
          </a:p>
          <a:p>
            <a:pPr marL="0" marR="0">
              <a:buNone/>
            </a:pPr>
            <a:r>
              <a:rPr lang="en-US" sz="2800" kern="100" dirty="0">
                <a:effectLst/>
                <a:latin typeface="Arial" panose="020B0604020202020204" pitchFamily="34" charset="0"/>
                <a:ea typeface="Aptos" panose="020B0004020202020204" pitchFamily="34" charset="0"/>
              </a:rPr>
              <a:t>To veil the threat of terror</a:t>
            </a:r>
          </a:p>
          <a:p>
            <a:pPr marL="0" marR="0">
              <a:buNone/>
            </a:pPr>
            <a:r>
              <a:rPr lang="en-US" sz="2800" kern="100" dirty="0">
                <a:effectLst/>
                <a:latin typeface="Arial" panose="020B0604020202020204" pitchFamily="34" charset="0"/>
                <a:ea typeface="Aptos" panose="020B0004020202020204" pitchFamily="34" charset="0"/>
              </a:rPr>
              <a:t>And check the show of pride;</a:t>
            </a:r>
          </a:p>
          <a:p>
            <a:pPr marL="0" marR="0">
              <a:buNone/>
            </a:pPr>
            <a:r>
              <a:rPr lang="en-US" sz="2800" kern="100" dirty="0">
                <a:effectLst/>
                <a:latin typeface="Arial" panose="020B0604020202020204" pitchFamily="34" charset="0"/>
                <a:ea typeface="Aptos" panose="020B0004020202020204" pitchFamily="34" charset="0"/>
              </a:rPr>
              <a:t>By open speech and simple,</a:t>
            </a:r>
          </a:p>
          <a:p>
            <a:pPr marL="0" marR="0">
              <a:buNone/>
            </a:pPr>
            <a:r>
              <a:rPr lang="en-US" sz="2800" kern="100" dirty="0">
                <a:effectLst/>
                <a:latin typeface="Arial" panose="020B0604020202020204" pitchFamily="34" charset="0"/>
                <a:ea typeface="Aptos" panose="020B0004020202020204" pitchFamily="34" charset="0"/>
              </a:rPr>
              <a:t>An hundred times made plain</a:t>
            </a:r>
          </a:p>
          <a:p>
            <a:pPr marL="0" marR="0">
              <a:buNone/>
            </a:pPr>
            <a:r>
              <a:rPr lang="en-US" sz="2800" kern="100" dirty="0">
                <a:effectLst/>
                <a:latin typeface="Arial" panose="020B0604020202020204" pitchFamily="34" charset="0"/>
                <a:ea typeface="Aptos" panose="020B0004020202020204" pitchFamily="34" charset="0"/>
              </a:rPr>
              <a:t>To seek another’s profit,</a:t>
            </a:r>
          </a:p>
          <a:p>
            <a:pPr marL="0" marR="0">
              <a:buNone/>
            </a:pPr>
            <a:r>
              <a:rPr lang="en-US" sz="2800" kern="100" dirty="0">
                <a:effectLst/>
                <a:latin typeface="Arial" panose="020B0604020202020204" pitchFamily="34" charset="0"/>
                <a:ea typeface="Aptos" panose="020B0004020202020204" pitchFamily="34" charset="0"/>
              </a:rPr>
              <a:t>And work another’s gain.</a:t>
            </a:r>
          </a:p>
        </p:txBody>
      </p:sp>
      <p:sp>
        <p:nvSpPr>
          <p:cNvPr id="4" name="TextBox 3">
            <a:extLst>
              <a:ext uri="{FF2B5EF4-FFF2-40B4-BE49-F238E27FC236}">
                <a16:creationId xmlns:a16="http://schemas.microsoft.com/office/drawing/2014/main" id="{4DDC744B-6B99-F056-9371-67D37623A0FB}"/>
              </a:ext>
            </a:extLst>
          </p:cNvPr>
          <p:cNvSpPr txBox="1"/>
          <p:nvPr/>
        </p:nvSpPr>
        <p:spPr>
          <a:xfrm>
            <a:off x="760412" y="4701570"/>
            <a:ext cx="10668000" cy="1815882"/>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justification for imperialism is Kipling presenting?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Kipling describe colonized peoples, and what does this reveal about imperial attitudes?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this source reflect the idea of the “civilizing mission”? </a:t>
            </a:r>
          </a:p>
        </p:txBody>
      </p:sp>
    </p:spTree>
    <p:extLst>
      <p:ext uri="{BB962C8B-B14F-4D97-AF65-F5344CB8AC3E}">
        <p14:creationId xmlns:p14="http://schemas.microsoft.com/office/powerpoint/2010/main" val="167191494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theme/theme1.xml><?xml version="1.0" encoding="utf-8"?>
<a:theme xmlns:a="http://schemas.openxmlformats.org/drawingml/2006/main" name="World country report presentation">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2752</TotalTime>
  <Words>1346</Words>
  <Application>Microsoft Office PowerPoint</Application>
  <PresentationFormat>Custom</PresentationFormat>
  <Paragraphs>119</Paragraphs>
  <Slides>17</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Abadi</vt:lpstr>
      <vt:lpstr>Arial</vt:lpstr>
      <vt:lpstr>Century Gothic</vt:lpstr>
      <vt:lpstr>Symbol</vt:lpstr>
      <vt:lpstr>World country report presentation</vt:lpstr>
      <vt:lpstr>Topic 6.1 - Rationales for Imperialism (1750–1900)</vt:lpstr>
      <vt:lpstr>Learning Objectives</vt:lpstr>
      <vt:lpstr>Overview</vt:lpstr>
      <vt:lpstr>Keywords and Phrases</vt:lpstr>
      <vt:lpstr>Background Reading</vt:lpstr>
      <vt:lpstr>Background Reading</vt:lpstr>
      <vt:lpstr>Background Reading</vt:lpstr>
      <vt:lpstr>Primary Source 1 - Source: Rudyard Kipling, “The White Man’s Burden,” 1899 Full text: https://sourcebooks.fordham.edu/mod/kipling.asp  </vt:lpstr>
      <vt:lpstr>Primary Source 1 - Source: Rudyard Kipling, “The White Man’s Burden,” 1899 Full text: https://sourcebooks.fordham.edu/mod/kipling.asp  </vt:lpstr>
      <vt:lpstr>Primary Source 2 — Source: Jules Ferry, Speech to the French Chamber of Deputies, 1884 Full text: https://sourcebooks.fordham.edu/mod/1884ferry.asp  </vt:lpstr>
      <vt:lpstr>Primary Source 2 — Source: Jules Ferry, Speech to the French Chamber of Deputies, 1884 Full text: https://sourcebooks.fordham.edu/mod/1884ferry.asp  </vt:lpstr>
      <vt:lpstr>Primary Source 2 — Source: Jules Ferry, Speech to the French Chamber of Deputies, 1884 Full text: https://sourcebooks.fordham.edu/mod/1884ferry.asp  </vt:lpstr>
      <vt:lpstr>Ideological Justifications for Imperialism</vt:lpstr>
      <vt:lpstr>Change / Continuity / Comparison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69</cp:revision>
  <dcterms:created xsi:type="dcterms:W3CDTF">2025-09-29T06:54:32Z</dcterms:created>
  <dcterms:modified xsi:type="dcterms:W3CDTF">2026-03-23T04:58:02Z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