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handoutMasterIdLst>
    <p:handoutMasterId r:id="rId30"/>
  </p:handoutMasterIdLst>
  <p:sldIdLst>
    <p:sldId id="269" r:id="rId2"/>
    <p:sldId id="270" r:id="rId3"/>
    <p:sldId id="357" r:id="rId4"/>
    <p:sldId id="300" r:id="rId5"/>
    <p:sldId id="371" r:id="rId6"/>
    <p:sldId id="379" r:id="rId7"/>
    <p:sldId id="275" r:id="rId8"/>
    <p:sldId id="276" r:id="rId9"/>
    <p:sldId id="359" r:id="rId10"/>
    <p:sldId id="372" r:id="rId11"/>
    <p:sldId id="322" r:id="rId12"/>
    <p:sldId id="376" r:id="rId13"/>
    <p:sldId id="347" r:id="rId14"/>
    <p:sldId id="374" r:id="rId15"/>
    <p:sldId id="352" r:id="rId16"/>
    <p:sldId id="388" r:id="rId17"/>
    <p:sldId id="360" r:id="rId18"/>
    <p:sldId id="353" r:id="rId19"/>
    <p:sldId id="377" r:id="rId20"/>
    <p:sldId id="348" r:id="rId21"/>
    <p:sldId id="382" r:id="rId22"/>
    <p:sldId id="383" r:id="rId23"/>
    <p:sldId id="389" r:id="rId24"/>
    <p:sldId id="390" r:id="rId25"/>
    <p:sldId id="350" r:id="rId26"/>
    <p:sldId id="342" r:id="rId27"/>
    <p:sldId id="299"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12/8/2025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12/8/2025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FE028-8A67-9E2E-54AF-FC804024DE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DAA20A-072A-58B2-BBEA-864DCFE560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09C58-56C2-24C5-5E17-F9F075B90A8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1AF8A40-3C41-3A35-D180-B384E303EFC0}"/>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996487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ACBD8-1D7B-DE1D-78C4-63138BF94C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94C162-31EF-FB6D-5F0C-6C299C44DD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DCB103-84C9-E16F-8BDA-027619EE477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0DAF1F4-E400-6C0C-106D-FA7DF0A1FB7C}"/>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4004956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6EC14-F8F5-0A5E-07F8-83CA78D39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825BF-687A-B108-8E84-0695C51ADF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6A794-4D12-C4EF-104D-4E0A405A196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C50D970-1280-C5CC-3BA6-1F38D127F68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700009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537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12/8/2025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12/8/2025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12/8/2025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12/8/2025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12/8/2025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12/8/2025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12/8/2025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12/8/2025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12/8/2025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12/8/2025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12/8/2025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12/8/2025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ed/pingzhou.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source/1354-ibnbattuta.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1354-ibnbattuta.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Topic 2.3 Part 1 — Exchange in the Indian </a:t>
            </a:r>
            <a:r>
              <a:rPr lang="en-US" dirty="0" err="1">
                <a:latin typeface="Abadi" panose="020B0604020104020204" pitchFamily="34" charset="0"/>
              </a:rPr>
              <a:t>OceaN</a:t>
            </a:r>
            <a:endParaRPr lang="en-US" dirty="0">
              <a:latin typeface="Abadi" panose="020B0604020104020204" pitchFamily="34" charset="0"/>
            </a:endParaRP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Finally, merchants relied heavily on the monsoon wind cycle, which blew westward in the summer and eastward in the winter. Sailors timed their journeys to ride these winds, making Indian Ocean voyages surprisingly fast and reliable. These natural and technological factors helped powerful port cities grow along the coasts, with cosmopolitan populations that blended African, Arab, Persian, Indian, and Chinese influences.</a:t>
            </a:r>
          </a:p>
        </p:txBody>
      </p:sp>
    </p:spTree>
    <p:extLst>
      <p:ext uri="{BB962C8B-B14F-4D97-AF65-F5344CB8AC3E}">
        <p14:creationId xmlns:p14="http://schemas.microsoft.com/office/powerpoint/2010/main" val="417092875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381253"/>
            <a:ext cx="11277600" cy="685800"/>
          </a:xfrm>
        </p:spPr>
        <p:txBody>
          <a:bodyPr>
            <a:noAutofit/>
          </a:bodyPr>
          <a:lstStyle/>
          <a:p>
            <a:r>
              <a:rPr lang="en-US" sz="2800" dirty="0">
                <a:latin typeface="Abadi" panose="020B0604020104020204" pitchFamily="34" charset="0"/>
              </a:rPr>
              <a:t>Source 1: Zhu Yu, </a:t>
            </a:r>
            <a:r>
              <a:rPr lang="en-US" sz="2800" dirty="0" err="1">
                <a:latin typeface="Abadi" panose="020B0604020104020204" pitchFamily="34" charset="0"/>
              </a:rPr>
              <a:t>Pingzhou</a:t>
            </a:r>
            <a:r>
              <a:rPr lang="en-US" sz="2800" dirty="0">
                <a:latin typeface="Abadi" panose="020B0604020104020204" pitchFamily="34" charset="0"/>
              </a:rPr>
              <a:t> Table Talks (1119), on the Compass</a:t>
            </a: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1994353" y="610232"/>
            <a:ext cx="9753600" cy="456821"/>
          </a:xfrm>
        </p:spPr>
        <p:txBody>
          <a:bodyPr>
            <a:normAutofit lnSpcReduction="10000"/>
          </a:bodyPr>
          <a:lstStyle/>
          <a:p>
            <a:pPr marL="0" marR="0">
              <a:buNone/>
            </a:pPr>
            <a:r>
              <a:rPr lang="en-US" sz="2800" b="1" kern="100" dirty="0">
                <a:effectLst/>
                <a:latin typeface="Arial" panose="020B0604020202020204" pitchFamily="34" charset="0"/>
                <a:ea typeface="Aptos" panose="020B0004020202020204" pitchFamily="34" charset="0"/>
              </a:rPr>
              <a:t>Link:</a:t>
            </a:r>
            <a:r>
              <a:rPr lang="en-US" sz="2800" kern="100" dirty="0">
                <a:effectLst/>
                <a:latin typeface="Arial" panose="020B0604020202020204" pitchFamily="34" charset="0"/>
                <a:ea typeface="Aptos" panose="020B0004020202020204" pitchFamily="34" charset="0"/>
              </a:rPr>
              <a:t> </a:t>
            </a:r>
            <a:r>
              <a:rPr lang="en-US" sz="2800" u="sng" kern="100" dirty="0">
                <a:solidFill>
                  <a:srgbClr val="0000FF"/>
                </a:solidFill>
                <a:effectLst/>
                <a:latin typeface="Arial" panose="020B0604020202020204" pitchFamily="34" charset="0"/>
                <a:ea typeface="Aptos" panose="020B0004020202020204" pitchFamily="34" charset="0"/>
                <a:hlinkClick r:id="rId3"/>
              </a:rPr>
              <a:t>https://sourcebooks.fordham.edu/med/pingzhou.asp</a:t>
            </a:r>
            <a:r>
              <a:rPr lang="en-US" sz="2800" kern="100" dirty="0">
                <a:effectLst/>
                <a:latin typeface="Arial" panose="020B0604020202020204" pitchFamily="34" charset="0"/>
                <a:ea typeface="Aptos" panose="020B0004020202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40872" y="1067053"/>
            <a:ext cx="11277600" cy="5493812"/>
          </a:xfrm>
          <a:prstGeom prst="rect">
            <a:avLst/>
          </a:prstGeom>
          <a:noFill/>
          <a:ln>
            <a:solidFill>
              <a:schemeClr val="bg2"/>
            </a:solidFill>
          </a:ln>
        </p:spPr>
        <p:txBody>
          <a:bodyPr wrap="square">
            <a:spAutoFit/>
          </a:bodyPr>
          <a:lstStyle/>
          <a:p>
            <a:pPr marL="0" marR="0">
              <a:buNone/>
            </a:pPr>
            <a:r>
              <a:rPr lang="en-US" sz="2700" kern="100" dirty="0">
                <a:effectLst/>
                <a:latin typeface="Arial" panose="020B0604020202020204" pitchFamily="34" charset="0"/>
                <a:ea typeface="Aptos" panose="020B0004020202020204" pitchFamily="34" charset="0"/>
              </a:rPr>
              <a:t>The ships which sail the southern seas all carry a magnetic compass. The needle is kept in a bowl of water, and when allowed to float freely, it points steadily to the south. Even on dark nights, when the sailors can see neither sky nor land, they rely upon the compass to guide them. Thus, they are able to travel great distances across the sea without fear of losing their way.</a:t>
            </a:r>
          </a:p>
          <a:p>
            <a:pPr marL="0" marR="0">
              <a:buNone/>
            </a:pPr>
            <a:endParaRPr lang="en-US" sz="2700" kern="100" dirty="0">
              <a:effectLst/>
              <a:latin typeface="Arial" panose="020B0604020202020204" pitchFamily="34" charset="0"/>
              <a:ea typeface="Aptos" panose="020B0004020202020204" pitchFamily="34" charset="0"/>
            </a:endParaRPr>
          </a:p>
          <a:p>
            <a:pPr marL="0" marR="0">
              <a:buNone/>
            </a:pPr>
            <a:r>
              <a:rPr lang="en-US" sz="2700" kern="100" dirty="0">
                <a:effectLst/>
                <a:latin typeface="Arial" panose="020B0604020202020204" pitchFamily="34" charset="0"/>
                <a:ea typeface="Aptos" panose="020B0004020202020204" pitchFamily="34" charset="0"/>
              </a:rPr>
              <a:t>In former times, the sailors judged their routes only by the stars, but the winds and clouds often deceived them. Now, with the use of the magnetic needle, voyages may be made with greater confidence, and ships can set out even when the weather is uncertain. Therefore, the use of the compass has greatly increased the number of merchants who dare to cross the seas and has brought distant lands into closer contact.</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ECE5-873D-AD14-D475-7C15978B8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01165-CD46-B437-720C-999CB4275A61}"/>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873E8FA1-9662-ACCF-E557-A4486CC39A21}"/>
              </a:ext>
            </a:extLst>
          </p:cNvPr>
          <p:cNvSpPr>
            <a:spLocks noGrp="1"/>
          </p:cNvSpPr>
          <p:nvPr>
            <p:ph idx="1"/>
          </p:nvPr>
        </p:nvSpPr>
        <p:spPr>
          <a:xfrm>
            <a:off x="1217614" y="1828800"/>
            <a:ext cx="9753600" cy="2971800"/>
          </a:xfrm>
        </p:spPr>
        <p:txBody>
          <a:bodyPr>
            <a:normAutofit fontScale="92500" lnSpcReduction="10000"/>
          </a:bodyPr>
          <a:lstStyle/>
          <a:p>
            <a:pPr marL="45720" indent="0">
              <a:lnSpc>
                <a:spcPct val="110000"/>
              </a:lnSpc>
              <a:buNone/>
            </a:pPr>
            <a:r>
              <a:rPr lang="en-US" sz="3200" dirty="0"/>
              <a:t>Zhu Yu’s account shows the early Chinese use of the mariner’s compass, a critical innovation that made long-distance navigation more reliable. This technology directly contributed to the expansion of the Indian Ocean trade network by making voyages safer and more predictable.</a:t>
            </a:r>
          </a:p>
        </p:txBody>
      </p:sp>
    </p:spTree>
    <p:extLst>
      <p:ext uri="{BB962C8B-B14F-4D97-AF65-F5344CB8AC3E}">
        <p14:creationId xmlns:p14="http://schemas.microsoft.com/office/powerpoint/2010/main" val="332582707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According to Zhu Yu, how did the compass change the nature of maritime travel?</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Why might the compass have encouraged more merchants to participate in long-distance trade?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Zhu Yu’s perspective as a Chinese observer reflect the technological context of the Song Dynasty?</a:t>
            </a:r>
          </a:p>
        </p:txBody>
      </p:sp>
    </p:spTree>
    <p:extLst>
      <p:ext uri="{BB962C8B-B14F-4D97-AF65-F5344CB8AC3E}">
        <p14:creationId xmlns:p14="http://schemas.microsoft.com/office/powerpoint/2010/main" val="266667598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535DFD9-CE90-9638-88C5-FBC13907A8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9F6ACEA-AA6B-1894-A818-2193BDE1B4D3}"/>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27CC8896-B064-F887-32AB-4DC64411E872}"/>
              </a:ext>
            </a:extLst>
          </p:cNvPr>
          <p:cNvSpPr txBox="1"/>
          <p:nvPr/>
        </p:nvSpPr>
        <p:spPr>
          <a:xfrm>
            <a:off x="401887" y="1143000"/>
            <a:ext cx="11506200" cy="4154984"/>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1. How did the compass change maritime travel?</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It allowed sailors to navigate even without stars or visible land, reducing danger and increasing reliability.</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2. How did the compass encourage more merchants?</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Safer voyages meant less risk of shipwreck, making long-distance trade more appealing and profitable.</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3. How does Zhu Yu’s Chinese context matter?</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The Song Dynasty was highly innovative; his account reflects China’s leadership in navigation and maritime technology.</a:t>
            </a:r>
          </a:p>
        </p:txBody>
      </p:sp>
    </p:spTree>
    <p:extLst>
      <p:ext uri="{BB962C8B-B14F-4D97-AF65-F5344CB8AC3E}">
        <p14:creationId xmlns:p14="http://schemas.microsoft.com/office/powerpoint/2010/main" val="381306273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Ibn Battuta, Travels, Description of Kilwa (1330’S)</a:t>
            </a: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1018673"/>
            <a:ext cx="10744200" cy="685800"/>
          </a:xfrm>
        </p:spPr>
        <p:txBody>
          <a:bodyPr>
            <a:normAutofit/>
          </a:bodyPr>
          <a:lstStyle/>
          <a:p>
            <a:pPr marL="0" marR="0">
              <a:buNone/>
            </a:pPr>
            <a:r>
              <a:rPr lang="en-US" sz="2800" b="1" kern="100" dirty="0">
                <a:effectLst/>
                <a:latin typeface="Arial" panose="020B0604020202020204" pitchFamily="34" charset="0"/>
                <a:ea typeface="Aptos" panose="020B0004020202020204" pitchFamily="34" charset="0"/>
              </a:rPr>
              <a:t>Link:</a:t>
            </a:r>
            <a:r>
              <a:rPr lang="en-US" sz="2800" kern="100" dirty="0">
                <a:effectLst/>
                <a:latin typeface="Arial" panose="020B0604020202020204" pitchFamily="34" charset="0"/>
                <a:ea typeface="Aptos" panose="020B0004020202020204" pitchFamily="34" charset="0"/>
              </a:rPr>
              <a:t> </a:t>
            </a:r>
            <a:r>
              <a:rPr lang="en-US" sz="2800" u="sng" kern="100" dirty="0">
                <a:solidFill>
                  <a:srgbClr val="0000FF"/>
                </a:solidFill>
                <a:effectLst/>
                <a:latin typeface="Arial" panose="020B0604020202020204" pitchFamily="34" charset="0"/>
                <a:ea typeface="Aptos" panose="020B0004020202020204" pitchFamily="34" charset="0"/>
                <a:hlinkClick r:id="rId3"/>
              </a:rPr>
              <a:t>https://sourcebooks.fordham.edu/source/1354-ibnbattuta.asp</a:t>
            </a:r>
            <a:r>
              <a:rPr lang="en-US" sz="2800" kern="100" dirty="0">
                <a:effectLst/>
                <a:latin typeface="Arial" panose="020B0604020202020204" pitchFamily="34" charset="0"/>
                <a:ea typeface="Aptos" panose="020B0004020202020204" pitchFamily="34" charset="0"/>
              </a:rPr>
              <a:t> </a:t>
            </a: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arrived at the city of Kilwa, which is among the finest of the cities of the coast. Its buildings are of wood and clay, but its people are engaged in constant trade with merchants from India and China, who bring cloth, spices, and other goods. The Sultan of Kilwa is a generous and noble man, and he maintains strong fleets that sail to the islands and ports of the sea. The harbor is filled with ships, and the markets are crowded with traders of many nations.</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9624E43-78C9-F052-4A1F-3343AB36CD2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037BC07-63D4-E4FB-DE59-CE8F8119AA7C}"/>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Ibn Battuta, Travels, Description of Kilwa (1330’S)</a:t>
            </a:r>
          </a:p>
        </p:txBody>
      </p:sp>
      <p:sp>
        <p:nvSpPr>
          <p:cNvPr id="2" name="Content Placeholder 1">
            <a:extLst>
              <a:ext uri="{FF2B5EF4-FFF2-40B4-BE49-F238E27FC236}">
                <a16:creationId xmlns:a16="http://schemas.microsoft.com/office/drawing/2014/main" id="{5E8B96C9-4586-1301-5692-BC4DB53F3330}"/>
              </a:ext>
            </a:extLst>
          </p:cNvPr>
          <p:cNvSpPr>
            <a:spLocks noGrp="1"/>
          </p:cNvSpPr>
          <p:nvPr>
            <p:ph idx="1"/>
          </p:nvPr>
        </p:nvSpPr>
        <p:spPr>
          <a:xfrm>
            <a:off x="912812" y="1018673"/>
            <a:ext cx="10744200" cy="685800"/>
          </a:xfrm>
        </p:spPr>
        <p:txBody>
          <a:bodyPr>
            <a:normAutofit/>
          </a:bodyPr>
          <a:lstStyle/>
          <a:p>
            <a:pPr marL="0" marR="0">
              <a:buNone/>
            </a:pPr>
            <a:r>
              <a:rPr lang="en-US" sz="2800" b="1" kern="100" dirty="0">
                <a:effectLst/>
                <a:latin typeface="Arial" panose="020B0604020202020204" pitchFamily="34" charset="0"/>
                <a:ea typeface="Aptos" panose="020B0004020202020204" pitchFamily="34" charset="0"/>
              </a:rPr>
              <a:t>Link:</a:t>
            </a:r>
            <a:r>
              <a:rPr lang="en-US" sz="2800" kern="100" dirty="0">
                <a:effectLst/>
                <a:latin typeface="Arial" panose="020B0604020202020204" pitchFamily="34" charset="0"/>
                <a:ea typeface="Aptos" panose="020B0004020202020204" pitchFamily="34" charset="0"/>
              </a:rPr>
              <a:t> </a:t>
            </a:r>
            <a:r>
              <a:rPr lang="en-US" sz="2800" u="sng" kern="100" dirty="0">
                <a:solidFill>
                  <a:srgbClr val="0000FF"/>
                </a:solidFill>
                <a:effectLst/>
                <a:latin typeface="Arial" panose="020B0604020202020204" pitchFamily="34" charset="0"/>
                <a:ea typeface="Aptos" panose="020B0004020202020204" pitchFamily="34" charset="0"/>
                <a:hlinkClick r:id="rId3"/>
              </a:rPr>
              <a:t>https://sourcebooks.fordham.edu/source/1354-ibnbattuta.asp</a:t>
            </a:r>
            <a:r>
              <a:rPr lang="en-US" sz="2800" kern="100" dirty="0">
                <a:effectLst/>
                <a:latin typeface="Arial" panose="020B0604020202020204" pitchFamily="34" charset="0"/>
                <a:ea typeface="Aptos" panose="020B0004020202020204" pitchFamily="34" charset="0"/>
              </a:rPr>
              <a:t> </a:t>
            </a:r>
          </a:p>
        </p:txBody>
      </p:sp>
      <p:sp>
        <p:nvSpPr>
          <p:cNvPr id="8" name="TextBox 7">
            <a:extLst>
              <a:ext uri="{FF2B5EF4-FFF2-40B4-BE49-F238E27FC236}">
                <a16:creationId xmlns:a16="http://schemas.microsoft.com/office/drawing/2014/main" id="{DF02BE2C-E46A-C6EA-A74F-0AD65B80255B}"/>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What amazed me most was the prosperity of the people and the abundance of goods that passed through the city. Gold from the interior lands is brought to Kilwa, where it is exchanged for the products of distant regions. The merchants of this city grow wealthy from the trade, and the Sultan receives great revenues from their dealings. Because of this, Kilwa is counted among the most important ports along the coast of the ocean.</a:t>
            </a:r>
          </a:p>
        </p:txBody>
      </p:sp>
    </p:spTree>
    <p:extLst>
      <p:ext uri="{BB962C8B-B14F-4D97-AF65-F5344CB8AC3E}">
        <p14:creationId xmlns:p14="http://schemas.microsoft.com/office/powerpoint/2010/main" val="407399076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3B7-B008-972F-8959-619EBBEEE6C8}"/>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1FAE58A1-25E5-FCA4-B33A-DBDAD2DADDEF}"/>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Ibn Battuta’s description of Kilwa highlights the prosperity and cosmopolitan nature of Indian Ocean port cities. His account shows how maritime commerce, long-distance connections, and access to interior goods (like African gold) made these trading cities essential to the wider Afro-Eurasian economy.</a:t>
            </a:r>
          </a:p>
        </p:txBody>
      </p:sp>
    </p:spTree>
    <p:extLst>
      <p:ext uri="{BB962C8B-B14F-4D97-AF65-F5344CB8AC3E}">
        <p14:creationId xmlns:p14="http://schemas.microsoft.com/office/powerpoint/2010/main" val="109326813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4031873"/>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What does Ibn Battuta observe about Kilwa that shows its importance in the Indian Ocean trade network?</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Kilwa’s relationship with interior African regions contribute to its wealth?</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Battuta’s perspective as a Muslim traveler shape his perception of Kilwa’s prosperity and leadership?</a:t>
            </a:r>
          </a:p>
        </p:txBody>
      </p:sp>
    </p:spTree>
    <p:extLst>
      <p:ext uri="{BB962C8B-B14F-4D97-AF65-F5344CB8AC3E}">
        <p14:creationId xmlns:p14="http://schemas.microsoft.com/office/powerpoint/2010/main" val="350959384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2D593FB-1CBA-9777-5BC2-2BDE40685F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DAC1DB-9780-175C-0B6F-019D8E76CB19}"/>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3C958C31-BC0F-420F-22BA-16A2F8804087}"/>
              </a:ext>
            </a:extLst>
          </p:cNvPr>
          <p:cNvSpPr txBox="1"/>
          <p:nvPr/>
        </p:nvSpPr>
        <p:spPr>
          <a:xfrm>
            <a:off x="401887" y="1143000"/>
            <a:ext cx="11506200" cy="4154984"/>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1. What shows Kilwa’s importance?</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Its busy harbor, international merchants, prosperous markets, and political strength all point to its regional influence.</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2. How does interior trade contribute to coastal wealth?</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Gold from inland Africa is brought to Kilwa for exchange, making the port a crucial middle point between Africa and Indian Ocean traders.</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3. How does Battuta’s background shape his perception?</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As a Muslim scholar, he responds positively to the Sultan’s piety, generosity, and orderliness, viewing Kilwa through a cultural lens that values Islamic leadership.</a:t>
            </a:r>
          </a:p>
        </p:txBody>
      </p:sp>
    </p:spTree>
    <p:extLst>
      <p:ext uri="{BB962C8B-B14F-4D97-AF65-F5344CB8AC3E}">
        <p14:creationId xmlns:p14="http://schemas.microsoft.com/office/powerpoint/2010/main" val="279675242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85000" lnSpcReduction="20000"/>
          </a:bodyPr>
          <a:lstStyle/>
          <a:p>
            <a:pPr marL="560070" indent="-514350">
              <a:lnSpc>
                <a:spcPct val="110000"/>
              </a:lnSpc>
              <a:buFont typeface="+mj-lt"/>
              <a:buAutoNum type="arabicPeriod"/>
            </a:pPr>
            <a:r>
              <a:rPr lang="en-US" sz="3500" dirty="0">
                <a:latin typeface="Abadi" panose="020B0604020104020204" pitchFamily="34" charset="0"/>
              </a:rPr>
              <a:t>Identify the major causes of Indian Ocean trade growth after 1200.</a:t>
            </a:r>
          </a:p>
          <a:p>
            <a:pPr marL="560070" indent="-514350">
              <a:lnSpc>
                <a:spcPct val="110000"/>
              </a:lnSpc>
              <a:buFont typeface="+mj-lt"/>
              <a:buAutoNum type="arabicPeriod"/>
            </a:pPr>
            <a:r>
              <a:rPr lang="en-US" sz="3500" dirty="0">
                <a:latin typeface="Abadi" panose="020B0604020104020204" pitchFamily="34" charset="0"/>
              </a:rPr>
              <a:t>Describe how new technologies (compass, astrolabe, ship designs) expanded maritime networks.</a:t>
            </a:r>
          </a:p>
          <a:p>
            <a:pPr marL="560070" indent="-514350">
              <a:lnSpc>
                <a:spcPct val="110000"/>
              </a:lnSpc>
              <a:buFont typeface="+mj-lt"/>
              <a:buAutoNum type="arabicPeriod"/>
            </a:pPr>
            <a:r>
              <a:rPr lang="en-US" sz="3500" dirty="0">
                <a:latin typeface="Abadi" panose="020B0604020104020204" pitchFamily="34" charset="0"/>
              </a:rPr>
              <a:t>Explain why certain cities and states grew as a result of Indian Ocean commerce.</a:t>
            </a:r>
          </a:p>
          <a:p>
            <a:pPr marL="560070" indent="-514350">
              <a:lnSpc>
                <a:spcPct val="110000"/>
              </a:lnSpc>
              <a:buFont typeface="+mj-lt"/>
              <a:buAutoNum type="arabicPeriod"/>
            </a:pPr>
            <a:r>
              <a:rPr lang="en-US" sz="3500" dirty="0">
                <a:latin typeface="Abadi" panose="020B0604020104020204" pitchFamily="34" charset="0"/>
              </a:rPr>
              <a:t>Analyze primary sources to understand seafaring, trade, and cultural contact.</a:t>
            </a:r>
          </a:p>
          <a:p>
            <a:pPr marL="560070" indent="-514350">
              <a:lnSpc>
                <a:spcPct val="110000"/>
              </a:lnSpc>
              <a:buFont typeface="+mj-lt"/>
              <a:buAutoNum type="arabicPeriod"/>
            </a:pPr>
            <a:r>
              <a:rPr lang="en-US" sz="3500" dirty="0">
                <a:latin typeface="Abadi" panose="020B0604020104020204" pitchFamily="34" charset="0"/>
              </a:rPr>
              <a:t>Connect Indian Ocean trade to larger patterns of Afro-Eurasian interconnection.</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646112" y="377399"/>
            <a:ext cx="10896600" cy="537001"/>
          </a:xfrm>
        </p:spPr>
        <p:txBody>
          <a:bodyPr>
            <a:noAutofit/>
          </a:bodyPr>
          <a:lstStyle/>
          <a:p>
            <a:r>
              <a:rPr lang="en-US" sz="2800" dirty="0">
                <a:latin typeface="Abadi" panose="020B0604020104020204" pitchFamily="34" charset="0"/>
              </a:rPr>
              <a:t>AP Skill-Aligned Activity</a:t>
            </a:r>
          </a:p>
        </p:txBody>
      </p:sp>
      <p:sp>
        <p:nvSpPr>
          <p:cNvPr id="5" name="TextBox 4">
            <a:extLst>
              <a:ext uri="{FF2B5EF4-FFF2-40B4-BE49-F238E27FC236}">
                <a16:creationId xmlns:a16="http://schemas.microsoft.com/office/drawing/2014/main" id="{B1FC0CDB-C530-A22C-F7C6-1E6235192FFC}"/>
              </a:ext>
            </a:extLst>
          </p:cNvPr>
          <p:cNvSpPr txBox="1"/>
          <p:nvPr/>
        </p:nvSpPr>
        <p:spPr>
          <a:xfrm>
            <a:off x="950912" y="914400"/>
            <a:ext cx="10287000" cy="461665"/>
          </a:xfrm>
          <a:prstGeom prst="rect">
            <a:avLst/>
          </a:prstGeom>
          <a:noFill/>
          <a:ln>
            <a:solidFill>
              <a:schemeClr val="bg2"/>
            </a:solidFill>
          </a:ln>
        </p:spPr>
        <p:txBody>
          <a:bodyPr wrap="square">
            <a:spAutoFit/>
          </a:bodyPr>
          <a:lstStyle/>
          <a:p>
            <a:pPr marL="0" marR="0">
              <a:buNone/>
            </a:pPr>
            <a:r>
              <a:rPr lang="en-US" sz="2400" dirty="0"/>
              <a:t>Cause-and-Effect Flowchart: Growth of Indian Ocean Networks</a:t>
            </a:r>
          </a:p>
        </p:txBody>
      </p:sp>
      <p:sp>
        <p:nvSpPr>
          <p:cNvPr id="6" name="TextBox 5">
            <a:extLst>
              <a:ext uri="{FF2B5EF4-FFF2-40B4-BE49-F238E27FC236}">
                <a16:creationId xmlns:a16="http://schemas.microsoft.com/office/drawing/2014/main" id="{4CD67AFB-A911-84FD-A68A-12B0AEC5B511}"/>
              </a:ext>
            </a:extLst>
          </p:cNvPr>
          <p:cNvSpPr txBox="1"/>
          <p:nvPr/>
        </p:nvSpPr>
        <p:spPr>
          <a:xfrm>
            <a:off x="646112" y="2057400"/>
            <a:ext cx="5448300" cy="3785652"/>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Causes (Before 1200 &amp; After 1200):</a:t>
            </a:r>
            <a:endParaRPr lang="en-US" sz="24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Stable empires (Song China, Delhi Sultanate, East African states)</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Islamic expansion connecting port cities</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Innovations: compass, astrolabe, new ship designs</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Monsoon wind predictability</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Merchant diasporas (Arab, Indian, Chinese)</a:t>
            </a:r>
          </a:p>
        </p:txBody>
      </p:sp>
      <p:sp>
        <p:nvSpPr>
          <p:cNvPr id="8" name="TextBox 7">
            <a:extLst>
              <a:ext uri="{FF2B5EF4-FFF2-40B4-BE49-F238E27FC236}">
                <a16:creationId xmlns:a16="http://schemas.microsoft.com/office/drawing/2014/main" id="{3AB46543-5501-2B72-B75E-D49B41D2DFAC}"/>
              </a:ext>
            </a:extLst>
          </p:cNvPr>
          <p:cNvSpPr txBox="1"/>
          <p:nvPr/>
        </p:nvSpPr>
        <p:spPr>
          <a:xfrm>
            <a:off x="6094411" y="2057400"/>
            <a:ext cx="5143501" cy="4154984"/>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Effects (Economic, Political, Cultural):</a:t>
            </a:r>
            <a:endParaRPr lang="en-US" sz="24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Rise of port cities (Calicut, Kilwa, Malacca, Quanzhou)</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Increased volume of luxury trade</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Spread of Islam along coasts of East Africa &amp; Southeast Asia</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Growth of new states funded by trade</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Greater cultural mixing in coastal urban centers</a:t>
            </a:r>
          </a:p>
        </p:txBody>
      </p:sp>
    </p:spTree>
    <p:extLst>
      <p:ext uri="{BB962C8B-B14F-4D97-AF65-F5344CB8AC3E}">
        <p14:creationId xmlns:p14="http://schemas.microsoft.com/office/powerpoint/2010/main" val="41568792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04800"/>
            <a:ext cx="9753600" cy="563562"/>
          </a:xfrm>
        </p:spPr>
        <p:txBody>
          <a:bodyPr>
            <a:normAutofit fontScale="90000"/>
          </a:bodyPr>
          <a:lstStyle/>
          <a:p>
            <a:r>
              <a:rPr lang="en-US" sz="2800" dirty="0"/>
              <a:t>Innovations and Their Effects on Indian Ocean Trade</a:t>
            </a:r>
          </a:p>
        </p:txBody>
      </p:sp>
      <p:graphicFrame>
        <p:nvGraphicFramePr>
          <p:cNvPr id="3" name="Table 2">
            <a:extLst>
              <a:ext uri="{FF2B5EF4-FFF2-40B4-BE49-F238E27FC236}">
                <a16:creationId xmlns:a16="http://schemas.microsoft.com/office/drawing/2014/main" id="{5664058E-A989-A094-99EA-0C28B1B9CF2A}"/>
              </a:ext>
            </a:extLst>
          </p:cNvPr>
          <p:cNvGraphicFramePr>
            <a:graphicFrameLocks noGrp="1"/>
          </p:cNvGraphicFramePr>
          <p:nvPr>
            <p:extLst>
              <p:ext uri="{D42A27DB-BD31-4B8C-83A1-F6EECF244321}">
                <p14:modId xmlns:p14="http://schemas.microsoft.com/office/powerpoint/2010/main" val="1111921528"/>
              </p:ext>
            </p:extLst>
          </p:nvPr>
        </p:nvGraphicFramePr>
        <p:xfrm>
          <a:off x="798512" y="1000397"/>
          <a:ext cx="10591800" cy="5547360"/>
        </p:xfrm>
        <a:graphic>
          <a:graphicData uri="http://schemas.openxmlformats.org/drawingml/2006/table">
            <a:tbl>
              <a:tblPr firstRow="1" firstCol="1" bandRow="1">
                <a:tableStyleId>{3B4B98B0-60AC-42C2-AFA5-B58CD77FA1E5}</a:tableStyleId>
              </a:tblPr>
              <a:tblGrid>
                <a:gridCol w="3530600">
                  <a:extLst>
                    <a:ext uri="{9D8B030D-6E8A-4147-A177-3AD203B41FA5}">
                      <a16:colId xmlns:a16="http://schemas.microsoft.com/office/drawing/2014/main" val="2160467830"/>
                    </a:ext>
                  </a:extLst>
                </a:gridCol>
                <a:gridCol w="3530600">
                  <a:extLst>
                    <a:ext uri="{9D8B030D-6E8A-4147-A177-3AD203B41FA5}">
                      <a16:colId xmlns:a16="http://schemas.microsoft.com/office/drawing/2014/main" val="337866036"/>
                    </a:ext>
                  </a:extLst>
                </a:gridCol>
                <a:gridCol w="3530600">
                  <a:extLst>
                    <a:ext uri="{9D8B030D-6E8A-4147-A177-3AD203B41FA5}">
                      <a16:colId xmlns:a16="http://schemas.microsoft.com/office/drawing/2014/main" val="621373551"/>
                    </a:ext>
                  </a:extLst>
                </a:gridCol>
              </a:tblGrid>
              <a:tr h="0">
                <a:tc>
                  <a:txBody>
                    <a:bodyPr/>
                    <a:lstStyle/>
                    <a:p>
                      <a:pPr marL="0" marR="0">
                        <a:buNone/>
                      </a:pPr>
                      <a:r>
                        <a:rPr lang="en-US" sz="2600" kern="100">
                          <a:effectLst/>
                        </a:rPr>
                        <a:t>Technology / Practice</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Impact on Trade</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Evidence / Example</a:t>
                      </a:r>
                      <a:endParaRPr lang="en-US" sz="26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52395549"/>
                  </a:ext>
                </a:extLst>
              </a:tr>
              <a:tr h="0">
                <a:tc>
                  <a:txBody>
                    <a:bodyPr/>
                    <a:lstStyle/>
                    <a:p>
                      <a:pPr marL="0" marR="0">
                        <a:buNone/>
                      </a:pPr>
                      <a:r>
                        <a:rPr lang="en-US" sz="2600" kern="100">
                          <a:effectLst/>
                        </a:rPr>
                        <a:t>Compass</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Allowed sailors to navigate open waters</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Used widely by Chinese merchants</a:t>
                      </a:r>
                      <a:endParaRPr lang="en-US" sz="26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648783276"/>
                  </a:ext>
                </a:extLst>
              </a:tr>
              <a:tr h="0">
                <a:tc>
                  <a:txBody>
                    <a:bodyPr/>
                    <a:lstStyle/>
                    <a:p>
                      <a:pPr marL="0" marR="0">
                        <a:buNone/>
                      </a:pPr>
                      <a:r>
                        <a:rPr lang="en-US" sz="2600" kern="100">
                          <a:effectLst/>
                        </a:rPr>
                        <a:t>Astrolabe</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Helped determine latitude</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Used by Arab and Indian sailors</a:t>
                      </a:r>
                      <a:endParaRPr lang="en-US" sz="26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63829947"/>
                  </a:ext>
                </a:extLst>
              </a:tr>
              <a:tr h="0">
                <a:tc>
                  <a:txBody>
                    <a:bodyPr/>
                    <a:lstStyle/>
                    <a:p>
                      <a:pPr marL="0" marR="0">
                        <a:buNone/>
                      </a:pPr>
                      <a:r>
                        <a:rPr lang="en-US" sz="2600" kern="100">
                          <a:effectLst/>
                        </a:rPr>
                        <a:t>Lateen sail (dhow)</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Enabled sailing against the wind</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Arab ships across Arabian Sea</a:t>
                      </a:r>
                      <a:endParaRPr lang="en-US" sz="26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302224557"/>
                  </a:ext>
                </a:extLst>
              </a:tr>
              <a:tr h="0">
                <a:tc>
                  <a:txBody>
                    <a:bodyPr/>
                    <a:lstStyle/>
                    <a:p>
                      <a:pPr marL="0" marR="0">
                        <a:buNone/>
                      </a:pPr>
                      <a:r>
                        <a:rPr lang="en-US" sz="2600" kern="100">
                          <a:effectLst/>
                        </a:rPr>
                        <a:t>Chinese junk ships</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Carried massive cargo loads</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Described in Zhu Fan Zhi</a:t>
                      </a:r>
                      <a:endParaRPr lang="en-US" sz="26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74909048"/>
                  </a:ext>
                </a:extLst>
              </a:tr>
              <a:tr h="0">
                <a:tc>
                  <a:txBody>
                    <a:bodyPr/>
                    <a:lstStyle/>
                    <a:p>
                      <a:pPr marL="0" marR="0">
                        <a:buNone/>
                      </a:pPr>
                      <a:r>
                        <a:rPr lang="en-US" sz="2600" kern="100">
                          <a:effectLst/>
                        </a:rPr>
                        <a:t>Monsoon wind knowledge</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a:effectLst/>
                        </a:rPr>
                        <a:t>Predictable seasonal travel</a:t>
                      </a:r>
                      <a:endParaRPr lang="en-US" sz="26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600" kern="100" dirty="0">
                          <a:effectLst/>
                        </a:rPr>
                        <a:t>Ibn Battuta’s descriptions of Calicut</a:t>
                      </a:r>
                      <a:endParaRPr lang="en-US" sz="26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148805319"/>
                  </a:ext>
                </a:extLst>
              </a:tr>
            </a:tbl>
          </a:graphicData>
        </a:graphic>
      </p:graphicFrame>
    </p:spTree>
    <p:extLst>
      <p:ext uri="{BB962C8B-B14F-4D97-AF65-F5344CB8AC3E}">
        <p14:creationId xmlns:p14="http://schemas.microsoft.com/office/powerpoint/2010/main" val="364423830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ADC3D-10DF-4030-C479-C0A9EA2F4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0AC78-CE6C-084F-BC7B-BC22BB151137}"/>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0B938BD5-5FF2-E4BA-120A-CFA081EA1366}"/>
              </a:ext>
            </a:extLst>
          </p:cNvPr>
          <p:cNvSpPr txBox="1"/>
          <p:nvPr/>
        </p:nvSpPr>
        <p:spPr>
          <a:xfrm>
            <a:off x="760412" y="1066800"/>
            <a:ext cx="10515600" cy="3539430"/>
          </a:xfrm>
          <a:prstGeom prst="rect">
            <a:avLst/>
          </a:prstGeom>
          <a:noFill/>
          <a:ln>
            <a:solidFill>
              <a:schemeClr val="bg2"/>
            </a:solidFill>
          </a:ln>
        </p:spPr>
        <p:txBody>
          <a:bodyPr wrap="square">
            <a:spAutoFit/>
          </a:bodyPr>
          <a:lstStyle/>
          <a:p>
            <a:pPr marL="0" marR="0">
              <a:buNone/>
            </a:pPr>
            <a:r>
              <a:rPr lang="en-US" sz="2800" b="1" kern="100">
                <a:effectLst/>
                <a:latin typeface="Arial" panose="020B0604020202020204" pitchFamily="34" charset="0"/>
                <a:ea typeface="Aptos" panose="020B0004020202020204" pitchFamily="34" charset="0"/>
              </a:rPr>
              <a:t>Causation (Main Focus of LO-E):</a:t>
            </a:r>
            <a:endParaRPr lang="en-US" sz="28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Technologies (compass, astrolabe, shipbuilding innovations) → safer, faster voyages</a:t>
            </a: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Commercial practices → increased merchant travel</a:t>
            </a: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Monsoon wind patterns → predictable scheduling</a:t>
            </a: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Islamic and Chinese economic expansion → demand for luxury goods</a:t>
            </a: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Diaspora communities → stable trading partnerships</a:t>
            </a:r>
          </a:p>
        </p:txBody>
      </p:sp>
    </p:spTree>
    <p:extLst>
      <p:ext uri="{BB962C8B-B14F-4D97-AF65-F5344CB8AC3E}">
        <p14:creationId xmlns:p14="http://schemas.microsoft.com/office/powerpoint/2010/main" val="129755734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193E-8A66-36CB-EADB-91B75155A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18A4FC-31DC-C72C-BF59-EA47941BE076}"/>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692F9A26-C841-5E34-0B88-30F4F46D5605}"/>
              </a:ext>
            </a:extLst>
          </p:cNvPr>
          <p:cNvSpPr txBox="1"/>
          <p:nvPr/>
        </p:nvSpPr>
        <p:spPr>
          <a:xfrm>
            <a:off x="760412" y="1066800"/>
            <a:ext cx="10515600" cy="3970318"/>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CCOT:</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Trade in spices, textiles, porcelain</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Monsoon wind reliance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Coastal merchant communities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Larger ships → bulk goods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Expanded geographic range</a:t>
            </a:r>
          </a:p>
        </p:txBody>
      </p:sp>
    </p:spTree>
    <p:extLst>
      <p:ext uri="{BB962C8B-B14F-4D97-AF65-F5344CB8AC3E}">
        <p14:creationId xmlns:p14="http://schemas.microsoft.com/office/powerpoint/2010/main" val="18136718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CC336-B3FD-0165-2FE0-2FB70EC88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2AD1E-C16C-C53B-90E8-8DECE77C293A}"/>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7BCE2603-18B8-A9AA-C760-2FACC2FD7D8D}"/>
              </a:ext>
            </a:extLst>
          </p:cNvPr>
          <p:cNvSpPr txBox="1"/>
          <p:nvPr/>
        </p:nvSpPr>
        <p:spPr>
          <a:xfrm>
            <a:off x="760412" y="1066800"/>
            <a:ext cx="10515600" cy="2677656"/>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Compared to Silk Roads: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Indian Ocean carried </a:t>
            </a:r>
            <a:r>
              <a:rPr lang="en-US" sz="2800" b="1" kern="100" dirty="0">
                <a:effectLst/>
                <a:latin typeface="Arial" panose="020B0604020202020204" pitchFamily="34" charset="0"/>
                <a:ea typeface="Aptos" panose="020B0004020202020204" pitchFamily="34" charset="0"/>
              </a:rPr>
              <a:t>larger volumes</a:t>
            </a:r>
            <a:r>
              <a:rPr lang="en-US" sz="2800" kern="100" dirty="0">
                <a:effectLst/>
                <a:latin typeface="Arial" panose="020B0604020202020204" pitchFamily="34" charset="0"/>
                <a:ea typeface="Aptos" panose="020B0004020202020204" pitchFamily="34" charset="0"/>
              </a:rPr>
              <a:t> of goods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Costs were </a:t>
            </a:r>
            <a:r>
              <a:rPr lang="en-US" sz="2800" b="1" kern="100" dirty="0">
                <a:effectLst/>
                <a:latin typeface="Arial" panose="020B0604020202020204" pitchFamily="34" charset="0"/>
                <a:ea typeface="Aptos" panose="020B0004020202020204" pitchFamily="34" charset="0"/>
              </a:rPr>
              <a:t>lower</a:t>
            </a:r>
            <a:r>
              <a:rPr lang="en-US" sz="2800" kern="100" dirty="0">
                <a:effectLst/>
                <a:latin typeface="Arial" panose="020B0604020202020204" pitchFamily="34" charset="0"/>
                <a:ea typeface="Aptos" panose="020B0004020202020204" pitchFamily="34" charset="0"/>
              </a:rPr>
              <a:t> due to sea travel</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Cities were more </a:t>
            </a:r>
            <a:r>
              <a:rPr lang="en-US" sz="2800" b="1" kern="100" dirty="0">
                <a:effectLst/>
                <a:latin typeface="Arial" panose="020B0604020202020204" pitchFamily="34" charset="0"/>
                <a:ea typeface="Aptos" panose="020B0004020202020204" pitchFamily="34" charset="0"/>
              </a:rPr>
              <a:t>cosmopolitan</a:t>
            </a:r>
            <a:r>
              <a:rPr lang="en-US" sz="2800" kern="100" dirty="0">
                <a:effectLst/>
                <a:latin typeface="Arial" panose="020B0604020202020204" pitchFamily="34" charset="0"/>
                <a:ea typeface="Aptos" panose="020B0004020202020204" pitchFamily="34" charset="0"/>
              </a:rPr>
              <a:t> due to multiethnic merchant communities</a:t>
            </a:r>
          </a:p>
        </p:txBody>
      </p:sp>
    </p:spTree>
    <p:extLst>
      <p:ext uri="{BB962C8B-B14F-4D97-AF65-F5344CB8AC3E}">
        <p14:creationId xmlns:p14="http://schemas.microsoft.com/office/powerpoint/2010/main" val="252631699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5262979"/>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Indian Ocean trade grew after 1200 due to </a:t>
            </a:r>
            <a:r>
              <a:rPr lang="en-US" sz="2800" b="1" kern="100" dirty="0">
                <a:effectLst/>
                <a:latin typeface="Arial" panose="020B0604020202020204" pitchFamily="34" charset="0"/>
                <a:ea typeface="Aptos" panose="020B0004020202020204" pitchFamily="34" charset="0"/>
              </a:rPr>
              <a:t>technological, economic, and environmental</a:t>
            </a:r>
            <a:r>
              <a:rPr lang="en-US" sz="2800" kern="100" dirty="0">
                <a:effectLst/>
                <a:latin typeface="Arial" panose="020B0604020202020204" pitchFamily="34" charset="0"/>
                <a:ea typeface="Aptos" panose="020B0004020202020204" pitchFamily="34" charset="0"/>
              </a:rPr>
              <a:t> factors.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Navigation tools (compass, astrolabe) and new ship designs (dhows, junks) made long-distance sea travel safer and more efficient.</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Monsoon winds created predictable schedules that encouraged merchants to take regular voyages.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Expanding states and powerful port cities—Calicut, Kilwa, Quanzhou—benefited economically and politically from maritime trade.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Increased trade created more cultural interaction among African, Arab, Persian, Indian, and Chinese peoples.</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96071" y="1662837"/>
            <a:ext cx="10972800" cy="3970318"/>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a well-structured paragraph (8–10 sentences), explain </a:t>
            </a:r>
            <a:r>
              <a:rPr lang="en-US" sz="2800" b="1" kern="100" dirty="0">
                <a:effectLst/>
                <a:latin typeface="Arial" panose="020B0604020202020204" pitchFamily="34" charset="0"/>
                <a:ea typeface="Aptos" panose="020B0004020202020204" pitchFamily="34" charset="0"/>
              </a:rPr>
              <a:t>two major causes</a:t>
            </a:r>
            <a:r>
              <a:rPr lang="en-US" sz="2800" kern="100" dirty="0">
                <a:effectLst/>
                <a:latin typeface="Arial" panose="020B0604020202020204" pitchFamily="34" charset="0"/>
                <a:ea typeface="Aptos" panose="020B0004020202020204" pitchFamily="34" charset="0"/>
              </a:rPr>
              <a:t> of the growth of Indian Ocean trade after 1200. Use evidence from at least </a:t>
            </a:r>
            <a:r>
              <a:rPr lang="en-US" sz="2800" b="1" kern="100" dirty="0">
                <a:effectLst/>
                <a:latin typeface="Arial" panose="020B0604020202020204" pitchFamily="34" charset="0"/>
                <a:ea typeface="Aptos" panose="020B0004020202020204" pitchFamily="34" charset="0"/>
              </a:rPr>
              <a:t>one</a:t>
            </a:r>
            <a:r>
              <a:rPr lang="en-US" sz="2800" kern="100" dirty="0">
                <a:effectLst/>
                <a:latin typeface="Arial" panose="020B0604020202020204" pitchFamily="34" charset="0"/>
                <a:ea typeface="Aptos" panose="020B0004020202020204" pitchFamily="34" charset="0"/>
              </a:rPr>
              <a:t> of the primary sources. Your paragraph must include: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A clear claim</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Specific historical evidence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Reasoning that links the cause to the effect</a:t>
            </a:r>
          </a:p>
        </p:txBody>
      </p:sp>
    </p:spTree>
    <p:extLst>
      <p:ext uri="{BB962C8B-B14F-4D97-AF65-F5344CB8AC3E}">
        <p14:creationId xmlns:p14="http://schemas.microsoft.com/office/powerpoint/2010/main" val="232369338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KC-3.1.I.A.ii:</a:t>
            </a:r>
            <a:r>
              <a:rPr lang="en-US" sz="3200" dirty="0">
                <a:effectLst/>
                <a:latin typeface="Arial" panose="020B0604020202020204" pitchFamily="34" charset="0"/>
                <a:ea typeface="Aptos" panose="020B0004020202020204" pitchFamily="34" charset="0"/>
              </a:rPr>
              <a:t> Improved transportation &amp; commercial technologies expanded trade routes (Indian Ocean), increasing powerful trading cities.</a:t>
            </a:r>
          </a:p>
          <a:p>
            <a:pPr marL="45720" indent="0">
              <a:lnSpc>
                <a:spcPct val="100000"/>
              </a:lnSpc>
              <a:buNone/>
            </a:pPr>
            <a:r>
              <a:rPr lang="en-US" sz="3200" b="1" dirty="0">
                <a:effectLst/>
                <a:latin typeface="Arial" panose="020B0604020202020204" pitchFamily="34" charset="0"/>
                <a:ea typeface="Aptos" panose="020B0004020202020204" pitchFamily="34" charset="0"/>
              </a:rPr>
              <a:t>KC-3.1.I.C.ii:</a:t>
            </a:r>
            <a:r>
              <a:rPr lang="en-US" sz="3200" dirty="0">
                <a:effectLst/>
                <a:latin typeface="Arial" panose="020B0604020202020204" pitchFamily="34" charset="0"/>
                <a:ea typeface="Aptos" panose="020B0004020202020204" pitchFamily="34" charset="0"/>
              </a:rPr>
              <a:t> Innovations—compass, astrolabe, larger ships—increased luxury trade. </a:t>
            </a:r>
          </a:p>
          <a:p>
            <a:pPr marL="45720" indent="0">
              <a:lnSpc>
                <a:spcPct val="100000"/>
              </a:lnSpc>
              <a:buNone/>
            </a:pPr>
            <a:r>
              <a:rPr lang="en-US" sz="3200" b="1" dirty="0">
                <a:effectLst/>
                <a:latin typeface="Arial" panose="020B0604020202020204" pitchFamily="34" charset="0"/>
                <a:ea typeface="Aptos" panose="020B0004020202020204" pitchFamily="34" charset="0"/>
              </a:rPr>
              <a:t>KC-3.1.I.A.iii:</a:t>
            </a:r>
            <a:r>
              <a:rPr lang="en-US" sz="3200" dirty="0">
                <a:effectLst/>
                <a:latin typeface="Arial" panose="020B0604020202020204" pitchFamily="34" charset="0"/>
                <a:ea typeface="Aptos" panose="020B0004020202020204" pitchFamily="34" charset="0"/>
              </a:rPr>
              <a:t> Indian Ocean trade fostered state growth.</a:t>
            </a:r>
            <a:endParaRPr lang="en-US" sz="3200" dirty="0"/>
          </a:p>
        </p:txBody>
      </p:sp>
    </p:spTree>
    <p:extLst>
      <p:ext uri="{BB962C8B-B14F-4D97-AF65-F5344CB8AC3E}">
        <p14:creationId xmlns:p14="http://schemas.microsoft.com/office/powerpoint/2010/main" val="394780088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By 1200, the Indian Ocean had become the most important maritime trading network in the world. Unlike the Silk Roads, which were limited by overland travel and climate barriers, the Indian Ocean connected East Africa, Arabia, Persia, India, Southeast Asia, and China through predictable monsoon winds, large ship designs, and increasingly advanced navigational tools. After 1200, demand for luxury goods—such as Chinese silk and porcelain, Indian cotton textiles, and East African gold and ivory—surged. These goods traveled farther than ever before, drawing more people into commercial networks.</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Trade expanded because of technological innovations. Mariners increasingly used the magnetic compass, the astrolabe, and improved dhow and junk ship designs capable of carrying larger cargoes. Commercial practices—such as bills of exchange, banking houses, and new forms of partnership—also supported long-distance trade. As trade intensified, powerful port cities like Kilwa, Calicut, Zanzibar, Quanzhou, and Malacca grew into wealthy economic hubs.</a:t>
            </a:r>
          </a:p>
        </p:txBody>
      </p:sp>
    </p:spTree>
    <p:extLst>
      <p:ext uri="{BB962C8B-B14F-4D97-AF65-F5344CB8AC3E}">
        <p14:creationId xmlns:p14="http://schemas.microsoft.com/office/powerpoint/2010/main" val="268868661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This lesson explores the causes behind this explosion of Indian Ocean trade, the technologies that made it possible, and the states and cities that rose along the coasts. You will examine primary sources from travelers who described Indian Ocean commerce firsthand and analyze how economic systems shaped societies around the ocean basin.</a:t>
            </a:r>
          </a:p>
        </p:txBody>
      </p:sp>
    </p:spTree>
    <p:extLst>
      <p:ext uri="{BB962C8B-B14F-4D97-AF65-F5344CB8AC3E}">
        <p14:creationId xmlns:p14="http://schemas.microsoft.com/office/powerpoint/2010/main" val="85880784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0515600" cy="501675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Monsoon winds </a:t>
            </a:r>
            <a:r>
              <a:rPr lang="en-US" sz="3200" kern="100" dirty="0">
                <a:effectLst/>
                <a:latin typeface="Arial" panose="020B0604020202020204" pitchFamily="34" charset="0"/>
                <a:ea typeface="Aptos" panose="020B0004020202020204" pitchFamily="34" charset="0"/>
              </a:rPr>
              <a:t>– Seasonal wind patterns in the Indian Ocean that sailors used to travel reliably.</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Dhow</a:t>
            </a:r>
            <a:r>
              <a:rPr lang="en-US" sz="3200" kern="100" dirty="0">
                <a:effectLst/>
                <a:latin typeface="Arial" panose="020B0604020202020204" pitchFamily="34" charset="0"/>
                <a:ea typeface="Aptos" panose="020B0004020202020204" pitchFamily="34" charset="0"/>
              </a:rPr>
              <a:t> – A sturdy Arab sailing ship with a triangular lateen sail.</a:t>
            </a:r>
          </a:p>
          <a:p>
            <a:pPr marL="342900" marR="0" lvl="0" indent="-342900">
              <a:buFont typeface="+mj-lt"/>
              <a:buAutoNum type="arabicPeriod"/>
              <a:tabLst>
                <a:tab pos="457200" algn="l"/>
              </a:tabLst>
            </a:pPr>
            <a:r>
              <a:rPr lang="en-US" sz="3200" b="1" kern="100" dirty="0">
                <a:latin typeface="Arial" panose="020B0604020202020204" pitchFamily="34" charset="0"/>
                <a:ea typeface="Aptos" panose="020B0004020202020204" pitchFamily="34" charset="0"/>
              </a:rPr>
              <a:t> </a:t>
            </a:r>
            <a:r>
              <a:rPr lang="en-US" sz="3200" b="1" kern="100" dirty="0">
                <a:effectLst/>
                <a:latin typeface="Arial" panose="020B0604020202020204" pitchFamily="34" charset="0"/>
                <a:ea typeface="Aptos" panose="020B0004020202020204" pitchFamily="34" charset="0"/>
              </a:rPr>
              <a:t>Junk</a:t>
            </a:r>
            <a:r>
              <a:rPr lang="en-US" sz="3200" kern="100" dirty="0">
                <a:effectLst/>
                <a:latin typeface="Arial" panose="020B0604020202020204" pitchFamily="34" charset="0"/>
                <a:ea typeface="Aptos" panose="020B0004020202020204" pitchFamily="34" charset="0"/>
              </a:rPr>
              <a:t> – A large Chinese trading ship with multiple sails and compartments.</a:t>
            </a:r>
          </a:p>
          <a:p>
            <a:pPr marL="342900" marR="0" lvl="0" indent="-342900">
              <a:buFont typeface="+mj-lt"/>
              <a:buAutoNum type="arabicPeriod"/>
              <a:tabLst>
                <a:tab pos="457200" algn="l"/>
              </a:tabLst>
            </a:pPr>
            <a:r>
              <a:rPr lang="en-US" sz="3200" b="1" kern="100" dirty="0">
                <a:latin typeface="Arial" panose="020B0604020202020204" pitchFamily="34" charset="0"/>
                <a:ea typeface="Aptos" panose="020B0004020202020204" pitchFamily="34" charset="0"/>
              </a:rPr>
              <a:t> </a:t>
            </a:r>
            <a:r>
              <a:rPr lang="en-US" sz="3200" b="1" kern="100" dirty="0">
                <a:effectLst/>
                <a:latin typeface="Arial" panose="020B0604020202020204" pitchFamily="34" charset="0"/>
                <a:ea typeface="Aptos" panose="020B0004020202020204" pitchFamily="34" charset="0"/>
              </a:rPr>
              <a:t>Astrolabe</a:t>
            </a:r>
            <a:r>
              <a:rPr lang="en-US" sz="3200" kern="100" dirty="0">
                <a:effectLst/>
                <a:latin typeface="Arial" panose="020B0604020202020204" pitchFamily="34" charset="0"/>
                <a:ea typeface="Aptos" panose="020B0004020202020204" pitchFamily="34" charset="0"/>
              </a:rPr>
              <a:t> – A navigation tool used to determine latitude by measuring the position of the stars.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Port city </a:t>
            </a:r>
            <a:r>
              <a:rPr lang="en-US" sz="3200" kern="100" dirty="0">
                <a:effectLst/>
                <a:latin typeface="Arial" panose="020B0604020202020204" pitchFamily="34" charset="0"/>
                <a:ea typeface="Aptos" panose="020B0004020202020204" pitchFamily="34" charset="0"/>
              </a:rPr>
              <a:t>– A coastal city that becomes wealthy and powerful through trade.</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Indian Ocean trade network had existed for thousands of years, but after 1200 it entered a period of dramatic growth. This was partly due to the resurgence of large empires—such as the Song in China, the Delhi Sultanate in India, and various Islamic caliphates—which stimulated demand for luxury goods. At the same time, Islamic expansion across East Africa, Arabia, Persia, and India created a vast zone of shared commercial language (Arabic) and cultural practices (Islamic law governing trade), which made cross-ocean trade more predictable and profitable.</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Technological innovations played a major role. Chinese sailors used the magnetic compass to navigate open waters more confidently, while Arab and Indian sailors used the astrolabe to determine latitude. Ship designs improved: Arab dhows with lateen sails allowed for swift travel, while massive Chinese junks could carry hundreds of tons of cargo, enabling bulk trade in goods like rice, spices, timber, and porcelain.</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1088</TotalTime>
  <Words>2199</Words>
  <Application>Microsoft Office PowerPoint</Application>
  <PresentationFormat>Custom</PresentationFormat>
  <Paragraphs>173</Paragraphs>
  <Slides>27</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Abadi</vt:lpstr>
      <vt:lpstr>Arial</vt:lpstr>
      <vt:lpstr>Century Gothic</vt:lpstr>
      <vt:lpstr>Symbol</vt:lpstr>
      <vt:lpstr>World country report presentation</vt:lpstr>
      <vt:lpstr>Topic 2.3 Part 1 — Exchange in the Indian OceaN</vt:lpstr>
      <vt:lpstr>Learning Objectives</vt:lpstr>
      <vt:lpstr>Key Concepts</vt:lpstr>
      <vt:lpstr>Overview</vt:lpstr>
      <vt:lpstr>Overview</vt:lpstr>
      <vt:lpstr>Overview</vt:lpstr>
      <vt:lpstr>Keywords and Phrases</vt:lpstr>
      <vt:lpstr>Background Reading</vt:lpstr>
      <vt:lpstr>Background Reading</vt:lpstr>
      <vt:lpstr>Background Reading</vt:lpstr>
      <vt:lpstr>Source 1: Zhu Yu, Pingzhou Table Talks (1119), on the Compass</vt:lpstr>
      <vt:lpstr>Why is this important?</vt:lpstr>
      <vt:lpstr>Guided Source Analysis</vt:lpstr>
      <vt:lpstr>Guided Source Analysis - Answers</vt:lpstr>
      <vt:lpstr>Source 2: Ibn Battuta, Travels, Description of Kilwa (1330’S)</vt:lpstr>
      <vt:lpstr>Source 2: Ibn Battuta, Travels, Description of Kilwa (1330’S)</vt:lpstr>
      <vt:lpstr>Why is this important?</vt:lpstr>
      <vt:lpstr>Guided Source Analysis</vt:lpstr>
      <vt:lpstr>Guided Source Analysis - Answers</vt:lpstr>
      <vt:lpstr>AP Skill-Aligned Activity</vt:lpstr>
      <vt:lpstr>Innovations and Their Effects on Indian Ocean Trade</vt:lpstr>
      <vt:lpstr>CCOT / Comparison / Causation Section</vt:lpstr>
      <vt:lpstr>CCOT / Comparison / Causation Section</vt:lpstr>
      <vt:lpstr>CCOT / Comparison / Causation Section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27</cp:revision>
  <dcterms:created xsi:type="dcterms:W3CDTF">2025-09-29T06:54:32Z</dcterms:created>
  <dcterms:modified xsi:type="dcterms:W3CDTF">2025-12-08T02:45:17Z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