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handoutMasterIdLst>
    <p:handoutMasterId r:id="rId18"/>
  </p:handoutMasterIdLst>
  <p:sldIdLst>
    <p:sldId id="269" r:id="rId2"/>
    <p:sldId id="270"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1" d="1"/>
        <a:sy n="1" d="1"/>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9/29/2025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9/29/2025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68925-0036-ED85-B057-259CF0C9C9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3F06EC-6D0D-A6EF-2AF0-7AF541ADCA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385F42-B70E-4D23-68BD-F162D3FA386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6AE1A61-958B-DC3D-E19B-3519A5ECCF29}"/>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892854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D33DA-5AB2-46E9-20B7-25E7D73B6C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9BBC87-7ED3-1C46-B350-43958F2D21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FD8476-B447-54F2-3AF3-90B25069EFA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0AAC819-9408-7C2C-92CF-43A401896A8D}"/>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8796981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0AA4C-44F6-1D7D-03BE-EB5A1E7B89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243520-02C0-4225-A49B-E4F440E97F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0C67CF-1D51-20C7-B900-4F06EA8D29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F1832AB-88CD-8F1C-F8A2-B8D4CC4FDFC9}"/>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23696102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118A7-91D1-0114-0F05-8D49BCF07A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F478DF-D7BC-96AA-2602-34445AFBB8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876AF4-7863-B40C-53B2-EB0D99DC2A0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D005836-2AC2-AB36-D113-5FAFE74902E0}"/>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22996938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8D01A-BA40-E6B3-4ADE-966615F4ED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390377-754A-B44C-994F-F7E8E23EC1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6745D-3272-2EDE-CC04-EE009DC5A30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C8F6E41-6EAA-6D6A-B790-4F595553A8E8}"/>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3617765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608B8-5824-4F4E-230A-E9CC3E7084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A34342-11CB-A62F-960F-44A7837254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BF7754-3DF2-4648-8164-28A048CE6DB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6451D8E-7405-5F52-23AD-6247563F1FD3}"/>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3465944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0469B-0EAD-295E-1D86-1D025B5E33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7E463B-6503-9B10-3181-D652DFDD19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18A355-8059-BEDE-2BE9-4A88C79EA9E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6888F0D-13C8-C15B-B600-375754C0575D}"/>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497763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51C45-3989-A9CE-6596-A2038E8F05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5B334F-2C69-D0AC-171A-DD4340E2B1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A9A5C3-6B75-0A8F-06D3-0DB4728C352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76F6C03-FBFE-2211-64D5-3C3D063B3C96}"/>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3178585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9B352-C0AD-A25B-944E-D9C90D0770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20D4BA-4C26-5097-B203-CEF37847B8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9E10DA-3F6A-997E-3F29-8F61119ABAB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4CBBB78-438D-C94B-815B-369C2A6F871B}"/>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1899954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B52E5-402A-069F-E18F-56B274464F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06681C-5757-7F2A-BA37-B4DD4A791F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94BD5-6871-CCAD-493B-EA2B92BF814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481ED3-28B2-A884-47B9-0FFE4E3695B1}"/>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4043830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A0AA5-82D8-F0DB-6D33-E50D5F24F7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0E2944-BC94-B485-E1E6-0B9E0E7256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DD0074-9F0F-C8D4-D96F-F6F1FDD02B0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453057-1A4F-D492-0E62-4CF614BCA1E7}"/>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7672041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6A698-80BD-650C-35FA-E8865BA4E0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C20AA5-372F-2D90-D14F-BCA0C06FC0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77540B-7DC4-CF02-5B13-55D27E3783D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1CB4710-2C5D-9950-03D2-348E43643F3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3411450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F0BFF-5E35-87A1-C089-4F56B43A0C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EE221B-DDC2-F480-8762-AD815172FF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F3F61C-974D-2267-354A-494B0E18A38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E4EBA9C-F21F-6B18-E38D-C21E6EEC7165}"/>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480832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9/29/2025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9/29/2025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9/29/2025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9/29/2025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9/29/2025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9/29/2025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9/29/2025</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9/29/2025</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9/29/2025</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9/29/2025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9/29/2025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9/29/2025</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AP-World History Topic 1.2</a:t>
            </a:r>
            <a:br>
              <a:rPr lang="en-US" dirty="0"/>
            </a:br>
            <a:r>
              <a:rPr lang="en-US" dirty="0"/>
              <a:t>Dar Al-Islam</a:t>
            </a:r>
          </a:p>
        </p:txBody>
      </p:sp>
      <p:sp>
        <p:nvSpPr>
          <p:cNvPr id="5" name="Subtitle 4"/>
          <p:cNvSpPr>
            <a:spLocks noGrp="1"/>
          </p:cNvSpPr>
          <p:nvPr>
            <p:ph type="subTitle" idx="1"/>
          </p:nvPr>
        </p:nvSpPr>
        <p:spPr/>
        <p:txBody>
          <a:bodyPr/>
          <a:lstStyle/>
          <a:p>
            <a:r>
              <a:rPr lang="en-US" dirty="0"/>
              <a:t>Dr. Robert Sawyer | Primary Sources for Causation (as related to DBQs)</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6F65C03-348D-F249-18DD-5E9D3E7F26B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AAC535A-B446-EEE1-DEAC-1D0C955E8543}"/>
              </a:ext>
            </a:extLst>
          </p:cNvPr>
          <p:cNvSpPr>
            <a:spLocks noGrp="1"/>
          </p:cNvSpPr>
          <p:nvPr>
            <p:ph type="title"/>
          </p:nvPr>
        </p:nvSpPr>
        <p:spPr>
          <a:xfrm>
            <a:off x="3236911" y="274638"/>
            <a:ext cx="5715001" cy="944562"/>
          </a:xfrm>
        </p:spPr>
        <p:txBody>
          <a:bodyPr>
            <a:normAutofit/>
          </a:bodyPr>
          <a:lstStyle/>
          <a:p>
            <a:pPr algn="ctr"/>
            <a:r>
              <a:rPr lang="en-US" dirty="0"/>
              <a:t>Guiding Questions</a:t>
            </a:r>
          </a:p>
        </p:txBody>
      </p:sp>
      <p:sp>
        <p:nvSpPr>
          <p:cNvPr id="2" name="Content Placeholder 1">
            <a:extLst>
              <a:ext uri="{FF2B5EF4-FFF2-40B4-BE49-F238E27FC236}">
                <a16:creationId xmlns:a16="http://schemas.microsoft.com/office/drawing/2014/main" id="{E5516110-8B10-6105-DB34-F834FF5C2CC6}"/>
              </a:ext>
            </a:extLst>
          </p:cNvPr>
          <p:cNvSpPr>
            <a:spLocks noGrp="1"/>
          </p:cNvSpPr>
          <p:nvPr>
            <p:ph idx="1"/>
          </p:nvPr>
        </p:nvSpPr>
        <p:spPr>
          <a:xfrm>
            <a:off x="569911" y="1447800"/>
            <a:ext cx="11049000" cy="5135562"/>
          </a:xfrm>
        </p:spPr>
        <p:txBody>
          <a:bodyPr>
            <a:normAutofit/>
          </a:bodyPr>
          <a:lstStyle/>
          <a:p>
            <a:pPr marL="45720" indent="0">
              <a:buNone/>
            </a:pPr>
            <a:r>
              <a:rPr lang="en-US" sz="3200" dirty="0"/>
              <a:t>Example from Ibn Battuta source: </a:t>
            </a:r>
          </a:p>
          <a:p>
            <a:pPr marL="560070" indent="-514350">
              <a:buFont typeface="+mj-lt"/>
              <a:buAutoNum type="arabicPeriod"/>
            </a:pPr>
            <a:r>
              <a:rPr lang="en-US" sz="3200" dirty="0"/>
              <a:t>What developments or processes does Ibn Battuta identify in his travels?</a:t>
            </a:r>
          </a:p>
          <a:p>
            <a:pPr marL="560070" indent="-514350">
              <a:buFont typeface="+mj-lt"/>
              <a:buAutoNum type="arabicPeriod"/>
            </a:pPr>
            <a:r>
              <a:rPr lang="en-US" sz="3200" dirty="0"/>
              <a:t>What were the causes of integration across Dar al-Islam according to this source?</a:t>
            </a:r>
          </a:p>
          <a:p>
            <a:pPr marL="560070" indent="-514350">
              <a:buFont typeface="+mj-lt"/>
              <a:buAutoNum type="arabicPeriod"/>
            </a:pPr>
            <a:r>
              <a:rPr lang="en-US" sz="3200" dirty="0"/>
              <a:t>What were the effects of these shared practices and institutions?</a:t>
            </a:r>
          </a:p>
        </p:txBody>
      </p:sp>
    </p:spTree>
    <p:extLst>
      <p:ext uri="{BB962C8B-B14F-4D97-AF65-F5344CB8AC3E}">
        <p14:creationId xmlns:p14="http://schemas.microsoft.com/office/powerpoint/2010/main" val="34815725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01D90D0-C92F-7107-581D-B2528510E62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2A8D2AD-2358-7FD0-A7D4-CFDED6068BB8}"/>
              </a:ext>
            </a:extLst>
          </p:cNvPr>
          <p:cNvSpPr>
            <a:spLocks noGrp="1"/>
          </p:cNvSpPr>
          <p:nvPr>
            <p:ph type="title"/>
          </p:nvPr>
        </p:nvSpPr>
        <p:spPr>
          <a:xfrm>
            <a:off x="3236911" y="274638"/>
            <a:ext cx="5715001" cy="944562"/>
          </a:xfrm>
        </p:spPr>
        <p:txBody>
          <a:bodyPr>
            <a:normAutofit/>
          </a:bodyPr>
          <a:lstStyle/>
          <a:p>
            <a:pPr algn="ctr"/>
            <a:r>
              <a:rPr lang="en-US" dirty="0"/>
              <a:t>Guiding Questions</a:t>
            </a:r>
          </a:p>
        </p:txBody>
      </p:sp>
      <p:sp>
        <p:nvSpPr>
          <p:cNvPr id="2" name="Content Placeholder 1">
            <a:extLst>
              <a:ext uri="{FF2B5EF4-FFF2-40B4-BE49-F238E27FC236}">
                <a16:creationId xmlns:a16="http://schemas.microsoft.com/office/drawing/2014/main" id="{F13F7DFB-8CF9-AD13-5CD6-2854CCB48216}"/>
              </a:ext>
            </a:extLst>
          </p:cNvPr>
          <p:cNvSpPr>
            <a:spLocks noGrp="1"/>
          </p:cNvSpPr>
          <p:nvPr>
            <p:ph idx="1"/>
          </p:nvPr>
        </p:nvSpPr>
        <p:spPr>
          <a:xfrm>
            <a:off x="569911" y="1447800"/>
            <a:ext cx="11049000" cy="5135562"/>
          </a:xfrm>
        </p:spPr>
        <p:txBody>
          <a:bodyPr>
            <a:normAutofit/>
          </a:bodyPr>
          <a:lstStyle/>
          <a:p>
            <a:pPr marL="45720" indent="0">
              <a:buNone/>
            </a:pPr>
            <a:r>
              <a:rPr lang="en-US" sz="3200" dirty="0"/>
              <a:t>Example from Ibn Battuta source: </a:t>
            </a:r>
          </a:p>
          <a:p>
            <a:pPr marL="560070" indent="-514350">
              <a:buFont typeface="+mj-lt"/>
              <a:buAutoNum type="arabicPeriod"/>
            </a:pPr>
            <a:r>
              <a:rPr lang="en-US" sz="3200" dirty="0"/>
              <a:t>What developments or processes does Ibn Battuta identify in his travels?</a:t>
            </a:r>
          </a:p>
          <a:p>
            <a:pPr marL="560070" indent="-514350">
              <a:buFont typeface="+mj-lt"/>
              <a:buAutoNum type="arabicPeriod"/>
            </a:pPr>
            <a:r>
              <a:rPr lang="en-US" sz="3200" dirty="0"/>
              <a:t>What were the causes of integration across Dar al-Islam according to this source?</a:t>
            </a:r>
          </a:p>
          <a:p>
            <a:pPr marL="560070" indent="-514350">
              <a:buFont typeface="+mj-lt"/>
              <a:buAutoNum type="arabicPeriod"/>
            </a:pPr>
            <a:r>
              <a:rPr lang="en-US" sz="3200" dirty="0"/>
              <a:t>What were the effects of these shared practices and institutions?</a:t>
            </a:r>
          </a:p>
        </p:txBody>
      </p:sp>
    </p:spTree>
    <p:extLst>
      <p:ext uri="{BB962C8B-B14F-4D97-AF65-F5344CB8AC3E}">
        <p14:creationId xmlns:p14="http://schemas.microsoft.com/office/powerpoint/2010/main" val="11253848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A97AE37-DEA7-295E-12B8-C0AB6A53093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15FCC33-4F77-BD42-BCCF-A491EED9BC1E}"/>
              </a:ext>
            </a:extLst>
          </p:cNvPr>
          <p:cNvSpPr>
            <a:spLocks noGrp="1"/>
          </p:cNvSpPr>
          <p:nvPr>
            <p:ph type="title"/>
          </p:nvPr>
        </p:nvSpPr>
        <p:spPr>
          <a:xfrm>
            <a:off x="3236911" y="274638"/>
            <a:ext cx="5715001" cy="944562"/>
          </a:xfrm>
        </p:spPr>
        <p:txBody>
          <a:bodyPr>
            <a:normAutofit/>
          </a:bodyPr>
          <a:lstStyle/>
          <a:p>
            <a:pPr algn="ctr"/>
            <a:r>
              <a:rPr lang="en-US" dirty="0"/>
              <a:t>Guiding Questions</a:t>
            </a:r>
          </a:p>
        </p:txBody>
      </p:sp>
      <p:sp>
        <p:nvSpPr>
          <p:cNvPr id="2" name="Content Placeholder 1">
            <a:extLst>
              <a:ext uri="{FF2B5EF4-FFF2-40B4-BE49-F238E27FC236}">
                <a16:creationId xmlns:a16="http://schemas.microsoft.com/office/drawing/2014/main" id="{AF64E656-30D9-0603-6F94-279B1EF3C1B3}"/>
              </a:ext>
            </a:extLst>
          </p:cNvPr>
          <p:cNvSpPr>
            <a:spLocks noGrp="1"/>
          </p:cNvSpPr>
          <p:nvPr>
            <p:ph idx="1"/>
          </p:nvPr>
        </p:nvSpPr>
        <p:spPr>
          <a:xfrm>
            <a:off x="569911" y="1447800"/>
            <a:ext cx="11049000" cy="3810000"/>
          </a:xfrm>
        </p:spPr>
        <p:txBody>
          <a:bodyPr>
            <a:normAutofit lnSpcReduction="10000"/>
          </a:bodyPr>
          <a:lstStyle/>
          <a:p>
            <a:pPr marL="45720" indent="0">
              <a:buNone/>
            </a:pPr>
            <a:r>
              <a:rPr lang="en-US" sz="3600" dirty="0"/>
              <a:t>When answering the questions, consider three things: </a:t>
            </a:r>
          </a:p>
          <a:p>
            <a:pPr marL="788670" lvl="1" indent="-514350">
              <a:buFont typeface="+mj-lt"/>
              <a:buAutoNum type="arabicPeriod"/>
            </a:pPr>
            <a:r>
              <a:rPr lang="en-US" sz="3200" dirty="0"/>
              <a:t>Development/Process</a:t>
            </a:r>
          </a:p>
          <a:p>
            <a:pPr marL="788670" lvl="1" indent="-514350">
              <a:buFont typeface="+mj-lt"/>
              <a:buAutoNum type="arabicPeriod"/>
            </a:pPr>
            <a:r>
              <a:rPr lang="en-US" sz="3200" dirty="0"/>
              <a:t>Cause → Effect</a:t>
            </a:r>
          </a:p>
          <a:p>
            <a:pPr marL="788670" lvl="1" indent="-514350">
              <a:buFont typeface="+mj-lt"/>
              <a:buAutoNum type="arabicPeriod"/>
            </a:pPr>
            <a:r>
              <a:rPr lang="en-US" sz="3200" dirty="0"/>
              <a:t>Evidence</a:t>
            </a:r>
          </a:p>
          <a:p>
            <a:pPr marL="45720" indent="0">
              <a:buNone/>
            </a:pPr>
            <a:endParaRPr lang="en-US" sz="3600" dirty="0"/>
          </a:p>
          <a:p>
            <a:pPr marL="45720" indent="0">
              <a:buNone/>
            </a:pPr>
            <a:r>
              <a:rPr lang="en-US" sz="3600" dirty="0"/>
              <a:t>See next 3 slides for examples.</a:t>
            </a:r>
          </a:p>
        </p:txBody>
      </p:sp>
    </p:spTree>
    <p:extLst>
      <p:ext uri="{BB962C8B-B14F-4D97-AF65-F5344CB8AC3E}">
        <p14:creationId xmlns:p14="http://schemas.microsoft.com/office/powerpoint/2010/main" val="25155019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918FC2E-39ED-FBD8-21E7-7AAB86C215A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760A2D-CE43-DE40-3024-8E907834AD30}"/>
              </a:ext>
            </a:extLst>
          </p:cNvPr>
          <p:cNvSpPr>
            <a:spLocks noGrp="1"/>
          </p:cNvSpPr>
          <p:nvPr>
            <p:ph type="title"/>
          </p:nvPr>
        </p:nvSpPr>
        <p:spPr>
          <a:xfrm>
            <a:off x="569911" y="274638"/>
            <a:ext cx="10706101" cy="1173162"/>
          </a:xfrm>
        </p:spPr>
        <p:txBody>
          <a:bodyPr>
            <a:normAutofit fontScale="90000"/>
          </a:bodyPr>
          <a:lstStyle/>
          <a:p>
            <a:pPr algn="ctr"/>
            <a:r>
              <a:rPr lang="en-US" dirty="0"/>
              <a:t>Q1. What developments or processes does Ibn Battuta identify in his travels?</a:t>
            </a:r>
          </a:p>
        </p:txBody>
      </p:sp>
      <p:sp>
        <p:nvSpPr>
          <p:cNvPr id="2" name="Content Placeholder 1">
            <a:extLst>
              <a:ext uri="{FF2B5EF4-FFF2-40B4-BE49-F238E27FC236}">
                <a16:creationId xmlns:a16="http://schemas.microsoft.com/office/drawing/2014/main" id="{5CEC960A-69F1-D636-3EB6-285C5453AC96}"/>
              </a:ext>
            </a:extLst>
          </p:cNvPr>
          <p:cNvSpPr>
            <a:spLocks noGrp="1"/>
          </p:cNvSpPr>
          <p:nvPr>
            <p:ph idx="1"/>
          </p:nvPr>
        </p:nvSpPr>
        <p:spPr>
          <a:xfrm>
            <a:off x="569911" y="1828800"/>
            <a:ext cx="11049000" cy="4754562"/>
          </a:xfrm>
        </p:spPr>
        <p:txBody>
          <a:bodyPr>
            <a:normAutofit/>
          </a:bodyPr>
          <a:lstStyle/>
          <a:p>
            <a:r>
              <a:rPr lang="en-US" sz="3200" dirty="0"/>
              <a:t>Development/Process: Expansion of Islamic institutions (qadis, madrasas, mosques) and trade networks.</a:t>
            </a:r>
          </a:p>
          <a:p>
            <a:r>
              <a:rPr lang="en-US" sz="3200" dirty="0"/>
              <a:t>Cause → Effect: Because rulers supported scholars and merchants, Islamic law and culture spread across regions, causing travelers to feel at home in diverse lands.</a:t>
            </a:r>
          </a:p>
          <a:p>
            <a:r>
              <a:rPr lang="en-US" sz="3200" dirty="0"/>
              <a:t>Evidence: Ibn Battuta describes qadis in Delhi, madrasas, and ports like Kilwa and Calicut.</a:t>
            </a:r>
          </a:p>
          <a:p>
            <a:pPr marL="45720" indent="0">
              <a:buNone/>
            </a:pPr>
            <a:endParaRPr lang="en-US" sz="3200" dirty="0"/>
          </a:p>
          <a:p>
            <a:pPr marL="45720" indent="0">
              <a:buNone/>
            </a:pPr>
            <a:endParaRPr lang="en-US" sz="3200" dirty="0"/>
          </a:p>
        </p:txBody>
      </p:sp>
    </p:spTree>
    <p:extLst>
      <p:ext uri="{BB962C8B-B14F-4D97-AF65-F5344CB8AC3E}">
        <p14:creationId xmlns:p14="http://schemas.microsoft.com/office/powerpoint/2010/main" val="16376294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0BEAD139-1ECE-0159-8203-FA0D53BF0D8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C120E2F-B1E4-D723-E38A-D46CCA141990}"/>
              </a:ext>
            </a:extLst>
          </p:cNvPr>
          <p:cNvSpPr>
            <a:spLocks noGrp="1"/>
          </p:cNvSpPr>
          <p:nvPr>
            <p:ph type="title"/>
          </p:nvPr>
        </p:nvSpPr>
        <p:spPr>
          <a:xfrm>
            <a:off x="569911" y="381000"/>
            <a:ext cx="11049000" cy="1295400"/>
          </a:xfrm>
        </p:spPr>
        <p:txBody>
          <a:bodyPr>
            <a:noAutofit/>
          </a:bodyPr>
          <a:lstStyle/>
          <a:p>
            <a:pPr algn="ctr"/>
            <a:r>
              <a:rPr lang="en-US" sz="3200" dirty="0"/>
              <a:t>Q2. What were the causes of integration across Dar al-Islam according to this source?</a:t>
            </a:r>
          </a:p>
        </p:txBody>
      </p:sp>
      <p:sp>
        <p:nvSpPr>
          <p:cNvPr id="2" name="Content Placeholder 1">
            <a:extLst>
              <a:ext uri="{FF2B5EF4-FFF2-40B4-BE49-F238E27FC236}">
                <a16:creationId xmlns:a16="http://schemas.microsoft.com/office/drawing/2014/main" id="{960EBBA6-6F6C-2060-0D59-57F6E469DCD9}"/>
              </a:ext>
            </a:extLst>
          </p:cNvPr>
          <p:cNvSpPr>
            <a:spLocks noGrp="1"/>
          </p:cNvSpPr>
          <p:nvPr>
            <p:ph idx="1"/>
          </p:nvPr>
        </p:nvSpPr>
        <p:spPr>
          <a:xfrm>
            <a:off x="569912" y="2133709"/>
            <a:ext cx="11049000" cy="4373562"/>
          </a:xfrm>
        </p:spPr>
        <p:txBody>
          <a:bodyPr>
            <a:normAutofit/>
          </a:bodyPr>
          <a:lstStyle/>
          <a:p>
            <a:r>
              <a:rPr lang="en-US" sz="3200" dirty="0"/>
              <a:t>Development/Process: Integration of regions into a shared Islamic sphere.</a:t>
            </a:r>
          </a:p>
          <a:p>
            <a:r>
              <a:rPr lang="en-US" sz="3200" dirty="0"/>
              <a:t>Cause → Effect: State sponsorship of scholars and economic pull of Indian Ocean trade caused distant societies to share institutions.</a:t>
            </a:r>
          </a:p>
          <a:p>
            <a:r>
              <a:rPr lang="en-US" sz="3200" dirty="0"/>
              <a:t>Evidence: Ibn Battuta notes patronage of rulers and vibrant trading cities.</a:t>
            </a:r>
          </a:p>
          <a:p>
            <a:pPr marL="45720" indent="0">
              <a:buNone/>
            </a:pPr>
            <a:endParaRPr lang="en-US" sz="3200" dirty="0"/>
          </a:p>
        </p:txBody>
      </p:sp>
    </p:spTree>
    <p:extLst>
      <p:ext uri="{BB962C8B-B14F-4D97-AF65-F5344CB8AC3E}">
        <p14:creationId xmlns:p14="http://schemas.microsoft.com/office/powerpoint/2010/main" val="10575534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2E7CD7E-044B-FC36-78C8-054BBA52CBB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F3470EC-6BA2-3A4C-DF70-B3A68C2F7F29}"/>
              </a:ext>
            </a:extLst>
          </p:cNvPr>
          <p:cNvSpPr>
            <a:spLocks noGrp="1"/>
          </p:cNvSpPr>
          <p:nvPr>
            <p:ph type="title"/>
          </p:nvPr>
        </p:nvSpPr>
        <p:spPr>
          <a:xfrm>
            <a:off x="569912" y="731838"/>
            <a:ext cx="11049000" cy="944562"/>
          </a:xfrm>
        </p:spPr>
        <p:txBody>
          <a:bodyPr>
            <a:normAutofit fontScale="90000"/>
          </a:bodyPr>
          <a:lstStyle/>
          <a:p>
            <a:pPr algn="ctr"/>
            <a:r>
              <a:rPr lang="en-US" dirty="0"/>
              <a:t>Q3. What were the effects of these shared practices and institutions?</a:t>
            </a:r>
          </a:p>
        </p:txBody>
      </p:sp>
      <p:sp>
        <p:nvSpPr>
          <p:cNvPr id="2" name="Content Placeholder 1">
            <a:extLst>
              <a:ext uri="{FF2B5EF4-FFF2-40B4-BE49-F238E27FC236}">
                <a16:creationId xmlns:a16="http://schemas.microsoft.com/office/drawing/2014/main" id="{33C0F6A3-A968-3BAE-2168-3F9D81F6C2DC}"/>
              </a:ext>
            </a:extLst>
          </p:cNvPr>
          <p:cNvSpPr>
            <a:spLocks noGrp="1"/>
          </p:cNvSpPr>
          <p:nvPr>
            <p:ph idx="1"/>
          </p:nvPr>
        </p:nvSpPr>
        <p:spPr>
          <a:xfrm>
            <a:off x="581893" y="1905000"/>
            <a:ext cx="11049000" cy="4221162"/>
          </a:xfrm>
        </p:spPr>
        <p:txBody>
          <a:bodyPr>
            <a:normAutofit/>
          </a:bodyPr>
          <a:lstStyle/>
          <a:p>
            <a:r>
              <a:rPr lang="en-US" sz="3200" dirty="0"/>
              <a:t>Development/Process: Cultural and religious cohesion.</a:t>
            </a:r>
          </a:p>
          <a:p>
            <a:r>
              <a:rPr lang="en-US" sz="3200" dirty="0"/>
              <a:t>Cause → Effect: Because institutions were shared, travelers and scholars could move freely, causing cross-regional familiarity and unity.</a:t>
            </a:r>
          </a:p>
          <a:p>
            <a:r>
              <a:rPr lang="en-US" sz="3200" dirty="0"/>
              <a:t>Evidence: Ibn Battuta reports that as a Moroccan, he could feel at home in far-off regions.</a:t>
            </a:r>
          </a:p>
          <a:p>
            <a:pPr marL="45720" indent="0">
              <a:buNone/>
            </a:pPr>
            <a:endParaRPr lang="en-US" sz="3200" dirty="0"/>
          </a:p>
          <a:p>
            <a:pPr marL="45720" indent="0">
              <a:buNone/>
            </a:pPr>
            <a:endParaRPr lang="en-US" sz="3200" dirty="0"/>
          </a:p>
          <a:p>
            <a:pPr marL="45720" indent="0">
              <a:buNone/>
            </a:pPr>
            <a:endParaRPr lang="en-US" sz="3200" dirty="0"/>
          </a:p>
        </p:txBody>
      </p:sp>
    </p:spTree>
    <p:extLst>
      <p:ext uri="{BB962C8B-B14F-4D97-AF65-F5344CB8AC3E}">
        <p14:creationId xmlns:p14="http://schemas.microsoft.com/office/powerpoint/2010/main" val="15215892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AP-related activity</a:t>
            </a:r>
          </a:p>
        </p:txBody>
      </p:sp>
      <p:sp>
        <p:nvSpPr>
          <p:cNvPr id="2" name="Content Placeholder 1"/>
          <p:cNvSpPr>
            <a:spLocks noGrp="1"/>
          </p:cNvSpPr>
          <p:nvPr>
            <p:ph idx="1"/>
          </p:nvPr>
        </p:nvSpPr>
        <p:spPr/>
        <p:txBody>
          <a:bodyPr>
            <a:normAutofit/>
          </a:bodyPr>
          <a:lstStyle/>
          <a:p>
            <a:r>
              <a:rPr lang="en-US" sz="3200" b="1" dirty="0"/>
              <a:t>Reasoning Process</a:t>
            </a:r>
            <a:r>
              <a:rPr lang="en-US" sz="3200" dirty="0"/>
              <a:t>: Causation</a:t>
            </a:r>
          </a:p>
          <a:p>
            <a:r>
              <a:rPr lang="en-US" sz="3200" b="1" dirty="0"/>
              <a:t>Skill Target</a:t>
            </a:r>
            <a:r>
              <a:rPr lang="en-US" sz="3200" dirty="0"/>
              <a:t>: 1.A Identify and describe a historical concept/development/process</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76F75BE-5587-72EA-67C5-E7EBDCBAC26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9BC8311-F880-0150-7A22-CB0CAB834626}"/>
              </a:ext>
            </a:extLst>
          </p:cNvPr>
          <p:cNvSpPr>
            <a:spLocks noGrp="1"/>
          </p:cNvSpPr>
          <p:nvPr>
            <p:ph type="title"/>
          </p:nvPr>
        </p:nvSpPr>
        <p:spPr/>
        <p:txBody>
          <a:bodyPr/>
          <a:lstStyle/>
          <a:p>
            <a:r>
              <a:rPr lang="en-US" dirty="0"/>
              <a:t>Learning goals</a:t>
            </a:r>
          </a:p>
        </p:txBody>
      </p:sp>
      <p:sp>
        <p:nvSpPr>
          <p:cNvPr id="2" name="Content Placeholder 1">
            <a:extLst>
              <a:ext uri="{FF2B5EF4-FFF2-40B4-BE49-F238E27FC236}">
                <a16:creationId xmlns:a16="http://schemas.microsoft.com/office/drawing/2014/main" id="{4311D1D6-B2EF-8812-3D9B-11EC27DBF7C2}"/>
              </a:ext>
            </a:extLst>
          </p:cNvPr>
          <p:cNvSpPr>
            <a:spLocks noGrp="1"/>
          </p:cNvSpPr>
          <p:nvPr>
            <p:ph idx="1"/>
          </p:nvPr>
        </p:nvSpPr>
        <p:spPr/>
        <p:txBody>
          <a:bodyPr>
            <a:normAutofit/>
          </a:bodyPr>
          <a:lstStyle/>
          <a:p>
            <a:r>
              <a:rPr lang="en-US" sz="3200" dirty="0"/>
              <a:t>Identify key developments in Dar al-Islam (state-building, trade, ideas, crisis).</a:t>
            </a:r>
          </a:p>
          <a:p>
            <a:r>
              <a:rPr lang="en-US" sz="3200" dirty="0"/>
              <a:t>Describe how one development caused another, using specific evidence from primary sources.</a:t>
            </a:r>
          </a:p>
        </p:txBody>
      </p:sp>
    </p:spTree>
    <p:extLst>
      <p:ext uri="{BB962C8B-B14F-4D97-AF65-F5344CB8AC3E}">
        <p14:creationId xmlns:p14="http://schemas.microsoft.com/office/powerpoint/2010/main" val="25110295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586D14D-12F9-3301-0BE2-2EEBF75FAE9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9C2B7B3-1E2E-C9CF-AC46-76F7F9ECDE87}"/>
              </a:ext>
            </a:extLst>
          </p:cNvPr>
          <p:cNvSpPr>
            <a:spLocks noGrp="1"/>
          </p:cNvSpPr>
          <p:nvPr>
            <p:ph type="title"/>
          </p:nvPr>
        </p:nvSpPr>
        <p:spPr/>
        <p:txBody>
          <a:bodyPr/>
          <a:lstStyle/>
          <a:p>
            <a:r>
              <a:rPr lang="en-US" dirty="0"/>
              <a:t>Causation</a:t>
            </a:r>
          </a:p>
        </p:txBody>
      </p:sp>
      <p:sp>
        <p:nvSpPr>
          <p:cNvPr id="2" name="Content Placeholder 1">
            <a:extLst>
              <a:ext uri="{FF2B5EF4-FFF2-40B4-BE49-F238E27FC236}">
                <a16:creationId xmlns:a16="http://schemas.microsoft.com/office/drawing/2014/main" id="{2AF5D528-8903-1347-F250-C4BFF0965C57}"/>
              </a:ext>
            </a:extLst>
          </p:cNvPr>
          <p:cNvSpPr>
            <a:spLocks noGrp="1"/>
          </p:cNvSpPr>
          <p:nvPr>
            <p:ph idx="1"/>
          </p:nvPr>
        </p:nvSpPr>
        <p:spPr>
          <a:xfrm>
            <a:off x="1217614" y="1828800"/>
            <a:ext cx="9753600" cy="838200"/>
          </a:xfrm>
        </p:spPr>
        <p:txBody>
          <a:bodyPr>
            <a:normAutofit/>
          </a:bodyPr>
          <a:lstStyle/>
          <a:p>
            <a:r>
              <a:rPr lang="en-US" sz="3200" dirty="0"/>
              <a:t>Define causation in history in one sentence.</a:t>
            </a:r>
          </a:p>
        </p:txBody>
      </p:sp>
      <p:sp>
        <p:nvSpPr>
          <p:cNvPr id="4" name="Content Placeholder 1">
            <a:extLst>
              <a:ext uri="{FF2B5EF4-FFF2-40B4-BE49-F238E27FC236}">
                <a16:creationId xmlns:a16="http://schemas.microsoft.com/office/drawing/2014/main" id="{4E0A2F01-A801-8163-9A9E-107017D990FE}"/>
              </a:ext>
            </a:extLst>
          </p:cNvPr>
          <p:cNvSpPr txBox="1">
            <a:spLocks/>
          </p:cNvSpPr>
          <p:nvPr/>
        </p:nvSpPr>
        <p:spPr>
          <a:xfrm>
            <a:off x="1827212" y="2667000"/>
            <a:ext cx="9753600" cy="2209800"/>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r>
              <a:rPr lang="en-US" sz="3200" dirty="0"/>
              <a:t>Causation in history is the explanation of how and why past events occurred by identifying the relationships between causes (factors or conditions) and their effects (consequences).</a:t>
            </a:r>
          </a:p>
        </p:txBody>
      </p:sp>
    </p:spTree>
    <p:extLst>
      <p:ext uri="{BB962C8B-B14F-4D97-AF65-F5344CB8AC3E}">
        <p14:creationId xmlns:p14="http://schemas.microsoft.com/office/powerpoint/2010/main" val="23544711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660F0F3-DAE6-3496-F1C7-75DD3AA03E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0FD898B-34CA-E4B8-8EA6-48E5F2ADACFD}"/>
              </a:ext>
            </a:extLst>
          </p:cNvPr>
          <p:cNvSpPr>
            <a:spLocks noGrp="1"/>
          </p:cNvSpPr>
          <p:nvPr>
            <p:ph type="title"/>
          </p:nvPr>
        </p:nvSpPr>
        <p:spPr/>
        <p:txBody>
          <a:bodyPr/>
          <a:lstStyle/>
          <a:p>
            <a:r>
              <a:rPr lang="en-US" dirty="0"/>
              <a:t>Skill 1.A: Identify and Describe</a:t>
            </a:r>
          </a:p>
        </p:txBody>
      </p:sp>
      <p:sp>
        <p:nvSpPr>
          <p:cNvPr id="2" name="Content Placeholder 1">
            <a:extLst>
              <a:ext uri="{FF2B5EF4-FFF2-40B4-BE49-F238E27FC236}">
                <a16:creationId xmlns:a16="http://schemas.microsoft.com/office/drawing/2014/main" id="{D810AF61-A022-BA37-1039-E74B721890B0}"/>
              </a:ext>
            </a:extLst>
          </p:cNvPr>
          <p:cNvSpPr>
            <a:spLocks noGrp="1"/>
          </p:cNvSpPr>
          <p:nvPr>
            <p:ph idx="1"/>
          </p:nvPr>
        </p:nvSpPr>
        <p:spPr>
          <a:xfrm>
            <a:off x="531812" y="1828800"/>
            <a:ext cx="11049000" cy="3124200"/>
          </a:xfrm>
        </p:spPr>
        <p:txBody>
          <a:bodyPr>
            <a:normAutofit fontScale="92500" lnSpcReduction="10000"/>
          </a:bodyPr>
          <a:lstStyle/>
          <a:p>
            <a:r>
              <a:rPr lang="en-US" sz="3200" dirty="0"/>
              <a:t>Identify = name or point out a historical concept, development, or process (e.g., “Ibn Battuta observed qadis in Delhi”).</a:t>
            </a:r>
          </a:p>
          <a:p>
            <a:r>
              <a:rPr lang="en-US" sz="3200" dirty="0"/>
              <a:t>Describe = add defining detail that explains what it was or how it worked (e.g., “Qadis were Islamic judges who applied sharia law, showing how Islamic institutions shaped governance”).</a:t>
            </a:r>
          </a:p>
        </p:txBody>
      </p:sp>
      <p:sp>
        <p:nvSpPr>
          <p:cNvPr id="4" name="Content Placeholder 1">
            <a:extLst>
              <a:ext uri="{FF2B5EF4-FFF2-40B4-BE49-F238E27FC236}">
                <a16:creationId xmlns:a16="http://schemas.microsoft.com/office/drawing/2014/main" id="{825F02A3-30EC-3BF0-BB05-54EC8B1D3BB5}"/>
              </a:ext>
            </a:extLst>
          </p:cNvPr>
          <p:cNvSpPr txBox="1">
            <a:spLocks/>
          </p:cNvSpPr>
          <p:nvPr/>
        </p:nvSpPr>
        <p:spPr>
          <a:xfrm>
            <a:off x="1827212" y="5257800"/>
            <a:ext cx="9753600" cy="914399"/>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r>
              <a:rPr lang="en-US" sz="3200" dirty="0"/>
              <a:t>Think of it as label + explain.</a:t>
            </a:r>
          </a:p>
        </p:txBody>
      </p:sp>
    </p:spTree>
    <p:extLst>
      <p:ext uri="{BB962C8B-B14F-4D97-AF65-F5344CB8AC3E}">
        <p14:creationId xmlns:p14="http://schemas.microsoft.com/office/powerpoint/2010/main" val="41580130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EEB1131-0AEA-17A3-9854-5A1A3ECFBD0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C5AA78B-7A61-9D2B-137F-4FB20180C9FB}"/>
              </a:ext>
            </a:extLst>
          </p:cNvPr>
          <p:cNvSpPr>
            <a:spLocks noGrp="1"/>
          </p:cNvSpPr>
          <p:nvPr>
            <p:ph type="title"/>
          </p:nvPr>
        </p:nvSpPr>
        <p:spPr>
          <a:xfrm>
            <a:off x="4113211" y="274638"/>
            <a:ext cx="3886202" cy="944562"/>
          </a:xfrm>
        </p:spPr>
        <p:txBody>
          <a:bodyPr/>
          <a:lstStyle/>
          <a:p>
            <a:pPr algn="ctr"/>
            <a:r>
              <a:rPr lang="en-US" dirty="0"/>
              <a:t>Causation</a:t>
            </a:r>
          </a:p>
        </p:txBody>
      </p:sp>
      <p:sp>
        <p:nvSpPr>
          <p:cNvPr id="2" name="Content Placeholder 1">
            <a:extLst>
              <a:ext uri="{FF2B5EF4-FFF2-40B4-BE49-F238E27FC236}">
                <a16:creationId xmlns:a16="http://schemas.microsoft.com/office/drawing/2014/main" id="{103A0B17-AF14-118F-4948-D38237CFC440}"/>
              </a:ext>
            </a:extLst>
          </p:cNvPr>
          <p:cNvSpPr>
            <a:spLocks noGrp="1"/>
          </p:cNvSpPr>
          <p:nvPr>
            <p:ph idx="1"/>
          </p:nvPr>
        </p:nvSpPr>
        <p:spPr>
          <a:xfrm>
            <a:off x="531812" y="1371600"/>
            <a:ext cx="11049000" cy="3581400"/>
          </a:xfrm>
        </p:spPr>
        <p:txBody>
          <a:bodyPr>
            <a:normAutofit fontScale="92500" lnSpcReduction="20000"/>
          </a:bodyPr>
          <a:lstStyle/>
          <a:p>
            <a:r>
              <a:rPr lang="en-US" sz="3200" dirty="0"/>
              <a:t>Cause → Effect = show how one thing leads to another.</a:t>
            </a:r>
          </a:p>
          <a:p>
            <a:r>
              <a:rPr lang="en-US" sz="3200" dirty="0"/>
              <a:t>Look for multiple causes (political, economic, cultural, environmental) and multiple effects.</a:t>
            </a:r>
          </a:p>
          <a:p>
            <a:r>
              <a:rPr lang="en-US" sz="3200" dirty="0"/>
              <a:t>Distinguish short-term effects (immediate outcomes like inflation from Mansa Musa’s gold) and long-term effects (lasting prestige of Mali in Dar al-Islam).</a:t>
            </a:r>
          </a:p>
          <a:p>
            <a:r>
              <a:rPr lang="en-US" sz="3200" dirty="0"/>
              <a:t>Use linking words: because, led to, resulted in, therefore, in the short term, in the long term.</a:t>
            </a:r>
          </a:p>
        </p:txBody>
      </p:sp>
      <p:sp>
        <p:nvSpPr>
          <p:cNvPr id="4" name="Content Placeholder 1">
            <a:extLst>
              <a:ext uri="{FF2B5EF4-FFF2-40B4-BE49-F238E27FC236}">
                <a16:creationId xmlns:a16="http://schemas.microsoft.com/office/drawing/2014/main" id="{309FC071-CF41-3E27-24F7-CECF5892DD28}"/>
              </a:ext>
            </a:extLst>
          </p:cNvPr>
          <p:cNvSpPr txBox="1">
            <a:spLocks/>
          </p:cNvSpPr>
          <p:nvPr/>
        </p:nvSpPr>
        <p:spPr>
          <a:xfrm>
            <a:off x="531812" y="5105400"/>
            <a:ext cx="11032172" cy="1325562"/>
          </a:xfrm>
          <a:prstGeom prst="rect">
            <a:avLst/>
          </a:prstGeom>
        </p:spPr>
        <p:txBody>
          <a:bodyPr vert="horz" lIns="91440" tIns="45720" rIns="91440" bIns="45720" rtlCol="0">
            <a:normAutofit lnSpcReduction="10000"/>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r>
              <a:rPr lang="en-US" sz="3200" dirty="0"/>
              <a:t>Example Sentence Frame:</a:t>
            </a:r>
          </a:p>
          <a:p>
            <a:pPr marL="274320" lvl="1" indent="0">
              <a:buNone/>
            </a:pPr>
            <a:r>
              <a:rPr lang="en-US" sz="2800" dirty="0"/>
              <a:t>“Because [cause], [effect] occurred in [region/time], as seen in [document].</a:t>
            </a:r>
          </a:p>
        </p:txBody>
      </p:sp>
    </p:spTree>
    <p:extLst>
      <p:ext uri="{BB962C8B-B14F-4D97-AF65-F5344CB8AC3E}">
        <p14:creationId xmlns:p14="http://schemas.microsoft.com/office/powerpoint/2010/main" val="28882310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D384900-320F-9C73-CB69-791ED68381C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6915F12-6E5D-46DB-58F6-4DE26C77C8D1}"/>
              </a:ext>
            </a:extLst>
          </p:cNvPr>
          <p:cNvSpPr>
            <a:spLocks noGrp="1"/>
          </p:cNvSpPr>
          <p:nvPr>
            <p:ph type="title"/>
          </p:nvPr>
        </p:nvSpPr>
        <p:spPr>
          <a:xfrm>
            <a:off x="2741611" y="239148"/>
            <a:ext cx="6705601" cy="944562"/>
          </a:xfrm>
        </p:spPr>
        <p:txBody>
          <a:bodyPr>
            <a:normAutofit/>
          </a:bodyPr>
          <a:lstStyle/>
          <a:p>
            <a:pPr algn="ctr"/>
            <a:r>
              <a:rPr lang="en-US" dirty="0"/>
              <a:t>Primary Source</a:t>
            </a:r>
          </a:p>
        </p:txBody>
      </p:sp>
      <p:sp>
        <p:nvSpPr>
          <p:cNvPr id="2" name="Content Placeholder 1">
            <a:extLst>
              <a:ext uri="{FF2B5EF4-FFF2-40B4-BE49-F238E27FC236}">
                <a16:creationId xmlns:a16="http://schemas.microsoft.com/office/drawing/2014/main" id="{DF3DD19F-7FD3-E7DC-CEFA-9D09D963715E}"/>
              </a:ext>
            </a:extLst>
          </p:cNvPr>
          <p:cNvSpPr>
            <a:spLocks noGrp="1"/>
          </p:cNvSpPr>
          <p:nvPr>
            <p:ph idx="1"/>
          </p:nvPr>
        </p:nvSpPr>
        <p:spPr>
          <a:xfrm>
            <a:off x="417511" y="1183710"/>
            <a:ext cx="11353800" cy="5486400"/>
          </a:xfrm>
        </p:spPr>
        <p:txBody>
          <a:bodyPr>
            <a:normAutofit fontScale="70000" lnSpcReduction="20000"/>
          </a:bodyPr>
          <a:lstStyle/>
          <a:p>
            <a:pPr>
              <a:lnSpc>
                <a:spcPct val="120000"/>
              </a:lnSpc>
            </a:pPr>
            <a:r>
              <a:rPr lang="en-US" sz="3200" dirty="0"/>
              <a:t>Ibn Battuta, Rihla (c. 1325–1354)</a:t>
            </a:r>
          </a:p>
          <a:p>
            <a:pPr>
              <a:lnSpc>
                <a:spcPct val="120000"/>
              </a:lnSpc>
            </a:pPr>
            <a:r>
              <a:rPr lang="en-US" sz="3200" dirty="0"/>
              <a:t>Ibn Battuta, a Muslim legal scholar from Morocco, traveled for almost thirty years across the Islamic world. In his account of visiting Delhi in the 1330s, he described how the sultan employed qadis (judges) and scholars to enforce Islamic law. He also wrote about cities like Kilwa and Calicut, where merchants from Arabia, Africa, and India met to exchange gold, spices, and textiles. Ibn Battuta often commented on the generosity of rulers who supported travelers and the presence of madrasas (schools) that trained students in religious law. His observations reveal how shared institutions and practices—such as Islamic law, pilgrimage routes, and mosques—helped knit together distant regions into one cultural sphere. The causes of this integration included both state sponsorship of scholars and the economic pull of Indian Ocean trade. The effects were clear: a Moroccan scholar could feel at home in East Africa, South Asia, or the Middle East because of familiar customs. Ibn Battuta’s testimony shows how religion and commerce reinforced each other, strengthening the cohesion of Dar al-Islam.</a:t>
            </a:r>
          </a:p>
        </p:txBody>
      </p:sp>
    </p:spTree>
    <p:extLst>
      <p:ext uri="{BB962C8B-B14F-4D97-AF65-F5344CB8AC3E}">
        <p14:creationId xmlns:p14="http://schemas.microsoft.com/office/powerpoint/2010/main" val="2346196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9645E189-3DCD-9F26-06F1-32A9C2485B1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22C3E91-971D-EC44-6AD0-B63FAD3C3F99}"/>
              </a:ext>
            </a:extLst>
          </p:cNvPr>
          <p:cNvSpPr>
            <a:spLocks noGrp="1"/>
          </p:cNvSpPr>
          <p:nvPr>
            <p:ph type="title"/>
          </p:nvPr>
        </p:nvSpPr>
        <p:spPr>
          <a:xfrm>
            <a:off x="3236911" y="274638"/>
            <a:ext cx="5715001" cy="944562"/>
          </a:xfrm>
        </p:spPr>
        <p:txBody>
          <a:bodyPr>
            <a:normAutofit/>
          </a:bodyPr>
          <a:lstStyle/>
          <a:p>
            <a:pPr algn="ctr"/>
            <a:r>
              <a:rPr lang="en-US" dirty="0"/>
              <a:t>Causation Example</a:t>
            </a:r>
          </a:p>
        </p:txBody>
      </p:sp>
      <p:sp>
        <p:nvSpPr>
          <p:cNvPr id="2" name="Content Placeholder 1">
            <a:extLst>
              <a:ext uri="{FF2B5EF4-FFF2-40B4-BE49-F238E27FC236}">
                <a16:creationId xmlns:a16="http://schemas.microsoft.com/office/drawing/2014/main" id="{C538D934-4754-C3FD-7301-EB4280A0ACD0}"/>
              </a:ext>
            </a:extLst>
          </p:cNvPr>
          <p:cNvSpPr>
            <a:spLocks noGrp="1"/>
          </p:cNvSpPr>
          <p:nvPr>
            <p:ph idx="1"/>
          </p:nvPr>
        </p:nvSpPr>
        <p:spPr>
          <a:xfrm>
            <a:off x="531812" y="1371600"/>
            <a:ext cx="11049000" cy="2057400"/>
          </a:xfrm>
        </p:spPr>
        <p:txBody>
          <a:bodyPr>
            <a:normAutofit/>
          </a:bodyPr>
          <a:lstStyle/>
          <a:p>
            <a:r>
              <a:rPr lang="en-US" sz="3200" dirty="0"/>
              <a:t>Example Sentence Frame:</a:t>
            </a:r>
          </a:p>
          <a:p>
            <a:pPr marL="45720" indent="0">
              <a:buNone/>
            </a:pPr>
            <a:r>
              <a:rPr lang="en-US" sz="3200" dirty="0"/>
              <a:t>Because [cause], [effect] occurred in [region/time], as seen in [document].</a:t>
            </a:r>
          </a:p>
        </p:txBody>
      </p:sp>
      <p:sp>
        <p:nvSpPr>
          <p:cNvPr id="5" name="Content Placeholder 1">
            <a:extLst>
              <a:ext uri="{FF2B5EF4-FFF2-40B4-BE49-F238E27FC236}">
                <a16:creationId xmlns:a16="http://schemas.microsoft.com/office/drawing/2014/main" id="{79D5D771-6094-4D95-575A-41DEEC24210B}"/>
              </a:ext>
            </a:extLst>
          </p:cNvPr>
          <p:cNvSpPr txBox="1">
            <a:spLocks/>
          </p:cNvSpPr>
          <p:nvPr/>
        </p:nvSpPr>
        <p:spPr>
          <a:xfrm>
            <a:off x="531812" y="3402904"/>
            <a:ext cx="11049000" cy="2769296"/>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r>
              <a:rPr lang="en-US" sz="3200" dirty="0"/>
              <a:t>Because rulers built madrasas and supported qadis, Islamic law and education spread widely, which led to greater unity across Dar al-Islam and allowed travelers like Ibn Battuta to recognize familiar institutions everywhere.</a:t>
            </a:r>
          </a:p>
        </p:txBody>
      </p:sp>
    </p:spTree>
    <p:extLst>
      <p:ext uri="{BB962C8B-B14F-4D97-AF65-F5344CB8AC3E}">
        <p14:creationId xmlns:p14="http://schemas.microsoft.com/office/powerpoint/2010/main" val="16801106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B84C1FF-DAF0-E774-3BED-72810A740DB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4F9CE52-9776-AE27-CB09-4DC0F036C91F}"/>
              </a:ext>
            </a:extLst>
          </p:cNvPr>
          <p:cNvSpPr>
            <a:spLocks noGrp="1"/>
          </p:cNvSpPr>
          <p:nvPr>
            <p:ph type="title"/>
          </p:nvPr>
        </p:nvSpPr>
        <p:spPr>
          <a:xfrm>
            <a:off x="3236911" y="274638"/>
            <a:ext cx="5715001" cy="944562"/>
          </a:xfrm>
        </p:spPr>
        <p:txBody>
          <a:bodyPr>
            <a:normAutofit/>
          </a:bodyPr>
          <a:lstStyle/>
          <a:p>
            <a:pPr algn="ctr"/>
            <a:r>
              <a:rPr lang="en-US" dirty="0"/>
              <a:t>Practice</a:t>
            </a:r>
          </a:p>
        </p:txBody>
      </p:sp>
      <p:sp>
        <p:nvSpPr>
          <p:cNvPr id="2" name="Content Placeholder 1">
            <a:extLst>
              <a:ext uri="{FF2B5EF4-FFF2-40B4-BE49-F238E27FC236}">
                <a16:creationId xmlns:a16="http://schemas.microsoft.com/office/drawing/2014/main" id="{9D40F855-CC3B-0E65-772F-84BE69E294C3}"/>
              </a:ext>
            </a:extLst>
          </p:cNvPr>
          <p:cNvSpPr>
            <a:spLocks noGrp="1"/>
          </p:cNvSpPr>
          <p:nvPr>
            <p:ph idx="1"/>
          </p:nvPr>
        </p:nvSpPr>
        <p:spPr>
          <a:xfrm>
            <a:off x="569911" y="2400300"/>
            <a:ext cx="11049000" cy="2057400"/>
          </a:xfrm>
        </p:spPr>
        <p:txBody>
          <a:bodyPr>
            <a:normAutofit/>
          </a:bodyPr>
          <a:lstStyle/>
          <a:p>
            <a:r>
              <a:rPr lang="en-US" sz="3200" dirty="0"/>
              <a:t>Complete the other causation sentences for the primary sources.</a:t>
            </a:r>
          </a:p>
        </p:txBody>
      </p:sp>
    </p:spTree>
    <p:extLst>
      <p:ext uri="{BB962C8B-B14F-4D97-AF65-F5344CB8AC3E}">
        <p14:creationId xmlns:p14="http://schemas.microsoft.com/office/powerpoint/2010/main" val="7682061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World country report presentation">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115</TotalTime>
  <Words>1014</Words>
  <Application>Microsoft Office PowerPoint</Application>
  <PresentationFormat>Custom</PresentationFormat>
  <Paragraphs>89</Paragraphs>
  <Slides>15</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Century Gothic</vt:lpstr>
      <vt:lpstr>World country report presentation</vt:lpstr>
      <vt:lpstr>AP-World History Topic 1.2 Dar Al-Islam</vt:lpstr>
      <vt:lpstr>AP-related activity</vt:lpstr>
      <vt:lpstr>Learning goals</vt:lpstr>
      <vt:lpstr>Causation</vt:lpstr>
      <vt:lpstr>Skill 1.A: Identify and Describe</vt:lpstr>
      <vt:lpstr>Causation</vt:lpstr>
      <vt:lpstr>Primary Source</vt:lpstr>
      <vt:lpstr>Causation Example</vt:lpstr>
      <vt:lpstr>Practice</vt:lpstr>
      <vt:lpstr>Guiding Questions</vt:lpstr>
      <vt:lpstr>Guiding Questions</vt:lpstr>
      <vt:lpstr>Guiding Questions</vt:lpstr>
      <vt:lpstr>Q1. What developments or processes does Ibn Battuta identify in his travels?</vt:lpstr>
      <vt:lpstr>Q2. What were the causes of integration across Dar al-Islam according to this source?</vt:lpstr>
      <vt:lpstr>Q3. What were the effects of these shared practices and institutions?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3</cp:revision>
  <dcterms:created xsi:type="dcterms:W3CDTF">2025-09-29T01:55:33Z</dcterms:created>
  <dcterms:modified xsi:type="dcterms:W3CDTF">2025-09-29T03:50:40Z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