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handoutMasterIdLst>
    <p:handoutMasterId r:id="rId23"/>
  </p:handoutMasterIdLst>
  <p:sldIdLst>
    <p:sldId id="269" r:id="rId2"/>
    <p:sldId id="270" r:id="rId3"/>
    <p:sldId id="357" r:id="rId4"/>
    <p:sldId id="300" r:id="rId5"/>
    <p:sldId id="371" r:id="rId6"/>
    <p:sldId id="379" r:id="rId7"/>
    <p:sldId id="275" r:id="rId8"/>
    <p:sldId id="276" r:id="rId9"/>
    <p:sldId id="359" r:id="rId10"/>
    <p:sldId id="322" r:id="rId11"/>
    <p:sldId id="399" r:id="rId12"/>
    <p:sldId id="347" r:id="rId13"/>
    <p:sldId id="352" r:id="rId14"/>
    <p:sldId id="400" r:id="rId15"/>
    <p:sldId id="353" r:id="rId16"/>
    <p:sldId id="396" r:id="rId17"/>
    <p:sldId id="382" r:id="rId18"/>
    <p:sldId id="350" r:id="rId19"/>
    <p:sldId id="342" r:id="rId20"/>
    <p:sldId id="299" r:id="rId2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2/3/2026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2/3/2026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F26BD-25BA-E71E-05E6-A76284B2B0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1926C8-AD43-3289-FF03-15516BB6F86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8D814F9-1F8E-7F55-FDC4-DE045B0197A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7515F0E-44A0-ADE7-E30C-478C3AF105A6}"/>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1871151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F2B05-FC60-23E7-3645-E3FEC6859D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A8951A-1386-FA99-8C55-07B698FF6DF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9E5F49B-3ABF-8256-2593-29805ECD00D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BED7742-0525-0E2D-36D3-3A3061E9BD0A}"/>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4172560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A9BA-1B52-015B-AEA1-24B4F9B59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F4FB3-59A8-75E5-3B93-5E77E4D566E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CA3C7ED-4B9E-18A3-C2FC-9BE00BA1A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DD53E8B-B643-3996-50CE-36F556C7CE0C}"/>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9685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EB22D-4840-706A-EA5A-0228E8FF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05C89-A2E0-E8A0-986F-D7F09F45545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366146-B855-3AB9-8CDF-E063FE89E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0C9066-3299-CAFB-D98A-0DA533844BF1}"/>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1525959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375102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2/3/2026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2/3/2026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2/3/2026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2/3/2026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luther-95theses.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luther-95theses.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ourcebooks.fordham.edu/mod/1501ismail.as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ourcebooks.fordham.edu/mod/1501ismail.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3.3 – Empires: Belief Systems</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03212" y="277082"/>
            <a:ext cx="11407526" cy="664989"/>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dirty="0">
                <a:effectLst/>
                <a:latin typeface="Arial" panose="020B0604020202020204" pitchFamily="34" charset="0"/>
                <a:ea typeface="Aptos" panose="020B0004020202020204" pitchFamily="34" charset="0"/>
              </a:rPr>
              <a:t>Martin Luther’s 95 Theses (1517) </a:t>
            </a:r>
            <a:r>
              <a:rPr lang="en-US" sz="2000" u="sng" dirty="0">
                <a:solidFill>
                  <a:srgbClr val="0563C1"/>
                </a:solidFill>
                <a:effectLst/>
                <a:latin typeface="Arial" panose="020B0604020202020204" pitchFamily="34" charset="0"/>
                <a:ea typeface="Aptos" panose="020B0004020202020204" pitchFamily="34" charset="0"/>
                <a:hlinkClick r:id="rId3"/>
              </a:rPr>
              <a:t>https://sourcebooks.fordham.edu/mod/luther-95theses.asp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600200"/>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They preach human folly who claim that as soon as money clinks into the money chest, the soul flies out of purgatory. It is certain that greed and profit increase when indulgences are sold, but the forgiveness of sins depends only on God’s will. The pope can remit only those penalties that he himself or church law has imposed; he cannot free souls from divine judgment. True repentance requires inner sorrow and humility, not the purchase of letters promising salvation.</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8A1FBE0-02B3-376E-9155-D049EC583F8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0CB15C-46FC-52C4-B6AE-5DAB5F1B3911}"/>
              </a:ext>
            </a:extLst>
          </p:cNvPr>
          <p:cNvSpPr>
            <a:spLocks noGrp="1"/>
          </p:cNvSpPr>
          <p:nvPr>
            <p:ph type="title"/>
          </p:nvPr>
        </p:nvSpPr>
        <p:spPr>
          <a:xfrm>
            <a:off x="303212" y="277082"/>
            <a:ext cx="11407526" cy="664989"/>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dirty="0">
                <a:effectLst/>
                <a:latin typeface="Arial" panose="020B0604020202020204" pitchFamily="34" charset="0"/>
                <a:ea typeface="Aptos" panose="020B0004020202020204" pitchFamily="34" charset="0"/>
              </a:rPr>
              <a:t>Martin Luther’s 95 Theses (1517) </a:t>
            </a:r>
            <a:r>
              <a:rPr lang="en-US" sz="2000" u="sng" dirty="0">
                <a:solidFill>
                  <a:srgbClr val="0563C1"/>
                </a:solidFill>
                <a:effectLst/>
                <a:latin typeface="Arial" panose="020B0604020202020204" pitchFamily="34" charset="0"/>
                <a:ea typeface="Aptos" panose="020B0004020202020204" pitchFamily="34" charset="0"/>
                <a:hlinkClick r:id="rId3"/>
              </a:rPr>
              <a:t>https://sourcebooks.fordham.edu/mod/luther-95theses.asp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62626A0F-D58F-7C42-20DB-46CA5C854131}"/>
              </a:ext>
            </a:extLst>
          </p:cNvPr>
          <p:cNvSpPr txBox="1"/>
          <p:nvPr/>
        </p:nvSpPr>
        <p:spPr>
          <a:xfrm>
            <a:off x="760412" y="1600200"/>
            <a:ext cx="106680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Christians should be taught that helping the poor and caring for the needy is far better than buying indulgences. Those who believe they are secure because they possess indulgence letters will be condemned along with those who taught them so. The true treasure of the Church is the holy gospel of the glory and grace of God, not financial gain. For this reason, Luther calls upon church leaders and scholars to debate these matters openly, so that Christian faith may rest on Scripture rather than abuse or deception.</a:t>
            </a:r>
          </a:p>
        </p:txBody>
      </p:sp>
    </p:spTree>
    <p:extLst>
      <p:ext uri="{BB962C8B-B14F-4D97-AF65-F5344CB8AC3E}">
        <p14:creationId xmlns:p14="http://schemas.microsoft.com/office/powerpoint/2010/main" val="518869946"/>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What criticism does Luther make about the Catholic Church?</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does his argument challenge existing Christian traditions?</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dirty="0">
                <a:effectLst/>
                <a:latin typeface="Arial" panose="020B0604020202020204" pitchFamily="34" charset="0"/>
                <a:ea typeface="Aptos" panose="020B0004020202020204" pitchFamily="34" charset="0"/>
              </a:rPr>
              <a:t>Why would these ideas have major political consequences in Europe?</a:t>
            </a:r>
            <a:endParaRPr lang="en-US" sz="32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291186" y="228600"/>
            <a:ext cx="11277600" cy="12191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400" b="1" dirty="0">
                <a:effectLst/>
                <a:latin typeface="Arial" panose="020B0604020202020204" pitchFamily="34" charset="0"/>
                <a:ea typeface="Aptos" panose="020B0004020202020204" pitchFamily="34" charset="0"/>
              </a:rPr>
              <a:t>Letter of Shah Ismail I (Safavid) Declaring Shi’a Identity (early 1500s) </a:t>
            </a:r>
            <a:r>
              <a:rPr lang="en-US" sz="2400" u="sng" dirty="0">
                <a:solidFill>
                  <a:srgbClr val="0563C1"/>
                </a:solidFill>
                <a:effectLst/>
                <a:latin typeface="Arial" panose="020B0604020202020204" pitchFamily="34" charset="0"/>
                <a:ea typeface="Aptos" panose="020B0004020202020204" pitchFamily="34" charset="0"/>
                <a:hlinkClick r:id="rId3"/>
              </a:rPr>
              <a:t>https://sourcebooks.fordham.edu/mod/1501ismail.asp</a:t>
            </a:r>
            <a:r>
              <a:rPr lang="en-US" sz="2400"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989012" y="1905000"/>
            <a:ext cx="102108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By the command of God and through the guidance of the Twelve Imams, we proclaim the true faith to be the religion of our realm. All people within our dominions shall acknowledge the authority of Ali and the holy lineage of the Imams. This path is the rightful one, and it is our duty as ruler to uphold it, protect it, and spread it. Those who oppose this truth oppose both faith and sovereignty.</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C7C3ACC-0EBB-BE9F-D198-BE81E7EA014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966E8AB-7898-EB8C-FCB6-263FD1545AC1}"/>
              </a:ext>
            </a:extLst>
          </p:cNvPr>
          <p:cNvSpPr>
            <a:spLocks noGrp="1"/>
          </p:cNvSpPr>
          <p:nvPr>
            <p:ph type="title"/>
          </p:nvPr>
        </p:nvSpPr>
        <p:spPr>
          <a:xfrm>
            <a:off x="291186" y="228600"/>
            <a:ext cx="11277600" cy="12191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400" b="1" dirty="0">
                <a:effectLst/>
                <a:latin typeface="Arial" panose="020B0604020202020204" pitchFamily="34" charset="0"/>
                <a:ea typeface="Aptos" panose="020B0004020202020204" pitchFamily="34" charset="0"/>
              </a:rPr>
              <a:t>Letter of Shah Ismail I (Safavid) Declaring Shi’a Identity (early 1500s) </a:t>
            </a:r>
            <a:r>
              <a:rPr lang="en-US" sz="2400" u="sng" dirty="0">
                <a:solidFill>
                  <a:srgbClr val="0563C1"/>
                </a:solidFill>
                <a:effectLst/>
                <a:latin typeface="Arial" panose="020B0604020202020204" pitchFamily="34" charset="0"/>
                <a:ea typeface="Aptos" panose="020B0004020202020204" pitchFamily="34" charset="0"/>
                <a:hlinkClick r:id="rId3"/>
              </a:rPr>
              <a:t>https://sourcebooks.fordham.edu/mod/1501ismail.asp</a:t>
            </a:r>
            <a:r>
              <a:rPr lang="en-US" sz="2400"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F210443E-3AEC-A970-2A59-72B0DA8C5A79}"/>
              </a:ext>
            </a:extLst>
          </p:cNvPr>
          <p:cNvSpPr txBox="1"/>
          <p:nvPr/>
        </p:nvSpPr>
        <p:spPr>
          <a:xfrm>
            <a:off x="989012" y="1905000"/>
            <a:ext cx="102108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We reject the false teachings of those who deny the rightful leadership of the Imams. Our enemies cling to error and corruption, while we stand as defenders of the true religion. Through the strength granted to us by God, we establish justice and order under Shi’a law. Loyalty to the state and loyalty to the faith are one and the same, and through this unity, our empire shall endure against all rivals.</a:t>
            </a:r>
          </a:p>
        </p:txBody>
      </p:sp>
    </p:spTree>
    <p:extLst>
      <p:ext uri="{BB962C8B-B14F-4D97-AF65-F5344CB8AC3E}">
        <p14:creationId xmlns:p14="http://schemas.microsoft.com/office/powerpoint/2010/main" val="1341613124"/>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3046988"/>
          </a:xfrm>
          <a:prstGeom prst="rect">
            <a:avLst/>
          </a:prstGeom>
          <a:noFill/>
          <a:ln>
            <a:solidFill>
              <a:schemeClr val="bg2"/>
            </a:solidFill>
          </a:ln>
        </p:spPr>
        <p:txBody>
          <a:bodyPr wrap="square">
            <a:spAutoFit/>
          </a:bodyPr>
          <a:lstStyle/>
          <a:p>
            <a:pPr marR="0" lvl="0">
              <a:tabLst>
                <a:tab pos="457200" algn="l"/>
              </a:tabLst>
            </a:pPr>
            <a:r>
              <a:rPr lang="en-US" sz="3200" kern="100" dirty="0">
                <a:effectLst/>
                <a:latin typeface="Arial" panose="020B0604020202020204" pitchFamily="34" charset="0"/>
                <a:ea typeface="Aptos" panose="020B0004020202020204" pitchFamily="34" charset="0"/>
              </a:rPr>
              <a:t>1.	How does Shah Ismail justify the Safavid Empire’s Shi’a identity?</a:t>
            </a:r>
          </a:p>
          <a:p>
            <a:pPr marR="0" lvl="0">
              <a:tabLst>
                <a:tab pos="457200" algn="l"/>
              </a:tabLst>
            </a:pPr>
            <a:r>
              <a:rPr lang="en-US" sz="3200" kern="100" dirty="0">
                <a:effectLst/>
                <a:latin typeface="Arial" panose="020B0604020202020204" pitchFamily="34" charset="0"/>
                <a:ea typeface="Aptos" panose="020B0004020202020204" pitchFamily="34" charset="0"/>
              </a:rPr>
              <a:t>2.	What does this statement reveal about the link between religion and political legitimacy?</a:t>
            </a:r>
          </a:p>
          <a:p>
            <a:pPr marR="0" lvl="0">
              <a:tabLst>
                <a:tab pos="457200" algn="l"/>
              </a:tabLst>
            </a:pPr>
            <a:r>
              <a:rPr lang="en-US" sz="3200" kern="100" dirty="0">
                <a:effectLst/>
                <a:latin typeface="Arial" panose="020B0604020202020204" pitchFamily="34" charset="0"/>
                <a:ea typeface="Aptos" panose="020B0004020202020204" pitchFamily="34" charset="0"/>
              </a:rPr>
              <a:t>3.	How might this declaration contribute to conflict with the Ottomans?</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579120"/>
            <a:ext cx="10668000" cy="609600"/>
          </a:xfrm>
        </p:spPr>
        <p:txBody>
          <a:bodyPr>
            <a:normAutofit/>
          </a:bodyPr>
          <a:lstStyle/>
          <a:p>
            <a:r>
              <a:rPr lang="en-US" sz="2800" dirty="0"/>
              <a:t>Continuity &amp; Change </a:t>
            </a:r>
          </a:p>
        </p:txBody>
      </p:sp>
      <p:graphicFrame>
        <p:nvGraphicFramePr>
          <p:cNvPr id="3" name="Table 2">
            <a:extLst>
              <a:ext uri="{FF2B5EF4-FFF2-40B4-BE49-F238E27FC236}">
                <a16:creationId xmlns:a16="http://schemas.microsoft.com/office/drawing/2014/main" id="{FF8AAAE9-D0D9-D6EB-0C9D-57366BFE6B51}"/>
              </a:ext>
            </a:extLst>
          </p:cNvPr>
          <p:cNvGraphicFramePr>
            <a:graphicFrameLocks noGrp="1"/>
          </p:cNvGraphicFramePr>
          <p:nvPr>
            <p:extLst>
              <p:ext uri="{D42A27DB-BD31-4B8C-83A1-F6EECF244321}">
                <p14:modId xmlns:p14="http://schemas.microsoft.com/office/powerpoint/2010/main" val="790655272"/>
              </p:ext>
            </p:extLst>
          </p:nvPr>
        </p:nvGraphicFramePr>
        <p:xfrm>
          <a:off x="760412" y="1584960"/>
          <a:ext cx="10668000" cy="4693920"/>
        </p:xfrm>
        <a:graphic>
          <a:graphicData uri="http://schemas.openxmlformats.org/drawingml/2006/table">
            <a:tbl>
              <a:tblPr firstRow="1" firstCol="1" bandRow="1">
                <a:tableStyleId>{3B4B98B0-60AC-42C2-AFA5-B58CD77FA1E5}</a:tableStyleId>
              </a:tblPr>
              <a:tblGrid>
                <a:gridCol w="2667000">
                  <a:extLst>
                    <a:ext uri="{9D8B030D-6E8A-4147-A177-3AD203B41FA5}">
                      <a16:colId xmlns:a16="http://schemas.microsoft.com/office/drawing/2014/main" val="2825523914"/>
                    </a:ext>
                  </a:extLst>
                </a:gridCol>
                <a:gridCol w="2667000">
                  <a:extLst>
                    <a:ext uri="{9D8B030D-6E8A-4147-A177-3AD203B41FA5}">
                      <a16:colId xmlns:a16="http://schemas.microsoft.com/office/drawing/2014/main" val="4048116081"/>
                    </a:ext>
                  </a:extLst>
                </a:gridCol>
                <a:gridCol w="2667000">
                  <a:extLst>
                    <a:ext uri="{9D8B030D-6E8A-4147-A177-3AD203B41FA5}">
                      <a16:colId xmlns:a16="http://schemas.microsoft.com/office/drawing/2014/main" val="1693077427"/>
                    </a:ext>
                  </a:extLst>
                </a:gridCol>
                <a:gridCol w="2667000">
                  <a:extLst>
                    <a:ext uri="{9D8B030D-6E8A-4147-A177-3AD203B41FA5}">
                      <a16:colId xmlns:a16="http://schemas.microsoft.com/office/drawing/2014/main" val="1246729670"/>
                    </a:ext>
                  </a:extLst>
                </a:gridCol>
              </a:tblGrid>
              <a:tr h="0">
                <a:tc>
                  <a:txBody>
                    <a:bodyPr/>
                    <a:lstStyle/>
                    <a:p>
                      <a:pPr marL="0" marR="0">
                        <a:buNone/>
                      </a:pPr>
                      <a:r>
                        <a:rPr lang="en-US" sz="2800" kern="100">
                          <a:effectLst/>
                        </a:rPr>
                        <a:t>Belief System</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Continuity (1450–1750)</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Change (1450–1750)</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Cause of Change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219213039"/>
                  </a:ext>
                </a:extLst>
              </a:tr>
              <a:tr h="0">
                <a:tc>
                  <a:txBody>
                    <a:bodyPr/>
                    <a:lstStyle/>
                    <a:p>
                      <a:pPr marL="0" marR="0">
                        <a:buNone/>
                      </a:pPr>
                      <a:r>
                        <a:rPr lang="en-US" sz="2800" b="0" kern="100">
                          <a:effectLst/>
                        </a:rPr>
                        <a:t>Christianity</a:t>
                      </a:r>
                      <a:endParaRPr lang="en-US" sz="28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Core doctrines persist</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Protestant &amp; Catholic Reformations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Printing press; corruption debates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828444597"/>
                  </a:ext>
                </a:extLst>
              </a:tr>
              <a:tr h="0">
                <a:tc>
                  <a:txBody>
                    <a:bodyPr/>
                    <a:lstStyle/>
                    <a:p>
                      <a:pPr marL="0" marR="0">
                        <a:buNone/>
                      </a:pPr>
                      <a:r>
                        <a:rPr lang="en-US" sz="2800" b="0" kern="100" dirty="0">
                          <a:effectLst/>
                        </a:rPr>
                        <a:t>Islam</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Shared beliefs &amp; holy texts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Intensified Sunni–Shi’a divide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Ottoman–Safavid rivalry</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546630399"/>
                  </a:ext>
                </a:extLst>
              </a:tr>
              <a:tr h="0">
                <a:tc>
                  <a:txBody>
                    <a:bodyPr/>
                    <a:lstStyle/>
                    <a:p>
                      <a:pPr marL="0" marR="0">
                        <a:buNone/>
                      </a:pPr>
                      <a:r>
                        <a:rPr lang="en-US" sz="2800" b="0" kern="100" dirty="0">
                          <a:effectLst/>
                        </a:rPr>
                        <a:t>Hindu–Islamic interactions</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Long-term coexistence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Rise of Sikhism</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Cultural blending in Mughal India</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282093745"/>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81000"/>
            <a:ext cx="10668000" cy="609600"/>
          </a:xfrm>
        </p:spPr>
        <p:txBody>
          <a:bodyPr>
            <a:normAutofit/>
          </a:bodyPr>
          <a:lstStyle/>
          <a:p>
            <a:r>
              <a:rPr lang="en-US" sz="2800" dirty="0"/>
              <a:t>Belief Systems: Continuity and Change (1450–1750)</a:t>
            </a:r>
          </a:p>
        </p:txBody>
      </p:sp>
      <p:graphicFrame>
        <p:nvGraphicFramePr>
          <p:cNvPr id="3" name="Table 2">
            <a:extLst>
              <a:ext uri="{FF2B5EF4-FFF2-40B4-BE49-F238E27FC236}">
                <a16:creationId xmlns:a16="http://schemas.microsoft.com/office/drawing/2014/main" id="{1ECC0AD6-6D98-B712-62B7-539C05309DFF}"/>
              </a:ext>
            </a:extLst>
          </p:cNvPr>
          <p:cNvGraphicFramePr>
            <a:graphicFrameLocks noGrp="1"/>
          </p:cNvGraphicFramePr>
          <p:nvPr>
            <p:extLst>
              <p:ext uri="{D42A27DB-BD31-4B8C-83A1-F6EECF244321}">
                <p14:modId xmlns:p14="http://schemas.microsoft.com/office/powerpoint/2010/main" val="1299276900"/>
              </p:ext>
            </p:extLst>
          </p:nvPr>
        </p:nvGraphicFramePr>
        <p:xfrm>
          <a:off x="531812" y="1143000"/>
          <a:ext cx="11049000" cy="5120640"/>
        </p:xfrm>
        <a:graphic>
          <a:graphicData uri="http://schemas.openxmlformats.org/drawingml/2006/table">
            <a:tbl>
              <a:tblPr firstRow="1" firstCol="1" bandRow="1">
                <a:tableStyleId>{3B4B98B0-60AC-42C2-AFA5-B58CD77FA1E5}</a:tableStyleId>
              </a:tblPr>
              <a:tblGrid>
                <a:gridCol w="3683000">
                  <a:extLst>
                    <a:ext uri="{9D8B030D-6E8A-4147-A177-3AD203B41FA5}">
                      <a16:colId xmlns:a16="http://schemas.microsoft.com/office/drawing/2014/main" val="1770040491"/>
                    </a:ext>
                  </a:extLst>
                </a:gridCol>
                <a:gridCol w="3683000">
                  <a:extLst>
                    <a:ext uri="{9D8B030D-6E8A-4147-A177-3AD203B41FA5}">
                      <a16:colId xmlns:a16="http://schemas.microsoft.com/office/drawing/2014/main" val="2983495322"/>
                    </a:ext>
                  </a:extLst>
                </a:gridCol>
                <a:gridCol w="3683000">
                  <a:extLst>
                    <a:ext uri="{9D8B030D-6E8A-4147-A177-3AD203B41FA5}">
                      <a16:colId xmlns:a16="http://schemas.microsoft.com/office/drawing/2014/main" val="2485648310"/>
                    </a:ext>
                  </a:extLst>
                </a:gridCol>
              </a:tblGrid>
              <a:tr h="259080">
                <a:tc>
                  <a:txBody>
                    <a:bodyPr/>
                    <a:lstStyle/>
                    <a:p>
                      <a:pPr marL="0" marR="0">
                        <a:buNone/>
                      </a:pPr>
                      <a:r>
                        <a:rPr lang="en-US" sz="2800" kern="100">
                          <a:effectLst/>
                        </a:rPr>
                        <a:t>Category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Example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Effect</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693939218"/>
                  </a:ext>
                </a:extLst>
              </a:tr>
              <a:tr h="0">
                <a:tc>
                  <a:txBody>
                    <a:bodyPr/>
                    <a:lstStyle/>
                    <a:p>
                      <a:pPr marL="0" marR="0">
                        <a:buNone/>
                      </a:pPr>
                      <a:r>
                        <a:rPr lang="en-US" sz="2800" b="0" kern="100">
                          <a:effectLst/>
                        </a:rPr>
                        <a:t>Religious reform</a:t>
                      </a:r>
                      <a:endParaRPr lang="en-US" sz="28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Protestant Reformation</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New denominations; European conflict</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294488782"/>
                  </a:ext>
                </a:extLst>
              </a:tr>
              <a:tr h="0">
                <a:tc>
                  <a:txBody>
                    <a:bodyPr/>
                    <a:lstStyle/>
                    <a:p>
                      <a:pPr marL="0" marR="0">
                        <a:buNone/>
                      </a:pPr>
                      <a:r>
                        <a:rPr lang="en-US" sz="2800" b="0" kern="100">
                          <a:effectLst/>
                        </a:rPr>
                        <a:t>Religious revival</a:t>
                      </a:r>
                      <a:endParaRPr lang="en-US" sz="28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Catholic Counter-Reformation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Missionary activity; education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499270954"/>
                  </a:ext>
                </a:extLst>
              </a:tr>
              <a:tr h="0">
                <a:tc>
                  <a:txBody>
                    <a:bodyPr/>
                    <a:lstStyle/>
                    <a:p>
                      <a:pPr marL="0" marR="0">
                        <a:buNone/>
                      </a:pPr>
                      <a:r>
                        <a:rPr lang="en-US" sz="2800" b="0" kern="100">
                          <a:effectLst/>
                        </a:rPr>
                        <a:t>Political-religious conflict</a:t>
                      </a:r>
                      <a:endParaRPr lang="en-US" sz="28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Ottoman–Safavid rivalry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Hardened Sunni/Shi’a identities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092203528"/>
                  </a:ext>
                </a:extLst>
              </a:tr>
              <a:tr h="0">
                <a:tc>
                  <a:txBody>
                    <a:bodyPr/>
                    <a:lstStyle/>
                    <a:p>
                      <a:pPr marL="0" marR="0">
                        <a:buNone/>
                      </a:pPr>
                      <a:r>
                        <a:rPr lang="en-US" sz="2800" b="0" kern="100">
                          <a:effectLst/>
                        </a:rPr>
                        <a:t>Syncretism</a:t>
                      </a:r>
                      <a:endParaRPr lang="en-US" sz="28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Sikhism</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New community blending traditions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634757587"/>
                  </a:ext>
                </a:extLst>
              </a:tr>
              <a:tr h="0">
                <a:tc>
                  <a:txBody>
                    <a:bodyPr/>
                    <a:lstStyle/>
                    <a:p>
                      <a:pPr marL="0" marR="0">
                        <a:buNone/>
                      </a:pPr>
                      <a:r>
                        <a:rPr lang="en-US" sz="2800" b="0" kern="100" dirty="0">
                          <a:effectLst/>
                        </a:rPr>
                        <a:t>Global Christianity</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Jesuit missions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Spread to Asia &amp; Americas</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197147041"/>
                  </a:ext>
                </a:extLst>
              </a:tr>
            </a:tbl>
          </a:graphicData>
        </a:graphic>
      </p:graphicFrame>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4031873"/>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Christianity underwent major change through the Protestant and Catholic Reformations.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Political rivalry intensified the Sunni–Shi’a divide in the Islamic world.</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Sikhism emerged as a new syncretic religion in South Asia.</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Belief systems both shape and respond to political, social, and cultural forces.</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012371"/>
            <a:ext cx="10972800" cy="4832092"/>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 8–10 sentences, explain ONE major change in a belief system between 1450 and 1750. Use evidence from at least </a:t>
            </a:r>
            <a:r>
              <a:rPr lang="en-US" sz="2800" b="1" kern="100" dirty="0">
                <a:effectLst/>
                <a:latin typeface="Arial" panose="020B0604020202020204" pitchFamily="34" charset="0"/>
                <a:ea typeface="Aptos" panose="020B0004020202020204" pitchFamily="34" charset="0"/>
              </a:rPr>
              <a:t>one primary source</a:t>
            </a:r>
            <a:r>
              <a:rPr lang="en-US" sz="2800" kern="100" dirty="0">
                <a:effectLst/>
                <a:latin typeface="Arial" panose="020B0604020202020204" pitchFamily="34" charset="0"/>
                <a:ea typeface="Aptos" panose="020B0004020202020204" pitchFamily="34" charset="0"/>
              </a:rPr>
              <a:t>.</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Your response must include: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Thesis/claim</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Evidence from Luther or Shah Ismail</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Explanation of continuity vs. change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Clear historical reasoning</a:t>
            </a: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287962"/>
          </a:xfrm>
        </p:spPr>
        <p:txBody>
          <a:bodyPr>
            <a:normAutofit fontScale="92500"/>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major changes to Christianity during the Reformation era.</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political conflict deepened divisions within Islam.</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how Sikhism emerged from religious interaction.</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primary sources demonstrating belief-system change.</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Compare continuity and change across major religions.</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19393EF-624E-823C-F031-62774375BA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D7D987-B709-6B1F-E686-FF9F0A39152A}"/>
              </a:ext>
            </a:extLst>
          </p:cNvPr>
          <p:cNvSpPr>
            <a:spLocks noGrp="1"/>
          </p:cNvSpPr>
          <p:nvPr>
            <p:ph type="title"/>
          </p:nvPr>
        </p:nvSpPr>
        <p:spPr>
          <a:xfrm>
            <a:off x="1217614" y="274638"/>
            <a:ext cx="9753600" cy="868362"/>
          </a:xfrm>
        </p:spPr>
        <p:txBody>
          <a:bodyPr/>
          <a:lstStyle/>
          <a:p>
            <a:r>
              <a:rPr lang="en-US" dirty="0">
                <a:latin typeface="Abadi" panose="020B0604020104020204" pitchFamily="34" charset="0"/>
              </a:rPr>
              <a:t>Key Concepts</a:t>
            </a:r>
          </a:p>
        </p:txBody>
      </p:sp>
      <p:sp>
        <p:nvSpPr>
          <p:cNvPr id="4" name="Content Placeholder 3">
            <a:extLst>
              <a:ext uri="{FF2B5EF4-FFF2-40B4-BE49-F238E27FC236}">
                <a16:creationId xmlns:a16="http://schemas.microsoft.com/office/drawing/2014/main" id="{EB119767-DEAE-9F13-F6C8-2476BF7D8A49}"/>
              </a:ext>
            </a:extLst>
          </p:cNvPr>
          <p:cNvSpPr>
            <a:spLocks noGrp="1"/>
          </p:cNvSpPr>
          <p:nvPr>
            <p:ph idx="1"/>
          </p:nvPr>
        </p:nvSpPr>
        <p:spPr>
          <a:xfrm>
            <a:off x="1217614" y="1600200"/>
            <a:ext cx="9753600" cy="4343400"/>
          </a:xfrm>
        </p:spPr>
        <p:txBody>
          <a:bodyPr>
            <a:normAutofit lnSpcReduction="10000"/>
          </a:bodyPr>
          <a:lstStyle/>
          <a:p>
            <a:pPr marL="45720" indent="0">
              <a:lnSpc>
                <a:spcPct val="100000"/>
              </a:lnSpc>
              <a:buNone/>
            </a:pPr>
            <a:r>
              <a:rPr lang="en-US" sz="3200" b="1" dirty="0">
                <a:effectLst/>
                <a:latin typeface="Arial" panose="020B0604020202020204" pitchFamily="34" charset="0"/>
                <a:ea typeface="Aptos" panose="020B0004020202020204" pitchFamily="34" charset="0"/>
              </a:rPr>
              <a:t>KC-4.1.VI.i:</a:t>
            </a:r>
            <a:r>
              <a:rPr lang="en-US" sz="3200" dirty="0">
                <a:effectLst/>
                <a:latin typeface="Arial" panose="020B0604020202020204" pitchFamily="34" charset="0"/>
                <a:ea typeface="Aptos" panose="020B0004020202020204" pitchFamily="34" charset="0"/>
              </a:rPr>
              <a:t> Protestant &amp; Catholic Reformations shaped Christianity. </a:t>
            </a:r>
            <a:br>
              <a:rPr lang="en-US" sz="3200" dirty="0">
                <a:effectLst/>
                <a:latin typeface="Arial" panose="020B0604020202020204" pitchFamily="34" charset="0"/>
                <a:ea typeface="Aptos" panose="020B0004020202020204" pitchFamily="34" charset="0"/>
              </a:rPr>
            </a:br>
            <a:endParaRPr lang="en-US" sz="3200" dirty="0">
              <a:effectLst/>
              <a:latin typeface="Arial" panose="020B0604020202020204" pitchFamily="34" charset="0"/>
              <a:ea typeface="Aptos" panose="020B0004020202020204" pitchFamily="34" charset="0"/>
            </a:endParaRPr>
          </a:p>
          <a:p>
            <a:pPr marL="45720" indent="0">
              <a:lnSpc>
                <a:spcPct val="100000"/>
              </a:lnSpc>
              <a:buNone/>
            </a:pPr>
            <a:r>
              <a:rPr lang="en-US" sz="3200" b="1" dirty="0">
                <a:effectLst/>
                <a:latin typeface="Arial" panose="020B0604020202020204" pitchFamily="34" charset="0"/>
                <a:ea typeface="Aptos" panose="020B0004020202020204" pitchFamily="34" charset="0"/>
              </a:rPr>
              <a:t>KC-4.1.VI.ii:</a:t>
            </a:r>
            <a:r>
              <a:rPr lang="en-US" sz="3200" dirty="0">
                <a:effectLst/>
                <a:latin typeface="Arial" panose="020B0604020202020204" pitchFamily="34" charset="0"/>
                <a:ea typeface="Aptos" panose="020B0004020202020204" pitchFamily="34" charset="0"/>
              </a:rPr>
              <a:t> Ottoman–Safavid rivalry intensified Sunni–Shi’a split. </a:t>
            </a:r>
            <a:br>
              <a:rPr lang="en-US" sz="3200" dirty="0">
                <a:effectLst/>
                <a:latin typeface="Arial" panose="020B0604020202020204" pitchFamily="34" charset="0"/>
                <a:ea typeface="Aptos" panose="020B0004020202020204" pitchFamily="34" charset="0"/>
              </a:rPr>
            </a:br>
            <a:endParaRPr lang="en-US" sz="3200" dirty="0">
              <a:effectLst/>
              <a:latin typeface="Arial" panose="020B0604020202020204" pitchFamily="34" charset="0"/>
              <a:ea typeface="Aptos" panose="020B0004020202020204" pitchFamily="34" charset="0"/>
            </a:endParaRPr>
          </a:p>
          <a:p>
            <a:pPr marL="45720" indent="0">
              <a:lnSpc>
                <a:spcPct val="100000"/>
              </a:lnSpc>
              <a:buNone/>
            </a:pPr>
            <a:r>
              <a:rPr lang="en-US" sz="3200" b="1" dirty="0">
                <a:effectLst/>
                <a:latin typeface="Arial" panose="020B0604020202020204" pitchFamily="34" charset="0"/>
                <a:ea typeface="Aptos" panose="020B0004020202020204" pitchFamily="34" charset="0"/>
              </a:rPr>
              <a:t>KC-4.1.VI.iii:</a:t>
            </a:r>
            <a:r>
              <a:rPr lang="en-US" sz="3200" dirty="0">
                <a:effectLst/>
                <a:latin typeface="Arial" panose="020B0604020202020204" pitchFamily="34" charset="0"/>
                <a:ea typeface="Aptos" panose="020B0004020202020204" pitchFamily="34" charset="0"/>
              </a:rPr>
              <a:t> Sikhism emerged through Hindu–Islamic interaction.</a:t>
            </a:r>
            <a:endParaRPr lang="en-US" sz="3200" dirty="0"/>
          </a:p>
        </p:txBody>
      </p:sp>
    </p:spTree>
    <p:extLst>
      <p:ext uri="{BB962C8B-B14F-4D97-AF65-F5344CB8AC3E}">
        <p14:creationId xmlns:p14="http://schemas.microsoft.com/office/powerpoint/2010/main" val="3947800885"/>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66800"/>
            <a:ext cx="11430000" cy="5516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Between 1450 and 1750, belief systems across Afro-Eurasia experienced both continuity and dramatic change. Empires expanded, reformers challenged old traditions, and new religions emerged from cultural interaction. These developments show how deeply belief systems were connected to political authority and social identity. While continuity remained in many core doctrines, shifts in power, conflict, and cultural blending produced new expressions of faith.</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608012" y="1066800"/>
            <a:ext cx="10820400"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In Europe, the Protestant Reformation challenged long-standing Catholic teachings, leading to new Christian denominations such as Lutheranism and Calvinism. In response, the Catholic Counter-Reformation attempted to reform corruption, clarify doctrine, and combat Protestant influence. This period saw Christianity grow globally through missionary activity and political competition.</a:t>
            </a:r>
          </a:p>
        </p:txBody>
      </p:sp>
    </p:spTree>
    <p:extLst>
      <p:ext uri="{BB962C8B-B14F-4D97-AF65-F5344CB8AC3E}">
        <p14:creationId xmlns:p14="http://schemas.microsoft.com/office/powerpoint/2010/main" val="268868661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0CF7AF0-F44B-9AE8-46B7-88DBCDED16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97D754-64D0-18E7-A7C7-36597F20003B}"/>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FD7BC121-B295-456C-0007-604EC1070F7E}"/>
              </a:ext>
            </a:extLst>
          </p:cNvPr>
          <p:cNvSpPr txBox="1">
            <a:spLocks/>
          </p:cNvSpPr>
          <p:nvPr/>
        </p:nvSpPr>
        <p:spPr>
          <a:xfrm>
            <a:off x="608012" y="1066800"/>
            <a:ext cx="10972801"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In the Islamic world, political rivalry between the Sunni Ottoman Empire and the Shi’a Safavid Empire intensified doctrinal divisions. Their conflicts were not merely theological—they were political contests for territory, legitimacy, and influence. Meanwhile, in South Asia, interactions between Hindu and Muslim communities contributed to the rise of Sikhism, a new faith emphasizing devotion to one God, equality, and community service.</a:t>
            </a:r>
          </a:p>
        </p:txBody>
      </p:sp>
    </p:spTree>
    <p:extLst>
      <p:ext uri="{BB962C8B-B14F-4D97-AF65-F5344CB8AC3E}">
        <p14:creationId xmlns:p14="http://schemas.microsoft.com/office/powerpoint/2010/main" val="85880784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71738" y="1026086"/>
            <a:ext cx="11213874" cy="501675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Reformation</a:t>
            </a:r>
            <a:r>
              <a:rPr lang="en-US" sz="3200" kern="100" dirty="0">
                <a:effectLst/>
                <a:latin typeface="Arial" panose="020B0604020202020204" pitchFamily="34" charset="0"/>
                <a:ea typeface="Aptos" panose="020B0004020202020204" pitchFamily="34" charset="0"/>
              </a:rPr>
              <a:t> – A religious movement challenging the Catholic Church, leading to new Christian denominations.</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Counter-Reformation</a:t>
            </a:r>
            <a:r>
              <a:rPr lang="en-US" sz="3200" kern="100" dirty="0">
                <a:effectLst/>
                <a:latin typeface="Arial" panose="020B0604020202020204" pitchFamily="34" charset="0"/>
                <a:ea typeface="Aptos" panose="020B0004020202020204" pitchFamily="34" charset="0"/>
              </a:rPr>
              <a:t> – Catholic reforms responding to Protestant criticisms.</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Sunni–Shi’a split</a:t>
            </a:r>
            <a:r>
              <a:rPr lang="en-US" sz="3200" kern="100" dirty="0">
                <a:effectLst/>
                <a:latin typeface="Arial" panose="020B0604020202020204" pitchFamily="34" charset="0"/>
                <a:ea typeface="Aptos" panose="020B0004020202020204" pitchFamily="34" charset="0"/>
              </a:rPr>
              <a:t> – A long-standing division within Islam over leadership and doctrine.</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Syncretism</a:t>
            </a:r>
            <a:r>
              <a:rPr lang="en-US" sz="3200" kern="100" dirty="0">
                <a:effectLst/>
                <a:latin typeface="Arial" panose="020B0604020202020204" pitchFamily="34" charset="0"/>
                <a:ea typeface="Aptos" panose="020B0004020202020204" pitchFamily="34" charset="0"/>
              </a:rPr>
              <a:t> – Blending elements of different cultures or religions to create something new.</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Sikhism</a:t>
            </a:r>
            <a:r>
              <a:rPr lang="en-US" sz="3200" kern="100" dirty="0">
                <a:effectLst/>
                <a:latin typeface="Arial" panose="020B0604020202020204" pitchFamily="34" charset="0"/>
                <a:ea typeface="Aptos" panose="020B0004020202020204" pitchFamily="34" charset="0"/>
              </a:rPr>
              <a:t> – A religion founded in South Asia that blends elements of Islam and Hinduism.</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In the Islamic world, the Ottoman and Safavid Empires represented two competing branches of Islam. The Sunni Ottomans controlled much of the Middle East and Southeast Europe, while the Shi’a Safavids ruled Persia (Iran). Their rivalry led to frequent wars, such as the Battle of </a:t>
            </a:r>
            <a:r>
              <a:rPr lang="en-US" sz="2800" dirty="0" err="1"/>
              <a:t>Chaldiran</a:t>
            </a:r>
            <a:r>
              <a:rPr lang="en-US" sz="2800" dirty="0"/>
              <a:t> (1514), and hardened religious identities in both regions. This political conflict influenced the religious practices and legal systems within each empire.</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At the same time, South Asia experienced significant religious blending. Guru Nanak founded Sikhism in the early 1500s, teaching devotion to one God, rejection of caste, and service to humanity. Sikhism emerged in a cultural crossroads where Hindu and Islamic ideas interacted daily, especially under the Mughal Empire. Over time, Sikh communities developed distinct institutions and a strong warrior tradition, particularly under later leaders.</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1789</TotalTime>
  <Words>1432</Words>
  <Application>Microsoft Office PowerPoint</Application>
  <PresentationFormat>Custom</PresentationFormat>
  <Paragraphs>128</Paragraphs>
  <Slides>20</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Abadi</vt:lpstr>
      <vt:lpstr>Arial</vt:lpstr>
      <vt:lpstr>Century Gothic</vt:lpstr>
      <vt:lpstr>Symbol</vt:lpstr>
      <vt:lpstr>World country report presentation</vt:lpstr>
      <vt:lpstr>Topic 3.3 – Empires: Belief Systems</vt:lpstr>
      <vt:lpstr>Learning Objectives</vt:lpstr>
      <vt:lpstr>Key Concepts</vt:lpstr>
      <vt:lpstr>Overview</vt:lpstr>
      <vt:lpstr>Overview</vt:lpstr>
      <vt:lpstr>Overview</vt:lpstr>
      <vt:lpstr>Keywords and Phrases</vt:lpstr>
      <vt:lpstr>Background Reading</vt:lpstr>
      <vt:lpstr>Background Reading</vt:lpstr>
      <vt:lpstr>Primary Source 1 — Martin Luther’s 95 Theses (1517) https://sourcebooks.fordham.edu/mod/luther-95theses.asp</vt:lpstr>
      <vt:lpstr>Primary Source 1 — Martin Luther’s 95 Theses (1517) https://sourcebooks.fordham.edu/mod/luther-95theses.asp</vt:lpstr>
      <vt:lpstr>Guided Source Analysis</vt:lpstr>
      <vt:lpstr>Primary Source 2 — Letter of Shah Ismail I (Safavid) Declaring Shi’a Identity (early 1500s) https://sourcebooks.fordham.edu/mod/1501ismail.asp </vt:lpstr>
      <vt:lpstr>Primary Source 2 — Letter of Shah Ismail I (Safavid) Declaring Shi’a Identity (early 1500s) https://sourcebooks.fordham.edu/mod/1501ismail.asp </vt:lpstr>
      <vt:lpstr>Guided Source Analysis</vt:lpstr>
      <vt:lpstr>Continuity &amp; Change </vt:lpstr>
      <vt:lpstr>Belief Systems: Continuity and Change (1450–1750)</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34</cp:revision>
  <dcterms:created xsi:type="dcterms:W3CDTF">2025-09-29T06:54:32Z</dcterms:created>
  <dcterms:modified xsi:type="dcterms:W3CDTF">2026-02-03T08:45:29Z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