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3"/>
  </p:notesMasterIdLst>
  <p:handoutMasterIdLst>
    <p:handoutMasterId r:id="rId24"/>
  </p:handoutMasterIdLst>
  <p:sldIdLst>
    <p:sldId id="269" r:id="rId2"/>
    <p:sldId id="270" r:id="rId3"/>
    <p:sldId id="357" r:id="rId4"/>
    <p:sldId id="300" r:id="rId5"/>
    <p:sldId id="371" r:id="rId6"/>
    <p:sldId id="379" r:id="rId7"/>
    <p:sldId id="275" r:id="rId8"/>
    <p:sldId id="276" r:id="rId9"/>
    <p:sldId id="359" r:id="rId10"/>
    <p:sldId id="401" r:id="rId11"/>
    <p:sldId id="322" r:id="rId12"/>
    <p:sldId id="402" r:id="rId13"/>
    <p:sldId id="347" r:id="rId14"/>
    <p:sldId id="352" r:id="rId15"/>
    <p:sldId id="400" r:id="rId16"/>
    <p:sldId id="353" r:id="rId17"/>
    <p:sldId id="396" r:id="rId18"/>
    <p:sldId id="382" r:id="rId19"/>
    <p:sldId id="350" r:id="rId20"/>
    <p:sldId id="342" r:id="rId21"/>
    <p:sldId id="299"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2/5/2026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2/5/2026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F3FA5D-D4D3-FF25-8742-50F348299B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7398C7-2DC1-3E03-9CE8-FDC476477FA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D3003F8-4963-D43A-8106-5E2E8F18527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816E959-A521-1493-0D7D-1B7DA1CF3C32}"/>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449237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13</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2F2B05-FC60-23E7-3645-E3FEC6859D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A8951A-1386-FA99-8C55-07B698FF6DF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9E5F49B-3ABF-8256-2593-29805ECD00D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BED7742-0525-0E2D-36D3-3A3061E9BD0A}"/>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417256058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8</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1FCEAC-709E-1224-202D-4633E22BD3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2686163-9807-FE74-9D4A-C752BE9D2AB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475CF8D-AACE-58DC-0CA8-A46CA27E9E2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BAEAF83-9A83-554C-865A-0C0E5E783809}"/>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2296683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p:transition spd="slow">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p:transition spd="slow">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p:transition spd="slow">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p:transition spd="slow">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2/5/2026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p:transition spd="slow">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p:transition spd="slow">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2/5/2026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p:transition spd="slow">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2/5/2026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p:transition spd="slow">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2/5/2026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p:transition spd="slow">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p:transition spd="slow">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2/5/2026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p:transition spd="slow">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2/5/2026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randomBar dir="vert"/>
  </p:transition>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sourcebooks.fordham.edu/mod/1555busbecq.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mod/1555busbecq.asp"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sourcebooks.fordham.edu/mod/1501ismail.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ourcebooks.fordham.edu/mod/1501ismail.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217612" y="1828799"/>
            <a:ext cx="10363199" cy="3048001"/>
          </a:xfrm>
        </p:spPr>
        <p:txBody>
          <a:bodyPr/>
          <a:lstStyle/>
          <a:p>
            <a:r>
              <a:rPr lang="en-US" dirty="0">
                <a:latin typeface="Abadi" panose="020B0604020104020204" pitchFamily="34" charset="0"/>
              </a:rPr>
              <a:t>Topic 3.4 – Comparison in Land-Based Empires</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2783A63-D578-D69C-7421-26D0E20E317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861A9F72-58EF-DEB6-0E8A-4F75ACE7551D}"/>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66C8341C-1BA2-5ABE-212F-2D9DBD3D298C}"/>
              </a:ext>
            </a:extLst>
          </p:cNvPr>
          <p:cNvSpPr>
            <a:spLocks noGrp="1"/>
          </p:cNvSpPr>
          <p:nvPr>
            <p:ph idx="1"/>
          </p:nvPr>
        </p:nvSpPr>
        <p:spPr>
          <a:xfrm>
            <a:off x="684212" y="1295400"/>
            <a:ext cx="10820400" cy="5266064"/>
          </a:xfrm>
        </p:spPr>
        <p:txBody>
          <a:bodyPr>
            <a:normAutofit/>
          </a:bodyPr>
          <a:lstStyle/>
          <a:p>
            <a:pPr marL="45720" lvl="0" indent="0">
              <a:lnSpc>
                <a:spcPct val="110000"/>
              </a:lnSpc>
              <a:buNone/>
            </a:pPr>
            <a:r>
              <a:rPr lang="en-US" sz="2800" dirty="0"/>
              <a:t>When comparing these empires, it becomes clear that all relied on some mix of military power, administrative innovation, and belief systems. What differed was the weight each placed on these tools and the unique historical circumstances that shaped their development.</a:t>
            </a:r>
          </a:p>
        </p:txBody>
      </p:sp>
    </p:spTree>
    <p:extLst>
      <p:ext uri="{BB962C8B-B14F-4D97-AF65-F5344CB8AC3E}">
        <p14:creationId xmlns:p14="http://schemas.microsoft.com/office/powerpoint/2010/main" val="158417770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err="1">
                <a:effectLst/>
                <a:latin typeface="Arial" panose="020B0604020202020204" pitchFamily="34" charset="0"/>
                <a:ea typeface="Aptos" panose="020B0004020202020204" pitchFamily="34" charset="0"/>
              </a:rPr>
              <a:t>Busbecq</a:t>
            </a:r>
            <a:r>
              <a:rPr lang="en-US" sz="2000" b="1" kern="100" cap="none" dirty="0">
                <a:effectLst/>
                <a:latin typeface="Arial" panose="020B0604020202020204" pitchFamily="34" charset="0"/>
                <a:ea typeface="Aptos" panose="020B0004020202020204" pitchFamily="34" charset="0"/>
              </a:rPr>
              <a:t> On The Janissaries (1555)</a:t>
            </a:r>
            <a:br>
              <a:rPr lang="en-US" sz="2000" kern="1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Https://Sourcebooks.Fordham.Edu/Mod/1555busbecq.Asp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Among the Ottomans, advancement in the army is not determined by noble birth but by merit, discipline, and ability. The Janissaries are trained from a young age to endure hardship, obey commands without question, and live modestly. They are content with simple food and clothing and are forbidden from luxury or excess. Because promotion depends entirely on performance and loyalty, each soldier strives to prove his worth through service to the state.</a:t>
            </a:r>
          </a:p>
        </p:txBody>
      </p:sp>
    </p:spTree>
    <p:extLst>
      <p:ext uri="{BB962C8B-B14F-4D97-AF65-F5344CB8AC3E}">
        <p14:creationId xmlns:p14="http://schemas.microsoft.com/office/powerpoint/2010/main" val="57014963"/>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561DB90-4279-17B9-F04D-300B6743B6F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32D1683-DE84-2182-8824-1A946546E4A4}"/>
              </a:ext>
            </a:extLst>
          </p:cNvPr>
          <p:cNvSpPr>
            <a:spLocks noGrp="1"/>
          </p:cNvSpPr>
          <p:nvPr>
            <p:ph type="title"/>
          </p:nvPr>
        </p:nvSpPr>
        <p:spPr>
          <a:xfrm>
            <a:off x="303212" y="277082"/>
            <a:ext cx="11407526" cy="664989"/>
          </a:xfrm>
        </p:spPr>
        <p:txBody>
          <a:bodyPr>
            <a:noAutofit/>
          </a:bodyPr>
          <a:lstStyle/>
          <a:p>
            <a:pPr marL="0" marR="0">
              <a:buNone/>
            </a:pPr>
            <a:r>
              <a:rPr lang="en-US" sz="2000" b="1" kern="100" dirty="0">
                <a:effectLst/>
                <a:latin typeface="Arial" panose="020B0604020202020204" pitchFamily="34" charset="0"/>
                <a:ea typeface="Aptos" panose="020B0004020202020204" pitchFamily="34" charset="0"/>
              </a:rPr>
              <a:t>Primary Source 1 — </a:t>
            </a:r>
            <a:r>
              <a:rPr lang="en-US" sz="2000" b="1" kern="100" cap="none" dirty="0" err="1">
                <a:effectLst/>
                <a:latin typeface="Arial" panose="020B0604020202020204" pitchFamily="34" charset="0"/>
                <a:ea typeface="Aptos" panose="020B0004020202020204" pitchFamily="34" charset="0"/>
              </a:rPr>
              <a:t>Busbecq</a:t>
            </a:r>
            <a:r>
              <a:rPr lang="en-US" sz="2000" b="1" kern="100" cap="none" dirty="0">
                <a:effectLst/>
                <a:latin typeface="Arial" panose="020B0604020202020204" pitchFamily="34" charset="0"/>
                <a:ea typeface="Aptos" panose="020B0004020202020204" pitchFamily="34" charset="0"/>
              </a:rPr>
              <a:t> On The Janissaries (1555)</a:t>
            </a:r>
            <a:br>
              <a:rPr lang="en-US" sz="2000" kern="100" cap="none" dirty="0">
                <a:effectLst/>
                <a:latin typeface="Arial" panose="020B0604020202020204" pitchFamily="34" charset="0"/>
                <a:ea typeface="Aptos" panose="020B0004020202020204" pitchFamily="34" charset="0"/>
              </a:rPr>
            </a:br>
            <a:r>
              <a:rPr lang="en-US" sz="2000" u="sng" cap="none" dirty="0">
                <a:solidFill>
                  <a:srgbClr val="0563C1"/>
                </a:solidFill>
                <a:effectLst/>
                <a:latin typeface="Arial" panose="020B0604020202020204" pitchFamily="34" charset="0"/>
                <a:ea typeface="Aptos" panose="020B0004020202020204" pitchFamily="34" charset="0"/>
                <a:hlinkClick r:id="rId3"/>
              </a:rPr>
              <a:t>Https://Sourcebooks.Fordham.Edu/Mod/1555busbecq.Asp</a:t>
            </a:r>
            <a:endParaRPr lang="en-US" sz="2000" dirty="0">
              <a:latin typeface="Abadi" panose="020B0604020104020204" pitchFamily="34" charset="0"/>
            </a:endParaRPr>
          </a:p>
        </p:txBody>
      </p:sp>
      <p:sp>
        <p:nvSpPr>
          <p:cNvPr id="8" name="TextBox 7">
            <a:extLst>
              <a:ext uri="{FF2B5EF4-FFF2-40B4-BE49-F238E27FC236}">
                <a16:creationId xmlns:a16="http://schemas.microsoft.com/office/drawing/2014/main" id="{B3BCBAEB-6A11-34C2-EE77-302AE6C60320}"/>
              </a:ext>
            </a:extLst>
          </p:cNvPr>
          <p:cNvSpPr txBox="1"/>
          <p:nvPr/>
        </p:nvSpPr>
        <p:spPr>
          <a:xfrm>
            <a:off x="760412" y="1600200"/>
            <a:ext cx="106680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The Janissaries owe their position and livelihood directly to the sultan, from whom they receive pay and honor. They are not allowed to engage in trade or form private loyalties that might divide their allegiance. As a result, they remain unified, obedient, and entirely dependent on the ruler. This system gives the sultan confidence that his army will enforce his authority faithfully, both during military campaigns and in maintaining internal order.</a:t>
            </a:r>
          </a:p>
        </p:txBody>
      </p:sp>
    </p:spTree>
    <p:extLst>
      <p:ext uri="{BB962C8B-B14F-4D97-AF65-F5344CB8AC3E}">
        <p14:creationId xmlns:p14="http://schemas.microsoft.com/office/powerpoint/2010/main" val="3618497281"/>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724085"/>
            <a:ext cx="9982200" cy="4524315"/>
          </a:xfrm>
          <a:prstGeom prst="rect">
            <a:avLst/>
          </a:prstGeom>
          <a:noFill/>
          <a:ln>
            <a:solidFill>
              <a:schemeClr val="bg2"/>
            </a:solidFill>
          </a:ln>
        </p:spPr>
        <p:txBody>
          <a:bodyPr wrap="square">
            <a:spAutoFit/>
          </a:bodyPr>
          <a:lstStyle/>
          <a:p>
            <a:pPr marL="514350" marR="0" lvl="0" indent="-51435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Identify </a:t>
            </a:r>
            <a:r>
              <a:rPr lang="en-US" sz="3200" b="1" kern="100" dirty="0">
                <a:effectLst/>
                <a:latin typeface="Arial" panose="020B0604020202020204" pitchFamily="34" charset="0"/>
                <a:ea typeface="Aptos" panose="020B0004020202020204" pitchFamily="34" charset="0"/>
              </a:rPr>
              <a:t>ONE characteristic</a:t>
            </a:r>
            <a:r>
              <a:rPr lang="en-US" sz="3200" kern="100" dirty="0">
                <a:effectLst/>
                <a:latin typeface="Arial" panose="020B0604020202020204" pitchFamily="34" charset="0"/>
                <a:ea typeface="Aptos" panose="020B0004020202020204" pitchFamily="34" charset="0"/>
              </a:rPr>
              <a:t> of the Janissaries described by </a:t>
            </a:r>
            <a:r>
              <a:rPr lang="en-US" sz="3200" kern="100" dirty="0" err="1">
                <a:effectLst/>
                <a:latin typeface="Arial" panose="020B0604020202020204" pitchFamily="34" charset="0"/>
                <a:ea typeface="Aptos" panose="020B0004020202020204" pitchFamily="34" charset="0"/>
              </a:rPr>
              <a:t>Busbecq</a:t>
            </a:r>
            <a:r>
              <a:rPr lang="en-US" sz="3200" kern="100" dirty="0">
                <a:effectLst/>
                <a:latin typeface="Arial" panose="020B0604020202020204" pitchFamily="34" charset="0"/>
                <a:ea typeface="Aptos" panose="020B0004020202020204" pitchFamily="34" charset="0"/>
              </a:rPr>
              <a:t> that contributed to their effectiveness as a military force.</a:t>
            </a:r>
          </a:p>
          <a:p>
            <a:pPr marL="514350" marR="0" lvl="0" indent="-51435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a:t>
            </a:r>
            <a:r>
              <a:rPr lang="en-US" sz="3200" b="1" kern="100" dirty="0">
                <a:effectLst/>
                <a:latin typeface="Arial" panose="020B0604020202020204" pitchFamily="34" charset="0"/>
                <a:ea typeface="Aptos" panose="020B0004020202020204" pitchFamily="34" charset="0"/>
              </a:rPr>
              <a:t>ONE way</a:t>
            </a:r>
            <a:r>
              <a:rPr lang="en-US" sz="3200" kern="100" dirty="0">
                <a:effectLst/>
                <a:latin typeface="Arial" panose="020B0604020202020204" pitchFamily="34" charset="0"/>
                <a:ea typeface="Aptos" panose="020B0004020202020204" pitchFamily="34" charset="0"/>
              </a:rPr>
              <a:t> the Janissaries’ recruitment or organization reflects broader Ottoman administrative strategies.</a:t>
            </a:r>
          </a:p>
          <a:p>
            <a:pPr marL="514350" marR="0" lvl="0" indent="-51435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a:t>
            </a:r>
            <a:r>
              <a:rPr lang="en-US" sz="3200" b="1" kern="100" dirty="0">
                <a:effectLst/>
                <a:latin typeface="Arial" panose="020B0604020202020204" pitchFamily="34" charset="0"/>
                <a:ea typeface="Aptos" panose="020B0004020202020204" pitchFamily="34" charset="0"/>
              </a:rPr>
              <a:t>ONE reason</a:t>
            </a:r>
            <a:r>
              <a:rPr lang="en-US" sz="3200" kern="100" dirty="0">
                <a:effectLst/>
                <a:latin typeface="Arial" panose="020B0604020202020204" pitchFamily="34" charset="0"/>
                <a:ea typeface="Aptos" panose="020B0004020202020204" pitchFamily="34" charset="0"/>
              </a:rPr>
              <a:t> why maintaining a disciplined standing army would increase Ottoman imperial power between 1450 and 1750.</a:t>
            </a:r>
          </a:p>
        </p:txBody>
      </p:sp>
    </p:spTree>
    <p:extLst>
      <p:ext uri="{BB962C8B-B14F-4D97-AF65-F5344CB8AC3E}">
        <p14:creationId xmlns:p14="http://schemas.microsoft.com/office/powerpoint/2010/main" val="2666675983"/>
      </p:ext>
    </p:extLst>
  </p:cSld>
  <p:clrMapOvr>
    <a:masterClrMapping/>
  </p:clrMapOvr>
  <p:transition spd="slow">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291186" y="609600"/>
            <a:ext cx="11277600" cy="838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Shah Ismail’s Declaration Of Shi’a Islam (Early 1500s)</a:t>
            </a:r>
            <a:br>
              <a:rPr lang="en-US" sz="2400" kern="100" cap="none" dirty="0">
                <a:effectLst/>
                <a:latin typeface="Arial" panose="020B0604020202020204" pitchFamily="34" charset="0"/>
                <a:ea typeface="Aptos" panose="020B0004020202020204" pitchFamily="34" charset="0"/>
              </a:rPr>
            </a:br>
            <a:r>
              <a:rPr lang="en-US" sz="2400" u="sng" cap="none" dirty="0">
                <a:solidFill>
                  <a:srgbClr val="0563C1"/>
                </a:solidFill>
                <a:effectLst/>
                <a:latin typeface="Arial" panose="020B0604020202020204" pitchFamily="34" charset="0"/>
                <a:ea typeface="Aptos" panose="020B0004020202020204" pitchFamily="34" charset="0"/>
                <a:hlinkClick r:id="rId3"/>
              </a:rPr>
              <a:t>Https://Sourcebooks.Fordham.Edu/Mod/1501ismail.Asp</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296EDCD0-D468-FB3A-2278-669A870A1F61}"/>
              </a:ext>
            </a:extLst>
          </p:cNvPr>
          <p:cNvSpPr txBox="1"/>
          <p:nvPr/>
        </p:nvSpPr>
        <p:spPr>
          <a:xfrm>
            <a:off x="989012" y="1905000"/>
            <a:ext cx="10210800" cy="2677656"/>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By divine will and through the authority granted by God, we proclaim the true faith of the Twelve Imams to be the religion of our empire. All within our lands are commanded to follow this path, which is the rightful and just form of Islam. Loyalty to the shah and loyalty to the true faith are inseparable, for God has entrusted us with the defense and spread of this belief.</a:t>
            </a:r>
          </a:p>
        </p:txBody>
      </p:sp>
    </p:spTree>
    <p:extLst>
      <p:ext uri="{BB962C8B-B14F-4D97-AF65-F5344CB8AC3E}">
        <p14:creationId xmlns:p14="http://schemas.microsoft.com/office/powerpoint/2010/main" val="2414066609"/>
      </p:ext>
    </p:extLst>
  </p:cSld>
  <p:clrMapOvr>
    <a:masterClrMapping/>
  </p:clrMapOvr>
  <p:transition spd="slow">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3C7C3ACC-0EBB-BE9F-D198-BE81E7EA014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966E8AB-7898-EB8C-FCB6-263FD1545AC1}"/>
              </a:ext>
            </a:extLst>
          </p:cNvPr>
          <p:cNvSpPr>
            <a:spLocks noGrp="1"/>
          </p:cNvSpPr>
          <p:nvPr>
            <p:ph type="title"/>
          </p:nvPr>
        </p:nvSpPr>
        <p:spPr>
          <a:xfrm>
            <a:off x="291186" y="228600"/>
            <a:ext cx="11277600" cy="1219198"/>
          </a:xfrm>
        </p:spPr>
        <p:txBody>
          <a:bodyPr>
            <a:noAutofit/>
          </a:bodyPr>
          <a:lstStyle/>
          <a:p>
            <a:pPr marL="0" marR="0">
              <a:buNone/>
            </a:pPr>
            <a:r>
              <a:rPr lang="en-US" sz="2400" b="1" kern="100" cap="none" dirty="0">
                <a:effectLst/>
                <a:latin typeface="Arial" panose="020B0604020202020204" pitchFamily="34" charset="0"/>
                <a:ea typeface="Aptos" panose="020B0004020202020204" pitchFamily="34" charset="0"/>
              </a:rPr>
              <a:t>Primary Source 2 — </a:t>
            </a:r>
            <a:r>
              <a:rPr lang="en-US" sz="2400" b="1" dirty="0">
                <a:effectLst/>
                <a:latin typeface="Arial" panose="020B0604020202020204" pitchFamily="34" charset="0"/>
                <a:ea typeface="Aptos" panose="020B0004020202020204" pitchFamily="34" charset="0"/>
              </a:rPr>
              <a:t>Letter of Shah Ismail I (Safavid) Declaring Shi’a Identity (early 1500s) </a:t>
            </a:r>
            <a:r>
              <a:rPr lang="en-US" sz="2400" u="sng" dirty="0">
                <a:solidFill>
                  <a:srgbClr val="0563C1"/>
                </a:solidFill>
                <a:effectLst/>
                <a:latin typeface="Arial" panose="020B0604020202020204" pitchFamily="34" charset="0"/>
                <a:ea typeface="Aptos" panose="020B0004020202020204" pitchFamily="34" charset="0"/>
                <a:hlinkClick r:id="rId3"/>
              </a:rPr>
              <a:t>https://sourcebooks.fordham.edu/mod/1501ismail.asp</a:t>
            </a:r>
            <a:r>
              <a:rPr lang="en-US" sz="2400" dirty="0">
                <a:effectLst/>
                <a:latin typeface="Arial" panose="020B0604020202020204" pitchFamily="34" charset="0"/>
                <a:ea typeface="Aptos" panose="020B0004020202020204" pitchFamily="34" charset="0"/>
              </a:rPr>
              <a:t> </a:t>
            </a:r>
            <a:endParaRPr lang="en-US" sz="2400" cap="none" dirty="0">
              <a:latin typeface="Abadi" panose="020B0604020104020204" pitchFamily="34" charset="0"/>
            </a:endParaRPr>
          </a:p>
        </p:txBody>
      </p:sp>
      <p:sp>
        <p:nvSpPr>
          <p:cNvPr id="8" name="TextBox 7">
            <a:extLst>
              <a:ext uri="{FF2B5EF4-FFF2-40B4-BE49-F238E27FC236}">
                <a16:creationId xmlns:a16="http://schemas.microsoft.com/office/drawing/2014/main" id="{F210443E-3AEC-A970-2A59-72B0DA8C5A79}"/>
              </a:ext>
            </a:extLst>
          </p:cNvPr>
          <p:cNvSpPr txBox="1"/>
          <p:nvPr/>
        </p:nvSpPr>
        <p:spPr>
          <a:xfrm>
            <a:off x="989012" y="1905000"/>
            <a:ext cx="102108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Those who deny the authority of the Imams follow false teachings and stand in opposition to divine truth. We reject their claims and assert that our rule is founded upon religious righteousness. Through this unity of faith and power, we strengthen our realm and distinguish ourselves from our enemies. By enforcing Shi’a belief, the state is unified under one identity, ensuring obedience and resistance to those who challenge our authority.</a:t>
            </a:r>
          </a:p>
        </p:txBody>
      </p:sp>
    </p:spTree>
    <p:extLst>
      <p:ext uri="{BB962C8B-B14F-4D97-AF65-F5344CB8AC3E}">
        <p14:creationId xmlns:p14="http://schemas.microsoft.com/office/powerpoint/2010/main" val="1341613124"/>
      </p:ext>
    </p:extLst>
  </p:cSld>
  <p:clrMapOvr>
    <a:masterClrMapping/>
  </p:clrMapOvr>
  <p:transition spd="slow">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046988"/>
          </a:xfrm>
          <a:prstGeom prst="rect">
            <a:avLst/>
          </a:prstGeom>
          <a:noFill/>
          <a:ln>
            <a:solidFill>
              <a:schemeClr val="bg2"/>
            </a:solidFill>
          </a:ln>
        </p:spPr>
        <p:txBody>
          <a:bodyPr wrap="square">
            <a:spAutoFit/>
          </a:bodyPr>
          <a:lstStyle/>
          <a:p>
            <a:pPr marL="342900" marR="0" lvl="0" indent="-34290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Identify </a:t>
            </a:r>
            <a:r>
              <a:rPr lang="en-US" sz="3200" b="1" kern="100" dirty="0">
                <a:effectLst/>
                <a:latin typeface="Arial" panose="020B0604020202020204" pitchFamily="34" charset="0"/>
                <a:ea typeface="Aptos" panose="020B0004020202020204" pitchFamily="34" charset="0"/>
              </a:rPr>
              <a:t>ONE way</a:t>
            </a:r>
            <a:r>
              <a:rPr lang="en-US" sz="3200" kern="100" dirty="0">
                <a:effectLst/>
                <a:latin typeface="Arial" panose="020B0604020202020204" pitchFamily="34" charset="0"/>
                <a:ea typeface="Aptos" panose="020B0004020202020204" pitchFamily="34" charset="0"/>
              </a:rPr>
              <a:t> Shah Ismail connects religious belief to political authority in the Safavid Empire.</a:t>
            </a:r>
          </a:p>
          <a:p>
            <a:pPr marL="342900" marR="0" lvl="0" indent="-34290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a:t>
            </a:r>
            <a:r>
              <a:rPr lang="en-US" sz="3200" b="1" kern="100" dirty="0">
                <a:effectLst/>
                <a:latin typeface="Arial" panose="020B0604020202020204" pitchFamily="34" charset="0"/>
                <a:ea typeface="Aptos" panose="020B0004020202020204" pitchFamily="34" charset="0"/>
              </a:rPr>
              <a:t>ONE way</a:t>
            </a:r>
            <a:r>
              <a:rPr lang="en-US" sz="3200" kern="100" dirty="0">
                <a:effectLst/>
                <a:latin typeface="Arial" panose="020B0604020202020204" pitchFamily="34" charset="0"/>
                <a:ea typeface="Aptos" panose="020B0004020202020204" pitchFamily="34" charset="0"/>
              </a:rPr>
              <a:t> this religious policy could support Safavid state expansion or consolidation of power.</a:t>
            </a:r>
          </a:p>
          <a:p>
            <a:pPr marL="342900" marR="0" lvl="0" indent="-342900">
              <a:buSzPct val="1000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Explain </a:t>
            </a:r>
            <a:r>
              <a:rPr lang="en-US" sz="3200" b="1" kern="100" dirty="0">
                <a:effectLst/>
                <a:latin typeface="Arial" panose="020B0604020202020204" pitchFamily="34" charset="0"/>
                <a:ea typeface="Aptos" panose="020B0004020202020204" pitchFamily="34" charset="0"/>
              </a:rPr>
              <a:t>ONE way</a:t>
            </a:r>
            <a:r>
              <a:rPr lang="en-US" sz="3200" kern="100" dirty="0">
                <a:effectLst/>
                <a:latin typeface="Arial" panose="020B0604020202020204" pitchFamily="34" charset="0"/>
                <a:ea typeface="Aptos" panose="020B0004020202020204" pitchFamily="34" charset="0"/>
              </a:rPr>
              <a:t> the Safavid adoption of Shi’a Islam could contribute to conflict with neighboring empires.</a:t>
            </a:r>
          </a:p>
        </p:txBody>
      </p:sp>
    </p:spTree>
    <p:extLst>
      <p:ext uri="{BB962C8B-B14F-4D97-AF65-F5344CB8AC3E}">
        <p14:creationId xmlns:p14="http://schemas.microsoft.com/office/powerpoint/2010/main" val="3509593841"/>
      </p:ext>
    </p:extLst>
  </p:cSld>
  <p:clrMapOvr>
    <a:masterClrMapping/>
  </p:clrMapOvr>
  <p:transition spd="slow">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F494D7-94AB-800C-35A1-65A6DC8AF4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FBD95D-62E9-E6AA-B778-49EB3FC35F54}"/>
              </a:ext>
            </a:extLst>
          </p:cNvPr>
          <p:cNvSpPr>
            <a:spLocks noGrp="1"/>
          </p:cNvSpPr>
          <p:nvPr>
            <p:ph type="title"/>
          </p:nvPr>
        </p:nvSpPr>
        <p:spPr>
          <a:xfrm>
            <a:off x="760412" y="579120"/>
            <a:ext cx="10668000" cy="609600"/>
          </a:xfrm>
        </p:spPr>
        <p:txBody>
          <a:bodyPr>
            <a:normAutofit/>
          </a:bodyPr>
          <a:lstStyle/>
          <a:p>
            <a:r>
              <a:rPr lang="en-US" sz="2800" dirty="0"/>
              <a:t>Comparison </a:t>
            </a:r>
          </a:p>
        </p:txBody>
      </p:sp>
      <p:graphicFrame>
        <p:nvGraphicFramePr>
          <p:cNvPr id="4" name="Table 3">
            <a:extLst>
              <a:ext uri="{FF2B5EF4-FFF2-40B4-BE49-F238E27FC236}">
                <a16:creationId xmlns:a16="http://schemas.microsoft.com/office/drawing/2014/main" id="{931BBF24-FC28-EEAE-DFB4-2FAD359856DD}"/>
              </a:ext>
            </a:extLst>
          </p:cNvPr>
          <p:cNvGraphicFramePr>
            <a:graphicFrameLocks noGrp="1"/>
          </p:cNvGraphicFramePr>
          <p:nvPr>
            <p:extLst>
              <p:ext uri="{D42A27DB-BD31-4B8C-83A1-F6EECF244321}">
                <p14:modId xmlns:p14="http://schemas.microsoft.com/office/powerpoint/2010/main" val="2433547948"/>
              </p:ext>
            </p:extLst>
          </p:nvPr>
        </p:nvGraphicFramePr>
        <p:xfrm>
          <a:off x="608012" y="1524000"/>
          <a:ext cx="10972800" cy="4023360"/>
        </p:xfrm>
        <a:graphic>
          <a:graphicData uri="http://schemas.openxmlformats.org/drawingml/2006/table">
            <a:tbl>
              <a:tblPr firstRow="1" firstCol="1" bandRow="1">
                <a:tableStyleId>{3B4B98B0-60AC-42C2-AFA5-B58CD77FA1E5}</a:tableStyleId>
              </a:tblPr>
              <a:tblGrid>
                <a:gridCol w="2512772">
                  <a:extLst>
                    <a:ext uri="{9D8B030D-6E8A-4147-A177-3AD203B41FA5}">
                      <a16:colId xmlns:a16="http://schemas.microsoft.com/office/drawing/2014/main" val="3757456632"/>
                    </a:ext>
                  </a:extLst>
                </a:gridCol>
                <a:gridCol w="2201143">
                  <a:extLst>
                    <a:ext uri="{9D8B030D-6E8A-4147-A177-3AD203B41FA5}">
                      <a16:colId xmlns:a16="http://schemas.microsoft.com/office/drawing/2014/main" val="2321389267"/>
                    </a:ext>
                  </a:extLst>
                </a:gridCol>
                <a:gridCol w="2080443">
                  <a:extLst>
                    <a:ext uri="{9D8B030D-6E8A-4147-A177-3AD203B41FA5}">
                      <a16:colId xmlns:a16="http://schemas.microsoft.com/office/drawing/2014/main" val="3595837398"/>
                    </a:ext>
                  </a:extLst>
                </a:gridCol>
                <a:gridCol w="2034357">
                  <a:extLst>
                    <a:ext uri="{9D8B030D-6E8A-4147-A177-3AD203B41FA5}">
                      <a16:colId xmlns:a16="http://schemas.microsoft.com/office/drawing/2014/main" val="1899184711"/>
                    </a:ext>
                  </a:extLst>
                </a:gridCol>
                <a:gridCol w="2144085">
                  <a:extLst>
                    <a:ext uri="{9D8B030D-6E8A-4147-A177-3AD203B41FA5}">
                      <a16:colId xmlns:a16="http://schemas.microsoft.com/office/drawing/2014/main" val="2784116069"/>
                    </a:ext>
                  </a:extLst>
                </a:gridCol>
              </a:tblGrid>
              <a:tr h="0">
                <a:tc>
                  <a:txBody>
                    <a:bodyPr/>
                    <a:lstStyle/>
                    <a:p>
                      <a:pPr marL="0" marR="0">
                        <a:buNone/>
                      </a:pPr>
                      <a:r>
                        <a:rPr lang="en-US" sz="2400" kern="100">
                          <a:effectLst/>
                        </a:rPr>
                        <a:t>Category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Ottoman</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Safavid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Mughal</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Qing</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39100564"/>
                  </a:ext>
                </a:extLst>
              </a:tr>
              <a:tr h="0">
                <a:tc>
                  <a:txBody>
                    <a:bodyPr/>
                    <a:lstStyle/>
                    <a:p>
                      <a:pPr marL="0" marR="0">
                        <a:buNone/>
                      </a:pPr>
                      <a:r>
                        <a:rPr lang="en-US" sz="2400" b="0" kern="100" dirty="0">
                          <a:effectLst/>
                        </a:rPr>
                        <a:t>Military Expansion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Cannons, Janissaries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Ghulam soldiers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Gunpowder + cavalry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Banner armies + gunpowder</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155097400"/>
                  </a:ext>
                </a:extLst>
              </a:tr>
              <a:tr h="0">
                <a:tc>
                  <a:txBody>
                    <a:bodyPr/>
                    <a:lstStyle/>
                    <a:p>
                      <a:pPr marL="0" marR="0">
                        <a:buNone/>
                      </a:pPr>
                      <a:r>
                        <a:rPr lang="en-US" sz="2400" b="0" kern="100" dirty="0">
                          <a:effectLst/>
                        </a:rPr>
                        <a:t>Administrative System</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Devshirme, bureaucracy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Persian bureaucracy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Mansabdari</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Civil service exams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810469529"/>
                  </a:ext>
                </a:extLst>
              </a:tr>
              <a:tr h="0">
                <a:tc>
                  <a:txBody>
                    <a:bodyPr/>
                    <a:lstStyle/>
                    <a:p>
                      <a:pPr marL="0" marR="0">
                        <a:buNone/>
                      </a:pPr>
                      <a:r>
                        <a:rPr lang="en-US" sz="2400" b="0" kern="100" dirty="0">
                          <a:effectLst/>
                        </a:rPr>
                        <a:t>Use of Religion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Sunni legitimacy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state ideology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Tolerance (Akbar)</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Confucian ideology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868873068"/>
                  </a:ext>
                </a:extLst>
              </a:tr>
              <a:tr h="0">
                <a:tc>
                  <a:txBody>
                    <a:bodyPr/>
                    <a:lstStyle/>
                    <a:p>
                      <a:pPr marL="0" marR="0">
                        <a:buNone/>
                      </a:pPr>
                      <a:r>
                        <a:rPr lang="en-US" sz="2400" b="0" kern="100" dirty="0">
                          <a:effectLst/>
                        </a:rPr>
                        <a:t>Methods of Influence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Architecture, trade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identity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Art, architecture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Tribute, Confucian rituals</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962210238"/>
                  </a:ext>
                </a:extLst>
              </a:tr>
            </a:tbl>
          </a:graphicData>
        </a:graphic>
      </p:graphicFrame>
    </p:spTree>
    <p:extLst>
      <p:ext uri="{BB962C8B-B14F-4D97-AF65-F5344CB8AC3E}">
        <p14:creationId xmlns:p14="http://schemas.microsoft.com/office/powerpoint/2010/main" val="5987042"/>
      </p:ext>
    </p:extLst>
  </p:cSld>
  <p:clrMapOvr>
    <a:masterClrMapping/>
  </p:clrMapOvr>
  <p:transition spd="slow">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a:bodyPr>
          <a:lstStyle/>
          <a:p>
            <a:r>
              <a:rPr lang="en-US" sz="2800" dirty="0"/>
              <a:t>Methods of Increasing Influence</a:t>
            </a:r>
          </a:p>
        </p:txBody>
      </p:sp>
      <p:graphicFrame>
        <p:nvGraphicFramePr>
          <p:cNvPr id="4" name="Table 3">
            <a:extLst>
              <a:ext uri="{FF2B5EF4-FFF2-40B4-BE49-F238E27FC236}">
                <a16:creationId xmlns:a16="http://schemas.microsoft.com/office/drawing/2014/main" id="{31FCD932-06DA-DB7C-24DE-5ECC8AEDF47A}"/>
              </a:ext>
            </a:extLst>
          </p:cNvPr>
          <p:cNvGraphicFramePr>
            <a:graphicFrameLocks noGrp="1"/>
          </p:cNvGraphicFramePr>
          <p:nvPr>
            <p:extLst>
              <p:ext uri="{D42A27DB-BD31-4B8C-83A1-F6EECF244321}">
                <p14:modId xmlns:p14="http://schemas.microsoft.com/office/powerpoint/2010/main" val="1333067437"/>
              </p:ext>
            </p:extLst>
          </p:nvPr>
        </p:nvGraphicFramePr>
        <p:xfrm>
          <a:off x="608012" y="1143000"/>
          <a:ext cx="10972800" cy="5120640"/>
        </p:xfrm>
        <a:graphic>
          <a:graphicData uri="http://schemas.openxmlformats.org/drawingml/2006/table">
            <a:tbl>
              <a:tblPr firstRow="1" firstCol="1" bandRow="1">
                <a:tableStyleId>{3B4B98B0-60AC-42C2-AFA5-B58CD77FA1E5}</a:tableStyleId>
              </a:tblPr>
              <a:tblGrid>
                <a:gridCol w="3352800">
                  <a:extLst>
                    <a:ext uri="{9D8B030D-6E8A-4147-A177-3AD203B41FA5}">
                      <a16:colId xmlns:a16="http://schemas.microsoft.com/office/drawing/2014/main" val="1234288677"/>
                    </a:ext>
                  </a:extLst>
                </a:gridCol>
                <a:gridCol w="3962400">
                  <a:extLst>
                    <a:ext uri="{9D8B030D-6E8A-4147-A177-3AD203B41FA5}">
                      <a16:colId xmlns:a16="http://schemas.microsoft.com/office/drawing/2014/main" val="1107175964"/>
                    </a:ext>
                  </a:extLst>
                </a:gridCol>
                <a:gridCol w="3657600">
                  <a:extLst>
                    <a:ext uri="{9D8B030D-6E8A-4147-A177-3AD203B41FA5}">
                      <a16:colId xmlns:a16="http://schemas.microsoft.com/office/drawing/2014/main" val="345629514"/>
                    </a:ext>
                  </a:extLst>
                </a:gridCol>
              </a:tblGrid>
              <a:tr h="0">
                <a:tc>
                  <a:txBody>
                    <a:bodyPr/>
                    <a:lstStyle/>
                    <a:p>
                      <a:pPr marL="0" marR="0">
                        <a:buNone/>
                      </a:pPr>
                      <a:r>
                        <a:rPr lang="en-US" sz="2400" kern="100">
                          <a:effectLst/>
                        </a:rPr>
                        <a:t>Method</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Examples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Comparative Takeaway</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871989071"/>
                  </a:ext>
                </a:extLst>
              </a:tr>
              <a:tr h="0">
                <a:tc>
                  <a:txBody>
                    <a:bodyPr/>
                    <a:lstStyle/>
                    <a:p>
                      <a:pPr marL="0" marR="0">
                        <a:buNone/>
                      </a:pPr>
                      <a:r>
                        <a:rPr lang="en-US" sz="2400" b="0" kern="100" dirty="0">
                          <a:effectLst/>
                        </a:rPr>
                        <a:t>Military innovation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Cannons, muskets, siege techniques</a:t>
                      </a:r>
                      <a:endParaRPr lang="en-US" sz="240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All land empires relied on gunpowder, but used it differently.</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700236141"/>
                  </a:ext>
                </a:extLst>
              </a:tr>
              <a:tr h="0">
                <a:tc>
                  <a:txBody>
                    <a:bodyPr/>
                    <a:lstStyle/>
                    <a:p>
                      <a:pPr marL="0" marR="0">
                        <a:buNone/>
                      </a:pPr>
                      <a:r>
                        <a:rPr lang="en-US" sz="2400" b="0" kern="100" dirty="0">
                          <a:effectLst/>
                        </a:rPr>
                        <a:t>Elite military groups</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Janissaries, ghulams, mansabdars</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Provided loyalty and professionalism.</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2812092032"/>
                  </a:ext>
                </a:extLst>
              </a:tr>
              <a:tr h="0">
                <a:tc>
                  <a:txBody>
                    <a:bodyPr/>
                    <a:lstStyle/>
                    <a:p>
                      <a:pPr marL="0" marR="0">
                        <a:buNone/>
                      </a:pPr>
                      <a:r>
                        <a:rPr lang="en-US" sz="2400" b="0" kern="100" dirty="0">
                          <a:effectLst/>
                        </a:rPr>
                        <a:t>Administrative centralization</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Land surveys, tax systems, devshirme</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More efficient governance supported expansion.</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3560569964"/>
                  </a:ext>
                </a:extLst>
              </a:tr>
              <a:tr h="0">
                <a:tc>
                  <a:txBody>
                    <a:bodyPr/>
                    <a:lstStyle/>
                    <a:p>
                      <a:pPr marL="0" marR="0">
                        <a:buNone/>
                      </a:pPr>
                      <a:r>
                        <a:rPr lang="en-US" sz="2400" b="0" kern="100" dirty="0">
                          <a:effectLst/>
                        </a:rPr>
                        <a:t>Religious legitimacy</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Shi’a identity, Sunni traditions, Confucianism</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Used differently to unify populations.</a:t>
                      </a:r>
                      <a:endParaRPr lang="en-US" sz="2400" kern="10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470790370"/>
                  </a:ext>
                </a:extLst>
              </a:tr>
              <a:tr h="0">
                <a:tc>
                  <a:txBody>
                    <a:bodyPr/>
                    <a:lstStyle/>
                    <a:p>
                      <a:pPr marL="0" marR="0">
                        <a:buNone/>
                      </a:pPr>
                      <a:r>
                        <a:rPr lang="en-US" sz="2400" b="0" kern="100" dirty="0">
                          <a:effectLst/>
                        </a:rPr>
                        <a:t>Monumental architecture</a:t>
                      </a:r>
                      <a:endParaRPr lang="en-US" sz="2400" b="0" kern="100" dirty="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a:effectLst/>
                        </a:rPr>
                        <a:t>Taj Mahal, mosques, Forbidden City</a:t>
                      </a:r>
                      <a:endParaRPr lang="en-US" sz="2400" kern="100">
                        <a:effectLst/>
                        <a:latin typeface="Arial" panose="020B0604020202020204" pitchFamily="34" charset="0"/>
                        <a:ea typeface="Aptos" panose="020B0004020202020204" pitchFamily="34" charset="0"/>
                      </a:endParaRPr>
                    </a:p>
                  </a:txBody>
                  <a:tcPr marL="68580" marR="68580" marT="0" marB="0"/>
                </a:tc>
                <a:tc>
                  <a:txBody>
                    <a:bodyPr/>
                    <a:lstStyle/>
                    <a:p>
                      <a:pPr marL="0" marR="0">
                        <a:buNone/>
                      </a:pPr>
                      <a:r>
                        <a:rPr lang="en-US" sz="2400" kern="100" dirty="0">
                          <a:effectLst/>
                        </a:rPr>
                        <a:t>Demonstrated power and legitimacy.</a:t>
                      </a:r>
                      <a:endParaRPr lang="en-US" sz="2400" kern="100" dirty="0">
                        <a:effectLst/>
                        <a:latin typeface="Arial" panose="020B0604020202020204" pitchFamily="34" charset="0"/>
                        <a:ea typeface="Aptos" panose="020B0004020202020204" pitchFamily="34" charset="0"/>
                      </a:endParaRPr>
                    </a:p>
                  </a:txBody>
                  <a:tcPr marL="68580" marR="68580" marT="0" marB="0"/>
                </a:tc>
                <a:extLst>
                  <a:ext uri="{0D108BD9-81ED-4DB2-BD59-A6C34878D82A}">
                    <a16:rowId xmlns:a16="http://schemas.microsoft.com/office/drawing/2014/main" val="1638681636"/>
                  </a:ext>
                </a:extLst>
              </a:tr>
            </a:tbl>
          </a:graphicData>
        </a:graphic>
      </p:graphicFrame>
    </p:spTree>
    <p:extLst>
      <p:ext uri="{BB962C8B-B14F-4D97-AF65-F5344CB8AC3E}">
        <p14:creationId xmlns:p14="http://schemas.microsoft.com/office/powerpoint/2010/main" val="3644238300"/>
      </p:ext>
    </p:extLst>
  </p:cSld>
  <p:clrMapOvr>
    <a:masterClrMapping/>
  </p:clrMapOvr>
  <p:transition spd="slow">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031873"/>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Land-based empires expanded using a combination of </a:t>
            </a:r>
            <a:r>
              <a:rPr lang="en-US" sz="3200" b="1" kern="100" dirty="0">
                <a:effectLst/>
                <a:latin typeface="Arial" panose="020B0604020202020204" pitchFamily="34" charset="0"/>
                <a:ea typeface="Aptos" panose="020B0004020202020204" pitchFamily="34" charset="0"/>
              </a:rPr>
              <a:t>military</a:t>
            </a:r>
            <a:r>
              <a:rPr lang="en-US" sz="3200" kern="100" dirty="0">
                <a:effectLst/>
                <a:latin typeface="Arial" panose="020B0604020202020204" pitchFamily="34" charset="0"/>
                <a:ea typeface="Aptos" panose="020B0004020202020204" pitchFamily="34" charset="0"/>
              </a:rPr>
              <a:t>, </a:t>
            </a:r>
            <a:r>
              <a:rPr lang="en-US" sz="3200" b="1" kern="100" dirty="0">
                <a:effectLst/>
                <a:latin typeface="Arial" panose="020B0604020202020204" pitchFamily="34" charset="0"/>
                <a:ea typeface="Aptos" panose="020B0004020202020204" pitchFamily="34" charset="0"/>
              </a:rPr>
              <a:t>administrative</a:t>
            </a:r>
            <a:r>
              <a:rPr lang="en-US" sz="3200" kern="100" dirty="0">
                <a:effectLst/>
                <a:latin typeface="Arial" panose="020B0604020202020204" pitchFamily="34" charset="0"/>
                <a:ea typeface="Aptos" panose="020B0004020202020204" pitchFamily="34" charset="0"/>
              </a:rPr>
              <a:t>, and </a:t>
            </a:r>
            <a:r>
              <a:rPr lang="en-US" sz="3200" b="1" kern="100" dirty="0">
                <a:effectLst/>
                <a:latin typeface="Arial" panose="020B0604020202020204" pitchFamily="34" charset="0"/>
                <a:ea typeface="Aptos" panose="020B0004020202020204" pitchFamily="34" charset="0"/>
              </a:rPr>
              <a:t>religious</a:t>
            </a:r>
            <a:r>
              <a:rPr lang="en-US" sz="3200" kern="100" dirty="0">
                <a:effectLst/>
                <a:latin typeface="Arial" panose="020B0604020202020204" pitchFamily="34" charset="0"/>
                <a:ea typeface="Aptos" panose="020B0004020202020204" pitchFamily="34" charset="0"/>
              </a:rPr>
              <a:t> strategies.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Gunpowder united all empires, but belief systems divided them.</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Different empires adapted similar tools to their own cultural and political needs.</a:t>
            </a:r>
          </a:p>
          <a:p>
            <a:pPr marL="342900" marR="0" lvl="0" indent="-342900">
              <a:buSzPts val="1000"/>
              <a:buFont typeface="Symbol" panose="05050102010706020507" pitchFamily="18" charset="2"/>
              <a:buChar char=""/>
              <a:tabLst>
                <a:tab pos="457200" algn="l"/>
              </a:tabLst>
            </a:pPr>
            <a:r>
              <a:rPr lang="en-US" sz="3200" kern="100" dirty="0">
                <a:effectLst/>
                <a:latin typeface="Arial" panose="020B0604020202020204" pitchFamily="34" charset="0"/>
                <a:ea typeface="Aptos" panose="020B0004020202020204" pitchFamily="34" charset="0"/>
              </a:rPr>
              <a:t>Comparison is essential for understanding global patterns of state expansion.</a:t>
            </a:r>
          </a:p>
        </p:txBody>
      </p:sp>
    </p:spTree>
    <p:extLst>
      <p:ext uri="{BB962C8B-B14F-4D97-AF65-F5344CB8AC3E}">
        <p14:creationId xmlns:p14="http://schemas.microsoft.com/office/powerpoint/2010/main" val="2206440387"/>
      </p:ext>
    </p:extLst>
  </p:cSld>
  <p:clrMapOvr>
    <a:masterClrMapping/>
  </p:clrMapOvr>
  <p:transition spd="slow">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Compare methods of political expansion across land-based empires.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patterns and divergences in military, administrative, and religious strategies.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Use evidence from multiple units to construct comparative arguments.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how interactions, conflicts, and belief systems shaped state development.</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Practice AP comparison skills (Skill 4 &amp; Skill 6).</a:t>
            </a:r>
          </a:p>
        </p:txBody>
      </p:sp>
    </p:spTree>
    <p:extLst>
      <p:ext uri="{BB962C8B-B14F-4D97-AF65-F5344CB8AC3E}">
        <p14:creationId xmlns:p14="http://schemas.microsoft.com/office/powerpoint/2010/main" val="846953034"/>
      </p:ext>
    </p:extLst>
  </p:cSld>
  <p:clrMapOvr>
    <a:masterClrMapping/>
  </p:clrMapOvr>
  <p:transition spd="slow">
    <p:randomBar dir="vert"/>
  </p:transition>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627529"/>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012371"/>
            <a:ext cx="10972800" cy="483209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8–10 sentences, compare how </a:t>
            </a:r>
            <a:r>
              <a:rPr lang="en-US" sz="2800" b="1" kern="100" dirty="0">
                <a:effectLst/>
                <a:latin typeface="Arial" panose="020B0604020202020204" pitchFamily="34" charset="0"/>
                <a:ea typeface="Aptos" panose="020B0004020202020204" pitchFamily="34" charset="0"/>
              </a:rPr>
              <a:t>two</a:t>
            </a:r>
            <a:r>
              <a:rPr lang="en-US" sz="2800" kern="100" dirty="0">
                <a:effectLst/>
                <a:latin typeface="Arial" panose="020B0604020202020204" pitchFamily="34" charset="0"/>
                <a:ea typeface="Aptos" panose="020B0004020202020204" pitchFamily="34" charset="0"/>
              </a:rPr>
              <a:t> land-based empires increased their influence between 1450 and 1750.</a:t>
            </a:r>
            <a:br>
              <a:rPr lang="en-US" sz="2800" kern="100" dirty="0">
                <a:effectLst/>
                <a:latin typeface="Arial" panose="020B0604020202020204" pitchFamily="34" charset="0"/>
                <a:ea typeface="Aptos" panose="020B0004020202020204" pitchFamily="34" charset="0"/>
              </a:rPr>
            </a:br>
            <a:r>
              <a:rPr lang="en-US" sz="2800" kern="100" dirty="0">
                <a:effectLst/>
                <a:latin typeface="Arial" panose="020B0604020202020204" pitchFamily="34" charset="0"/>
                <a:ea typeface="Aptos" panose="020B0004020202020204" pitchFamily="34" charset="0"/>
              </a:rPr>
              <a:t>Use evidence from </a:t>
            </a:r>
            <a:r>
              <a:rPr lang="en-US" sz="2800" b="1" kern="100" dirty="0">
                <a:effectLst/>
                <a:latin typeface="Arial" panose="020B0604020202020204" pitchFamily="34" charset="0"/>
                <a:ea typeface="Aptos" panose="020B0004020202020204" pitchFamily="34" charset="0"/>
              </a:rPr>
              <a:t>at least one primary source</a:t>
            </a:r>
            <a:r>
              <a:rPr lang="en-US" sz="2800" kern="100" dirty="0">
                <a:effectLst/>
                <a:latin typeface="Arial" panose="020B0604020202020204" pitchFamily="34" charset="0"/>
                <a:ea typeface="Aptos" panose="020B0004020202020204" pitchFamily="34" charset="0"/>
              </a:rPr>
              <a:t>.</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Requirements:</a:t>
            </a:r>
          </a:p>
          <a:p>
            <a:pPr marL="914400" lvl="1" indent="-457200">
              <a:buSzPts val="1000"/>
              <a:buFont typeface="Arial" panose="020B0604020202020204" pitchFamily="34" charset="0"/>
              <a:buChar char="•"/>
              <a:tabLst>
                <a:tab pos="457200" algn="l"/>
              </a:tabLst>
            </a:pPr>
            <a:r>
              <a:rPr lang="en-US" sz="2800" kern="100" dirty="0">
                <a:effectLst/>
                <a:latin typeface="Arial" panose="020B0604020202020204" pitchFamily="34" charset="0"/>
                <a:ea typeface="Aptos" panose="020B0004020202020204" pitchFamily="34" charset="0"/>
              </a:rPr>
              <a:t>Clear comparative claim</a:t>
            </a:r>
          </a:p>
          <a:p>
            <a:pPr marL="914400" lvl="1" indent="-457200">
              <a:buSzPts val="1000"/>
              <a:buFont typeface="Arial" panose="020B0604020202020204" pitchFamily="34" charset="0"/>
              <a:buChar char="•"/>
              <a:tabLst>
                <a:tab pos="457200" algn="l"/>
              </a:tabLst>
            </a:pPr>
            <a:r>
              <a:rPr lang="en-US" sz="2800" kern="100" dirty="0">
                <a:effectLst/>
                <a:latin typeface="Arial" panose="020B0604020202020204" pitchFamily="34" charset="0"/>
                <a:ea typeface="Aptos" panose="020B0004020202020204" pitchFamily="34" charset="0"/>
              </a:rPr>
              <a:t>Direct evidence from </a:t>
            </a:r>
            <a:r>
              <a:rPr lang="en-US" sz="2800" kern="100" dirty="0" err="1">
                <a:effectLst/>
                <a:latin typeface="Arial" panose="020B0604020202020204" pitchFamily="34" charset="0"/>
                <a:ea typeface="Aptos" panose="020B0004020202020204" pitchFamily="34" charset="0"/>
              </a:rPr>
              <a:t>Busbecq</a:t>
            </a:r>
            <a:r>
              <a:rPr lang="en-US" sz="2800" kern="100" dirty="0">
                <a:effectLst/>
                <a:latin typeface="Arial" panose="020B0604020202020204" pitchFamily="34" charset="0"/>
                <a:ea typeface="Aptos" panose="020B0004020202020204" pitchFamily="34" charset="0"/>
              </a:rPr>
              <a:t> or Shah Ismail</a:t>
            </a:r>
          </a:p>
          <a:p>
            <a:pPr marL="914400" lvl="1" indent="-457200">
              <a:buSzPts val="1000"/>
              <a:buFont typeface="Arial" panose="020B0604020202020204" pitchFamily="34" charset="0"/>
              <a:buChar char="•"/>
              <a:tabLst>
                <a:tab pos="457200" algn="l"/>
              </a:tabLst>
            </a:pPr>
            <a:r>
              <a:rPr lang="en-US" sz="2800" kern="100" dirty="0">
                <a:effectLst/>
                <a:latin typeface="Arial" panose="020B0604020202020204" pitchFamily="34" charset="0"/>
                <a:ea typeface="Aptos" panose="020B0004020202020204" pitchFamily="34" charset="0"/>
              </a:rPr>
              <a:t>At least one similarity </a:t>
            </a:r>
            <a:r>
              <a:rPr lang="en-US" sz="2800" b="1" kern="100" dirty="0">
                <a:effectLst/>
                <a:latin typeface="Arial" panose="020B0604020202020204" pitchFamily="34" charset="0"/>
                <a:ea typeface="Aptos" panose="020B0004020202020204" pitchFamily="34" charset="0"/>
              </a:rPr>
              <a:t>and</a:t>
            </a:r>
            <a:r>
              <a:rPr lang="en-US" sz="2800" kern="100" dirty="0">
                <a:effectLst/>
                <a:latin typeface="Arial" panose="020B0604020202020204" pitchFamily="34" charset="0"/>
                <a:ea typeface="Aptos" panose="020B0004020202020204" pitchFamily="34" charset="0"/>
              </a:rPr>
              <a:t> one difference</a:t>
            </a:r>
          </a:p>
          <a:p>
            <a:pPr marL="914400" lvl="1" indent="-457200">
              <a:buSzPts val="1000"/>
              <a:buFont typeface="Arial" panose="020B0604020202020204" pitchFamily="34" charset="0"/>
              <a:buChar char="•"/>
              <a:tabLst>
                <a:tab pos="457200" algn="l"/>
              </a:tabLst>
            </a:pPr>
            <a:r>
              <a:rPr lang="en-US" sz="2800" kern="100" dirty="0">
                <a:effectLst/>
                <a:latin typeface="Arial" panose="020B0604020202020204" pitchFamily="34" charset="0"/>
                <a:ea typeface="Aptos" panose="020B0004020202020204" pitchFamily="34" charset="0"/>
              </a:rPr>
              <a:t>Explanation of why differences existed</a:t>
            </a:r>
          </a:p>
        </p:txBody>
      </p:sp>
    </p:spTree>
    <p:extLst>
      <p:ext uri="{BB962C8B-B14F-4D97-AF65-F5344CB8AC3E}">
        <p14:creationId xmlns:p14="http://schemas.microsoft.com/office/powerpoint/2010/main" val="2323693383"/>
      </p:ext>
    </p:extLst>
  </p:cSld>
  <p:clrMapOvr>
    <a:masterClrMapping/>
  </p:clrMapOvr>
  <p:transition spd="slow">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p:transition spd="slow">
    <p:randomBar dir="vert"/>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a:xfrm>
            <a:off x="1217614" y="1600200"/>
            <a:ext cx="9753600" cy="4343400"/>
          </a:xfrm>
        </p:spPr>
        <p:txBody>
          <a:bodyPr>
            <a:normAutofit lnSpcReduction="10000"/>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KC-4.3:</a:t>
            </a:r>
            <a:r>
              <a:rPr lang="en-US" sz="3200" dirty="0">
                <a:effectLst/>
                <a:latin typeface="Arial" panose="020B0604020202020204" pitchFamily="34" charset="0"/>
                <a:ea typeface="Aptos" panose="020B0004020202020204" pitchFamily="34" charset="0"/>
              </a:rPr>
              <a:t> Empires expanded in scope and influence across Afro-Eurasia. </a:t>
            </a:r>
            <a:br>
              <a:rPr lang="en-US" sz="3200" dirty="0">
                <a:effectLst/>
                <a:latin typeface="Arial" panose="020B0604020202020204" pitchFamily="34" charset="0"/>
                <a:ea typeface="Aptos" panose="020B0004020202020204" pitchFamily="34" charset="0"/>
              </a:rPr>
            </a:br>
            <a:endParaRPr lang="en-US" sz="3200" dirty="0">
              <a:effectLst/>
              <a:latin typeface="Arial" panose="020B0604020202020204" pitchFamily="34" charset="0"/>
              <a:ea typeface="Aptos" panose="020B0004020202020204" pitchFamily="34" charset="0"/>
            </a:endParaRPr>
          </a:p>
          <a:p>
            <a:pPr marL="45720" indent="0">
              <a:lnSpc>
                <a:spcPct val="100000"/>
              </a:lnSpc>
              <a:buNone/>
            </a:pPr>
            <a:r>
              <a:rPr lang="en-US" sz="3200" b="1" dirty="0">
                <a:effectLst/>
                <a:latin typeface="Arial" panose="020B0604020202020204" pitchFamily="34" charset="0"/>
                <a:ea typeface="Aptos" panose="020B0004020202020204" pitchFamily="34" charset="0"/>
              </a:rPr>
              <a:t>KC-4.3.II:</a:t>
            </a:r>
            <a:r>
              <a:rPr lang="en-US" sz="3200" dirty="0">
                <a:effectLst/>
                <a:latin typeface="Arial" panose="020B0604020202020204" pitchFamily="34" charset="0"/>
                <a:ea typeface="Aptos" panose="020B0004020202020204" pitchFamily="34" charset="0"/>
              </a:rPr>
              <a:t> Expansion relied on gunpowder, cannons, and armed trade. </a:t>
            </a:r>
            <a:br>
              <a:rPr lang="en-US" sz="3200" dirty="0">
                <a:effectLst/>
                <a:latin typeface="Arial" panose="020B0604020202020204" pitchFamily="34" charset="0"/>
                <a:ea typeface="Aptos" panose="020B0004020202020204" pitchFamily="34" charset="0"/>
              </a:rPr>
            </a:br>
            <a:endParaRPr lang="en-US" sz="3200" dirty="0">
              <a:effectLst/>
              <a:latin typeface="Arial" panose="020B0604020202020204" pitchFamily="34" charset="0"/>
              <a:ea typeface="Aptos" panose="020B0004020202020204" pitchFamily="34" charset="0"/>
            </a:endParaRPr>
          </a:p>
          <a:p>
            <a:pPr marL="45720" indent="0">
              <a:lnSpc>
                <a:spcPct val="100000"/>
              </a:lnSpc>
              <a:buNone/>
            </a:pPr>
            <a:r>
              <a:rPr lang="en-US" sz="3200" b="1" dirty="0">
                <a:effectLst/>
                <a:latin typeface="Arial" panose="020B0604020202020204" pitchFamily="34" charset="0"/>
                <a:ea typeface="Aptos" panose="020B0004020202020204" pitchFamily="34" charset="0"/>
              </a:rPr>
              <a:t>KC-4.3.III.i:</a:t>
            </a:r>
            <a:r>
              <a:rPr lang="en-US" sz="3200" dirty="0">
                <a:effectLst/>
                <a:latin typeface="Arial" panose="020B0604020202020204" pitchFamily="34" charset="0"/>
                <a:ea typeface="Aptos" panose="020B0004020202020204" pitchFamily="34" charset="0"/>
              </a:rPr>
              <a:t> Political and religious disputes shaped rivalry and conflict.</a:t>
            </a:r>
            <a:endParaRPr lang="en-US" sz="3200" dirty="0"/>
          </a:p>
        </p:txBody>
      </p:sp>
    </p:spTree>
    <p:extLst>
      <p:ext uri="{BB962C8B-B14F-4D97-AF65-F5344CB8AC3E}">
        <p14:creationId xmlns:p14="http://schemas.microsoft.com/office/powerpoint/2010/main" val="3947800885"/>
      </p:ext>
    </p:extLst>
  </p:cSld>
  <p:clrMapOvr>
    <a:masterClrMapping/>
  </p:clrMapOvr>
  <p:transition spd="slow">
    <p:randomBar dir="vert"/>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This final topic of Unit 3 focuses on the skill of comparison. Students will synthesize everything they learned about the Ottoman, Safavid, Mughal, and Qing (Manchu) empires, analyzing how and why each expanded their influence in the period from 1450 to 1750. This period saw the rise of “Gunpowder Empires,” which relied on new technologies such as muskets, cannons, and siege artillery to conquer fortified cities and control large populations.</a:t>
            </a:r>
          </a:p>
        </p:txBody>
      </p:sp>
    </p:spTree>
    <p:extLst>
      <p:ext uri="{BB962C8B-B14F-4D97-AF65-F5344CB8AC3E}">
        <p14:creationId xmlns:p14="http://schemas.microsoft.com/office/powerpoint/2010/main" val="3763325266"/>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But military power alone did not build empires. Rulers also developed administrative systems, bureaucratic elites, and complex taxation structures to centralize authority. Belief systems—such as Sunni and Shi’a Islam, Confucian traditions, and syncretic religions like Sikhism—were used strategically to legitimize rule and reinforce imperial identity. Political and religious rivalries, such as the Ottoman–Safavid conflict, further shaped how states attempted to expand influence.</a:t>
            </a:r>
          </a:p>
        </p:txBody>
      </p:sp>
    </p:spTree>
    <p:extLst>
      <p:ext uri="{BB962C8B-B14F-4D97-AF65-F5344CB8AC3E}">
        <p14:creationId xmlns:p14="http://schemas.microsoft.com/office/powerpoint/2010/main" val="268868661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By comparing these empires, students will practice developing claims, selecting evidence, and explaining historical relationships, all of which are key skills for AP argumentation. This topic prepares students to write strong comparative essays and understand broader patterns across regions.</a:t>
            </a:r>
          </a:p>
        </p:txBody>
      </p:sp>
    </p:spTree>
    <p:extLst>
      <p:ext uri="{BB962C8B-B14F-4D97-AF65-F5344CB8AC3E}">
        <p14:creationId xmlns:p14="http://schemas.microsoft.com/office/powerpoint/2010/main" val="858807840"/>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1213874"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Gunpowder Empire</a:t>
            </a:r>
            <a:r>
              <a:rPr lang="en-US" sz="3200" kern="100" dirty="0">
                <a:effectLst/>
                <a:latin typeface="Arial" panose="020B0604020202020204" pitchFamily="34" charset="0"/>
                <a:ea typeface="Aptos" panose="020B0004020202020204" pitchFamily="34" charset="0"/>
              </a:rPr>
              <a:t> – A state that expanded using firearms, cannons, and siege artillery.</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Centralization</a:t>
            </a:r>
            <a:r>
              <a:rPr lang="en-US" sz="3200" kern="100" dirty="0">
                <a:effectLst/>
                <a:latin typeface="Arial" panose="020B0604020202020204" pitchFamily="34" charset="0"/>
                <a:ea typeface="Aptos" panose="020B0004020202020204" pitchFamily="34" charset="0"/>
              </a:rPr>
              <a:t> – Increasing state control over regions, people, and resources.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Legitimacy</a:t>
            </a:r>
            <a:r>
              <a:rPr lang="en-US" sz="3200" kern="100" dirty="0">
                <a:effectLst/>
                <a:latin typeface="Arial" panose="020B0604020202020204" pitchFamily="34" charset="0"/>
                <a:ea typeface="Aptos" panose="020B0004020202020204" pitchFamily="34" charset="0"/>
              </a:rPr>
              <a:t> – Methods rulers use to justify authority (religion, art, tradition).</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Syncretism</a:t>
            </a:r>
            <a:r>
              <a:rPr lang="en-US" sz="3200" kern="100" dirty="0">
                <a:effectLst/>
                <a:latin typeface="Arial" panose="020B0604020202020204" pitchFamily="34" charset="0"/>
                <a:ea typeface="Aptos" panose="020B0004020202020204" pitchFamily="34" charset="0"/>
              </a:rPr>
              <a:t> – The blending of two or more belief systems into a new tradition.</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 State consolidation</a:t>
            </a:r>
            <a:r>
              <a:rPr lang="en-US" sz="3200" kern="100" dirty="0">
                <a:effectLst/>
                <a:latin typeface="Arial" panose="020B0604020202020204" pitchFamily="34" charset="0"/>
                <a:ea typeface="Aptos" panose="020B0004020202020204" pitchFamily="34" charset="0"/>
              </a:rPr>
              <a:t> – Processes used to strengthen and stabilize a government.</a:t>
            </a:r>
          </a:p>
        </p:txBody>
      </p:sp>
    </p:spTree>
    <p:extLst>
      <p:ext uri="{BB962C8B-B14F-4D97-AF65-F5344CB8AC3E}">
        <p14:creationId xmlns:p14="http://schemas.microsoft.com/office/powerpoint/2010/main" val="100909725"/>
      </p:ext>
    </p:extLst>
  </p:cSld>
  <p:clrMapOvr>
    <a:masterClrMapping/>
  </p:clrMapOvr>
  <p:transition spd="slow">
    <p:randomBar dir="vert"/>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Ottoman, Safavid, Mughal, and Qing Empires all expanded during the early modern period, but their methods varied across political, cultural, and geographical contexts. The Ottomans expanded through a combination of military innovation—especially cannons and Janissaries—and a flexible administrative system that integrated diverse peoples. By contrast, the Safavids blended Persian bureaucratic traditions with Shi’a Islam to strengthen state identity while relying on </a:t>
            </a:r>
            <a:r>
              <a:rPr lang="en-US" sz="2800" dirty="0" err="1"/>
              <a:t>ghulam</a:t>
            </a:r>
            <a:r>
              <a:rPr lang="en-US" sz="2800" dirty="0"/>
              <a:t> slave soldiers for military control.</a:t>
            </a:r>
          </a:p>
        </p:txBody>
      </p:sp>
    </p:spTree>
    <p:extLst>
      <p:ext uri="{BB962C8B-B14F-4D97-AF65-F5344CB8AC3E}">
        <p14:creationId xmlns:p14="http://schemas.microsoft.com/office/powerpoint/2010/main" val="386322248"/>
      </p:ext>
    </p:extLst>
  </p:cSld>
  <p:clrMapOvr>
    <a:masterClrMapping/>
  </p:clrMapOvr>
  <p:transition spd="slow">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Mughal Empire expanded through strategic use of cannons and cavalry, paired with administrative reforms such as the </a:t>
            </a:r>
            <a:r>
              <a:rPr lang="en-US" sz="2800" dirty="0" err="1"/>
              <a:t>mansabdari</a:t>
            </a:r>
            <a:r>
              <a:rPr lang="en-US" sz="2800" dirty="0"/>
              <a:t> system and religious tolerance under Akbar. These policies helped unify a religiously diverse population. Meanwhile, the Qing Empire used both military conquest and Confucian administrative continuity to legitimize rule over Han Chinese subjects.</a:t>
            </a:r>
          </a:p>
        </p:txBody>
      </p:sp>
    </p:spTree>
    <p:extLst>
      <p:ext uri="{BB962C8B-B14F-4D97-AF65-F5344CB8AC3E}">
        <p14:creationId xmlns:p14="http://schemas.microsoft.com/office/powerpoint/2010/main" val="3263144721"/>
      </p:ext>
    </p:extLst>
  </p:cSld>
  <p:clrMapOvr>
    <a:masterClrMapping/>
  </p:clrMapOvr>
  <p:transition spd="slow">
    <p:randomBar dir="ver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1863</TotalTime>
  <Words>1524</Words>
  <Application>Microsoft Office PowerPoint</Application>
  <PresentationFormat>Custom</PresentationFormat>
  <Paragraphs>141</Paragraphs>
  <Slides>21</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Abadi</vt:lpstr>
      <vt:lpstr>Arial</vt:lpstr>
      <vt:lpstr>Century Gothic</vt:lpstr>
      <vt:lpstr>Symbol</vt:lpstr>
      <vt:lpstr>World country report presentation</vt:lpstr>
      <vt:lpstr>Topic 3.4 – Comparison in Land-Based Empires</vt:lpstr>
      <vt:lpstr>Learning Objectives</vt:lpstr>
      <vt:lpstr>Key Concepts</vt:lpstr>
      <vt:lpstr>Overview</vt:lpstr>
      <vt:lpstr>Overview</vt:lpstr>
      <vt:lpstr>Overview</vt:lpstr>
      <vt:lpstr>Keywords and Phrases</vt:lpstr>
      <vt:lpstr>Background Reading</vt:lpstr>
      <vt:lpstr>Background Reading</vt:lpstr>
      <vt:lpstr>Background Reading</vt:lpstr>
      <vt:lpstr>Primary Source 1 — Busbecq On The Janissaries (1555) Https://Sourcebooks.Fordham.Edu/Mod/1555busbecq.Asp</vt:lpstr>
      <vt:lpstr>Primary Source 1 — Busbecq On The Janissaries (1555) Https://Sourcebooks.Fordham.Edu/Mod/1555busbecq.Asp</vt:lpstr>
      <vt:lpstr>Guided Source Analysis</vt:lpstr>
      <vt:lpstr>Primary Source 2 — Shah Ismail’s Declaration Of Shi’a Islam (Early 1500s) Https://Sourcebooks.Fordham.Edu/Mod/1501ismail.Asp</vt:lpstr>
      <vt:lpstr>Primary Source 2 — Letter of Shah Ismail I (Safavid) Declaring Shi’a Identity (early 1500s) https://sourcebooks.fordham.edu/mod/1501ismail.asp </vt:lpstr>
      <vt:lpstr>Guided Source Analysis</vt:lpstr>
      <vt:lpstr>Comparison </vt:lpstr>
      <vt:lpstr>Methods of Increasing Influence</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37</cp:revision>
  <dcterms:created xsi:type="dcterms:W3CDTF">2025-09-29T06:54:32Z</dcterms:created>
  <dcterms:modified xsi:type="dcterms:W3CDTF">2026-02-05T04:13:45Z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