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handoutMasterIdLst>
    <p:handoutMasterId r:id="rId20"/>
  </p:handoutMasterIdLst>
  <p:sldIdLst>
    <p:sldId id="269" r:id="rId2"/>
    <p:sldId id="270" r:id="rId3"/>
    <p:sldId id="300" r:id="rId4"/>
    <p:sldId id="415" r:id="rId5"/>
    <p:sldId id="275" r:id="rId6"/>
    <p:sldId id="276" r:id="rId7"/>
    <p:sldId id="359" r:id="rId8"/>
    <p:sldId id="401" r:id="rId9"/>
    <p:sldId id="322" r:id="rId10"/>
    <p:sldId id="428" r:id="rId11"/>
    <p:sldId id="352" r:id="rId12"/>
    <p:sldId id="429" r:id="rId13"/>
    <p:sldId id="396" r:id="rId14"/>
    <p:sldId id="414" r:id="rId15"/>
    <p:sldId id="350" r:id="rId16"/>
    <p:sldId id="342" r:id="rId17"/>
    <p:sldId id="299" r:id="rId18"/>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3/11/2026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3/11/2026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8F88CE-C6FA-0DC2-73C6-7B2DFD2132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DF825F-56D2-7639-FB80-087BB003BEC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C4F4E9C-EA14-F523-F291-E8E5BC69AB3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BCC2B85-86EF-D4F3-F989-79C60E927A5B}"/>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39736376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2B656-9CD3-5DC1-74C4-B602CA0A5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E65BAF-0695-8430-AF16-A42DC2760D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1C7E745-69E6-8D2A-61F3-E3E2340A041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01216F-0863-EF30-1A44-8C91CEA62F5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3122437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FCEAC-709E-1224-202D-4633E22BD3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86163-9807-FE74-9D4A-C752BE9D2AB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75CF8D-AACE-58DC-0CA8-A46CA27E9E2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BAEAF83-9A83-554C-865A-0C0E5E783809}"/>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296683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6091E-6CC7-D818-1891-8BC5D55F07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14365E-2D1C-C397-58F0-36F7BED3F71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957C496-8E76-A9D9-541B-0AECF9151AC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58DBB4E-B697-F803-C63E-4A223679405E}"/>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3144947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3/11/2026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3/11/2026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3/11/2026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3/11/2026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split orient="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mod/1835ure.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mod/1845engels.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ourcebooks.fordham.edu/mod/1845engels.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mod/1835ure.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lstStyle/>
          <a:p>
            <a:r>
              <a:rPr lang="en-US" dirty="0">
                <a:latin typeface="Abadi" panose="020B0604020104020204" pitchFamily="34" charset="0"/>
              </a:rPr>
              <a:t>Topic 5.3 — Industrial Revolution Begins</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9C71C66-88CC-F22A-7ECB-FE69A3ED100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474A2D2-806F-BDDC-D7EE-78191BA220C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Andrew Ure – The Philosophy Of Manufactures (1835)</a:t>
            </a:r>
            <a:br>
              <a:rPr lang="en-US" sz="2000" cap="none" dirty="0">
                <a:effectLst/>
                <a:latin typeface="Arial" panose="020B0604020202020204" pitchFamily="34" charset="0"/>
                <a:ea typeface="Aptos" panose="020B0004020202020204" pitchFamily="34" charset="0"/>
              </a:rPr>
            </a:br>
            <a:r>
              <a:rPr lang="en-US" sz="2000" cap="none" dirty="0">
                <a:effectLst/>
                <a:latin typeface="Arial" panose="020B0604020202020204" pitchFamily="34" charset="0"/>
                <a:ea typeface="Aptos" panose="020B0004020202020204" pitchFamily="34" charset="0"/>
              </a:rPr>
              <a:t>Source: 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Https://Sourcebooks.Fordham.Edu/Mod/1835ure.Asp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56A9D4D6-AF2E-C518-44BD-895BF7C9CC80}"/>
              </a:ext>
            </a:extLst>
          </p:cNvPr>
          <p:cNvSpPr txBox="1"/>
          <p:nvPr/>
        </p:nvSpPr>
        <p:spPr>
          <a:xfrm>
            <a:off x="760412" y="1371600"/>
            <a:ext cx="10668000" cy="4832092"/>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concentration of machinery and labor also allows manufacturers to control the pace of work more effectively. Factories therefore represent a new stage in economic organization, transforming how goods are produced and distributed throughout society.</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Source Analysis Questions</a:t>
            </a:r>
          </a:p>
          <a:p>
            <a:pPr marL="0" marR="0">
              <a:buNone/>
            </a:pPr>
            <a:r>
              <a:rPr lang="en-US" sz="2800" kern="100" dirty="0">
                <a:effectLst/>
                <a:latin typeface="Arial" panose="020B0604020202020204" pitchFamily="34" charset="0"/>
                <a:ea typeface="Aptos" panose="020B0004020202020204" pitchFamily="34" charset="0"/>
              </a:rPr>
              <a:t>1. Identify ONE historical development described in the passage.</a:t>
            </a:r>
          </a:p>
          <a:p>
            <a:pPr marL="0" marR="0">
              <a:buNone/>
            </a:pPr>
            <a:r>
              <a:rPr lang="en-US" sz="2800" kern="100" dirty="0">
                <a:effectLst/>
                <a:latin typeface="Arial" panose="020B0604020202020204" pitchFamily="34" charset="0"/>
                <a:ea typeface="Aptos" panose="020B0004020202020204" pitchFamily="34" charset="0"/>
              </a:rPr>
              <a:t>2. Explain ONE way the factory system changed how labor was organized.</a:t>
            </a:r>
          </a:p>
          <a:p>
            <a:pPr marL="0" marR="0">
              <a:buNone/>
            </a:pPr>
            <a:r>
              <a:rPr lang="en-US" sz="2800" kern="100" dirty="0">
                <a:effectLst/>
                <a:latin typeface="Arial" panose="020B0604020202020204" pitchFamily="34" charset="0"/>
                <a:ea typeface="Aptos" panose="020B0004020202020204" pitchFamily="34" charset="0"/>
              </a:rPr>
              <a:t>3. Explain ONE broader economic impact of the factory system.</a:t>
            </a:r>
          </a:p>
        </p:txBody>
      </p:sp>
    </p:spTree>
    <p:extLst>
      <p:ext uri="{BB962C8B-B14F-4D97-AF65-F5344CB8AC3E}">
        <p14:creationId xmlns:p14="http://schemas.microsoft.com/office/powerpoint/2010/main" val="1580406976"/>
      </p:ext>
    </p:extLst>
  </p:cSld>
  <p:clrMapOvr>
    <a:masterClrMapping/>
  </p:clrMapOvr>
  <p:transition>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989012" y="5334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Friedrich Engels – The Condition Of The Working Class In England (1845) </a:t>
            </a:r>
            <a:r>
              <a:rPr lang="en-US" sz="2000" cap="none" dirty="0">
                <a:effectLst/>
                <a:latin typeface="Arial" panose="020B0604020202020204" pitchFamily="34" charset="0"/>
                <a:ea typeface="Aptos" panose="020B0004020202020204" pitchFamily="34" charset="0"/>
              </a:rPr>
              <a:t>Source: 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Https://Sourcebooks.Fordham.Edu/Mod/1845engels.Asp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608012" y="1752598"/>
            <a:ext cx="108966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rapid growth of factories and industry has drawn thousands of workers into cities where industrial production is concentrated. These cities expand quickly as workers migrate from rural areas seeking employment in the new factories.</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The availability of coal deposits and rivers made certain regions ideal locations for industrial development. Factories were often built close to these natural resources so that machines could be powered efficiently and raw materials transported easily.</a:t>
            </a:r>
          </a:p>
        </p:txBody>
      </p:sp>
    </p:spTree>
    <p:extLst>
      <p:ext uri="{BB962C8B-B14F-4D97-AF65-F5344CB8AC3E}">
        <p14:creationId xmlns:p14="http://schemas.microsoft.com/office/powerpoint/2010/main" val="2414066609"/>
      </p:ext>
    </p:extLst>
  </p:cSld>
  <p:clrMapOvr>
    <a:masterClrMapping/>
  </p:clrMapOvr>
  <p:transition>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7405CED-8F8B-3AF8-61D6-C432502B264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BA3A131-67CC-27CB-3A63-84960C06FECD}"/>
              </a:ext>
            </a:extLst>
          </p:cNvPr>
          <p:cNvSpPr>
            <a:spLocks noGrp="1"/>
          </p:cNvSpPr>
          <p:nvPr>
            <p:ph type="title"/>
          </p:nvPr>
        </p:nvSpPr>
        <p:spPr>
          <a:xfrm>
            <a:off x="989012" y="5334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Friedrich Engels – The Condition Of The Working Class In England (1845) </a:t>
            </a:r>
            <a:r>
              <a:rPr lang="en-US" sz="2000" cap="none" dirty="0">
                <a:effectLst/>
                <a:latin typeface="Arial" panose="020B0604020202020204" pitchFamily="34" charset="0"/>
                <a:ea typeface="Aptos" panose="020B0004020202020204" pitchFamily="34" charset="0"/>
              </a:rPr>
              <a:t>Source: 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Https://Sourcebooks.Fordham.Edu/Mod/1845engels.Asp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C073DA41-B446-E339-9600-AF1FFE665364}"/>
              </a:ext>
            </a:extLst>
          </p:cNvPr>
          <p:cNvSpPr txBox="1"/>
          <p:nvPr/>
        </p:nvSpPr>
        <p:spPr>
          <a:xfrm>
            <a:off x="608012" y="1752598"/>
            <a:ext cx="10896600" cy="4832092"/>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Industrialization has therefore transformed both landscapes and communities. Rural workers become urban laborers, and cities expand rapidly around factories, mines, and transportation networks.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Source Analysis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ONE environmental factor that contributed to industrialization.</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 Explain ONE reason workers moved from rural areas to cities.</a:t>
            </a:r>
          </a:p>
          <a:p>
            <a:pPr marL="342900" marR="0" lvl="0" indent="-342900">
              <a:buFont typeface="+mj-lt"/>
              <a:buAutoNum type="arabicPeriod"/>
              <a:tabLst>
                <a:tab pos="457200" algn="l"/>
              </a:tabLst>
            </a:pPr>
            <a:r>
              <a:rPr lang="en-US" sz="2800" kern="100" dirty="0">
                <a:latin typeface="Arial" panose="020B0604020202020204" pitchFamily="34" charset="0"/>
                <a:ea typeface="Aptos" panose="020B0004020202020204" pitchFamily="34" charset="0"/>
              </a:rPr>
              <a:t> </a:t>
            </a:r>
            <a:r>
              <a:rPr lang="en-US" sz="2800" dirty="0">
                <a:effectLst/>
                <a:latin typeface="Arial" panose="020B0604020202020204" pitchFamily="34" charset="0"/>
                <a:ea typeface="Aptos" panose="020B0004020202020204" pitchFamily="34" charset="0"/>
              </a:rPr>
              <a:t>Describe ONE way industrialization changed human environments.</a:t>
            </a:r>
            <a:endParaRPr lang="en-US" sz="28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597309845"/>
      </p:ext>
    </p:extLst>
  </p:cSld>
  <p:clrMapOvr>
    <a:masterClrMapping/>
  </p:clrMapOvr>
  <p:transition>
    <p:split orient="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760412" y="304800"/>
            <a:ext cx="10668000" cy="807720"/>
          </a:xfrm>
        </p:spPr>
        <p:txBody>
          <a:bodyPr>
            <a:normAutofit/>
          </a:bodyPr>
          <a:lstStyle/>
          <a:p>
            <a:r>
              <a:rPr lang="en-US" sz="2800" dirty="0"/>
              <a:t>Factors Contributing to Industrialization</a:t>
            </a:r>
          </a:p>
        </p:txBody>
      </p:sp>
      <p:graphicFrame>
        <p:nvGraphicFramePr>
          <p:cNvPr id="3" name="Table 2">
            <a:extLst>
              <a:ext uri="{FF2B5EF4-FFF2-40B4-BE49-F238E27FC236}">
                <a16:creationId xmlns:a16="http://schemas.microsoft.com/office/drawing/2014/main" id="{2E7379F8-1549-79B4-C41B-72A1FCB5964F}"/>
              </a:ext>
            </a:extLst>
          </p:cNvPr>
          <p:cNvGraphicFramePr>
            <a:graphicFrameLocks noGrp="1"/>
          </p:cNvGraphicFramePr>
          <p:nvPr>
            <p:extLst>
              <p:ext uri="{D42A27DB-BD31-4B8C-83A1-F6EECF244321}">
                <p14:modId xmlns:p14="http://schemas.microsoft.com/office/powerpoint/2010/main" val="2960557090"/>
              </p:ext>
            </p:extLst>
          </p:nvPr>
        </p:nvGraphicFramePr>
        <p:xfrm>
          <a:off x="912812" y="1295400"/>
          <a:ext cx="10363200" cy="5120640"/>
        </p:xfrm>
        <a:graphic>
          <a:graphicData uri="http://schemas.openxmlformats.org/drawingml/2006/table">
            <a:tbl>
              <a:tblPr firstRow="1" firstCol="1" bandRow="1"/>
              <a:tblGrid>
                <a:gridCol w="4572000">
                  <a:extLst>
                    <a:ext uri="{9D8B030D-6E8A-4147-A177-3AD203B41FA5}">
                      <a16:colId xmlns:a16="http://schemas.microsoft.com/office/drawing/2014/main" val="2910270184"/>
                    </a:ext>
                  </a:extLst>
                </a:gridCol>
                <a:gridCol w="5791200">
                  <a:extLst>
                    <a:ext uri="{9D8B030D-6E8A-4147-A177-3AD203B41FA5}">
                      <a16:colId xmlns:a16="http://schemas.microsoft.com/office/drawing/2014/main" val="4043993294"/>
                    </a:ext>
                  </a:extLst>
                </a:gridCol>
              </a:tblGrid>
              <a:tr h="0">
                <a:tc>
                  <a:txBody>
                    <a:bodyPr/>
                    <a:lstStyle/>
                    <a:p>
                      <a:pPr marL="0" marR="0">
                        <a:buNone/>
                      </a:pPr>
                      <a:r>
                        <a:rPr lang="en-US" sz="2800" b="1" kern="100">
                          <a:effectLst/>
                          <a:latin typeface="Arial" panose="020B0604020202020204" pitchFamily="34" charset="0"/>
                          <a:ea typeface="Aptos" panose="020B0004020202020204" pitchFamily="34" charset="0"/>
                        </a:rPr>
                        <a:t>Factor</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b="1" kern="100">
                          <a:effectLst/>
                          <a:latin typeface="Arial" panose="020B0604020202020204" pitchFamily="34" charset="0"/>
                          <a:ea typeface="Aptos" panose="020B0004020202020204" pitchFamily="34" charset="0"/>
                        </a:rPr>
                        <a:t>How It Contributed to Industrialization</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88187844"/>
                  </a:ext>
                </a:extLst>
              </a:tr>
              <a:tr h="0">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Coal and Iron Deposits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Provided fuel and materials needed for machines and factories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391651001"/>
                  </a:ext>
                </a:extLst>
              </a:tr>
              <a:tr h="0">
                <a:tc>
                  <a:txBody>
                    <a:bodyPr/>
                    <a:lstStyle/>
                    <a:p>
                      <a:pPr marL="0" marR="0">
                        <a:buNone/>
                      </a:pPr>
                      <a:r>
                        <a:rPr lang="en-US" sz="2800" kern="100">
                          <a:effectLst/>
                          <a:latin typeface="Arial" panose="020B0604020202020204" pitchFamily="34" charset="0"/>
                          <a:ea typeface="Aptos" panose="020B0004020202020204" pitchFamily="34" charset="0"/>
                        </a:rPr>
                        <a:t>Rivers and Canals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Allowed efficient transportation of goods and raw materials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84896365"/>
                  </a:ext>
                </a:extLst>
              </a:tr>
              <a:tr h="0">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Agricultural Improvements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Increased food supply and freed workers for factory jobs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092442650"/>
                  </a:ext>
                </a:extLst>
              </a:tr>
              <a:tr h="0">
                <a:tc>
                  <a:txBody>
                    <a:bodyPr/>
                    <a:lstStyle/>
                    <a:p>
                      <a:pPr marL="0" marR="0">
                        <a:buNone/>
                      </a:pPr>
                      <a:r>
                        <a:rPr lang="en-US" sz="2800" kern="100">
                          <a:effectLst/>
                          <a:latin typeface="Arial" panose="020B0604020202020204" pitchFamily="34" charset="0"/>
                          <a:ea typeface="Aptos" panose="020B0004020202020204" pitchFamily="34" charset="0"/>
                        </a:rPr>
                        <a:t>Capital Investment</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Provided funding for factories and technological innovation</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51963257"/>
                  </a:ext>
                </a:extLst>
              </a:tr>
              <a:tr h="0">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Urbanization</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dirty="0">
                          <a:solidFill>
                            <a:srgbClr val="000000"/>
                          </a:solidFill>
                          <a:effectLst/>
                          <a:latin typeface="Arial" panose="020B0604020202020204" pitchFamily="34" charset="0"/>
                          <a:ea typeface="Aptos" panose="020B0004020202020204" pitchFamily="34" charset="0"/>
                        </a:rPr>
                        <a:t>Concentrated workers and industries in growing cities</a:t>
                      </a:r>
                      <a:endParaRPr lang="en-US" sz="2800" kern="100" dirty="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210204657"/>
                  </a:ext>
                </a:extLst>
              </a:tr>
            </a:tbl>
          </a:graphicData>
        </a:graphic>
      </p:graphicFrame>
    </p:spTree>
    <p:extLst>
      <p:ext uri="{BB962C8B-B14F-4D97-AF65-F5344CB8AC3E}">
        <p14:creationId xmlns:p14="http://schemas.microsoft.com/office/powerpoint/2010/main" val="5987042"/>
      </p:ext>
    </p:extLst>
  </p:cSld>
  <p:clrMapOvr>
    <a:masterClrMapping/>
  </p:clrMapOvr>
  <p:transition>
    <p:split orient="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684212" y="1214021"/>
            <a:ext cx="10744200" cy="5262979"/>
          </a:xfrm>
          <a:prstGeom prst="rect">
            <a:avLst/>
          </a:prstGeom>
          <a:ln/>
        </p:spPr>
        <p:style>
          <a:lnRef idx="0">
            <a:schemeClr val="accent2"/>
          </a:lnRef>
          <a:fillRef idx="3">
            <a:schemeClr val="accent2"/>
          </a:fillRef>
          <a:effectRef idx="3">
            <a:schemeClr val="accent2"/>
          </a:effectRef>
          <a:fontRef idx="minor">
            <a:schemeClr val="lt1"/>
          </a:fontRef>
        </p:style>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Change</a:t>
            </a:r>
            <a:endParaRPr lang="en-US" sz="2800" kern="100" dirty="0">
              <a:effectLst/>
              <a:latin typeface="Arial" panose="020B0604020202020204" pitchFamily="34" charset="0"/>
              <a:ea typeface="Aptos" panose="020B0004020202020204" pitchFamily="34" charset="0"/>
            </a:endParaRP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Production shifted from small workshops to factories</a:t>
            </a: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Urban populations increased rapidly</a:t>
            </a: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Machines replaced many forms of manual labor</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Continuity</a:t>
            </a:r>
            <a:endParaRPr lang="en-US" sz="2800" kern="100" dirty="0">
              <a:effectLst/>
              <a:latin typeface="Arial" panose="020B0604020202020204" pitchFamily="34" charset="0"/>
              <a:ea typeface="Aptos" panose="020B0004020202020204" pitchFamily="34" charset="0"/>
            </a:endParaRP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Economic inequality between workers and owners continued</a:t>
            </a: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Many industries still relied on traditional raw materials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Comparison</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Industrial production differed from earlier craft production because factories centralized labor and used machines to increase output.</a:t>
            </a:r>
          </a:p>
        </p:txBody>
      </p:sp>
    </p:spTree>
    <p:extLst>
      <p:ext uri="{BB962C8B-B14F-4D97-AF65-F5344CB8AC3E}">
        <p14:creationId xmlns:p14="http://schemas.microsoft.com/office/powerpoint/2010/main" val="1154885745"/>
      </p:ext>
    </p:extLst>
  </p:cSld>
  <p:clrMapOvr>
    <a:masterClrMapping/>
  </p:clrMapOvr>
  <p:transition>
    <p:split orient="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1217612" y="1352811"/>
            <a:ext cx="9677400" cy="4524315"/>
          </a:xfrm>
          <a:prstGeom prst="rect">
            <a:avLst/>
          </a:prstGeom>
          <a:noFill/>
          <a:ln>
            <a:solidFill>
              <a:schemeClr val="bg2"/>
            </a:solidFill>
          </a:ln>
        </p:spPr>
        <p:txBody>
          <a:bodyPr wrap="square">
            <a:spAutoFit/>
          </a:bodyPr>
          <a:lstStyle/>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Environmental resources such as coal and iron helped industrialization begin.</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Rivers and canals supported transportation and factory power.</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Agricultural improvements increased population and labor supply.</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The factory system concentrated production and specialized labor.</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Industrialization reshaped cities and environments.</a:t>
            </a:r>
          </a:p>
        </p:txBody>
      </p:sp>
    </p:spTree>
    <p:extLst>
      <p:ext uri="{BB962C8B-B14F-4D97-AF65-F5344CB8AC3E}">
        <p14:creationId xmlns:p14="http://schemas.microsoft.com/office/powerpoint/2010/main" val="2206440387"/>
      </p:ext>
    </p:extLst>
  </p:cSld>
  <p:clrMapOvr>
    <a:masterClrMapping/>
  </p:clrMapOvr>
  <p:transition>
    <p:split orient="vert"/>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447800"/>
            <a:ext cx="10972800" cy="3539430"/>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Answer each question in </a:t>
            </a:r>
            <a:r>
              <a:rPr lang="en-US" sz="2800" b="1" kern="100" dirty="0">
                <a:effectLst/>
                <a:latin typeface="Arial" panose="020B0604020202020204" pitchFamily="34" charset="0"/>
                <a:ea typeface="Aptos" panose="020B0004020202020204" pitchFamily="34" charset="0"/>
              </a:rPr>
              <a:t>2–3 sentences</a:t>
            </a:r>
            <a:r>
              <a:rPr lang="en-US" sz="2800" kern="100" dirty="0">
                <a:effectLst/>
                <a:latin typeface="Arial" panose="020B0604020202020204" pitchFamily="34" charset="0"/>
                <a:ea typeface="Aptos" panose="020B0004020202020204" pitchFamily="34" charset="0"/>
              </a:rPr>
              <a:t>.</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 Identify ONE environmental factor that contributed to the Industrial Revolution.</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 Explain ONE way agricultural improvements contributed to industrialization.</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 Describe ONE effect of the factory system on workers.</a:t>
            </a:r>
          </a:p>
        </p:txBody>
      </p:sp>
    </p:spTree>
    <p:extLst>
      <p:ext uri="{BB962C8B-B14F-4D97-AF65-F5344CB8AC3E}">
        <p14:creationId xmlns:p14="http://schemas.microsoft.com/office/powerpoint/2010/main" val="2323693383"/>
      </p:ext>
    </p:extLst>
  </p:cSld>
  <p:clrMapOvr>
    <a:masterClrMapping/>
  </p:clrMapOvr>
  <p:transition>
    <p:split orient="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p:split orient="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fontScale="92500" lnSpcReduction="10000"/>
          </a:bodyPr>
          <a:lstStyle/>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Explain how environmental factors such as coal deposits and waterways supported industrialization.</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Describe how improved agricultural productivity contributed to population growth and urbanization.</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Identify how the factory system transformed economic production.</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Analyze how environmental resources and geography influenced where industrialization began.</a:t>
            </a:r>
          </a:p>
        </p:txBody>
      </p:sp>
    </p:spTree>
    <p:extLst>
      <p:ext uri="{BB962C8B-B14F-4D97-AF65-F5344CB8AC3E}">
        <p14:creationId xmlns:p14="http://schemas.microsoft.com/office/powerpoint/2010/main" val="846953034"/>
      </p:ext>
    </p:extLst>
  </p:cSld>
  <p:clrMapOvr>
    <a:masterClrMapping/>
  </p:clrMapOvr>
  <p:transition>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447800"/>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The Industrial Revolution began in the late eighteenth century and dramatically changed how goods were produced. Instead of relying on small workshops and manual labor, production increasingly took place in factories using machines powered by water and steam.</a:t>
            </a:r>
          </a:p>
        </p:txBody>
      </p:sp>
    </p:spTree>
    <p:extLst>
      <p:ext uri="{BB962C8B-B14F-4D97-AF65-F5344CB8AC3E}">
        <p14:creationId xmlns:p14="http://schemas.microsoft.com/office/powerpoint/2010/main" val="3763325266"/>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4397A14-86DB-599C-88E3-A5C44CE12D0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0D48DA-AECA-0FF0-1B12-594A994DA722}"/>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A3C1F557-0DBB-1F88-8DA3-C8AE24723065}"/>
              </a:ext>
            </a:extLst>
          </p:cNvPr>
          <p:cNvSpPr txBox="1">
            <a:spLocks/>
          </p:cNvSpPr>
          <p:nvPr/>
        </p:nvSpPr>
        <p:spPr>
          <a:xfrm>
            <a:off x="379412" y="1371600"/>
            <a:ext cx="11430000" cy="52117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Environmental factors played a crucial role in this transformation. Regions with access to rivers, coal deposits, and iron ore were especially well suited for industrial development. Britain became the first industrial nation partly because it possessed these environmental advantages.</a:t>
            </a:r>
          </a:p>
          <a:p>
            <a:pPr marL="45720" indent="0">
              <a:lnSpc>
                <a:spcPct val="120000"/>
              </a:lnSpc>
              <a:buNone/>
            </a:pPr>
            <a:r>
              <a:rPr lang="en-US" sz="3000" dirty="0">
                <a:latin typeface="Abadi" panose="020B0604020104020204" pitchFamily="34" charset="0"/>
              </a:rPr>
              <a:t>Industrialization reshaped both societies and environments. Cities expanded rapidly, factories concentrated workers in urban centers, and natural resources were used on a massive scale to power new technologies.</a:t>
            </a:r>
          </a:p>
        </p:txBody>
      </p:sp>
    </p:spTree>
    <p:extLst>
      <p:ext uri="{BB962C8B-B14F-4D97-AF65-F5344CB8AC3E}">
        <p14:creationId xmlns:p14="http://schemas.microsoft.com/office/powerpoint/2010/main" val="3867779963"/>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96600" cy="4401205"/>
          </a:xfrm>
          <a:prstGeom prst="rect">
            <a:avLst/>
          </a:prstGeom>
          <a:noFill/>
          <a:ln>
            <a:solidFill>
              <a:schemeClr val="bg2"/>
            </a:solidFill>
          </a:ln>
        </p:spPr>
        <p:txBody>
          <a:bodyPr wrap="square">
            <a:spAutoFit/>
          </a:bodyPr>
          <a:lstStyle/>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Industrialization - </a:t>
            </a:r>
            <a:r>
              <a:rPr lang="en-US" sz="2800" kern="100" dirty="0">
                <a:effectLst/>
                <a:latin typeface="Arial" panose="020B0604020202020204" pitchFamily="34" charset="0"/>
                <a:ea typeface="Aptos" panose="020B0004020202020204" pitchFamily="34" charset="0"/>
              </a:rPr>
              <a:t>The process of developing industries that use machines to produce goods in factories.</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Factory System - </a:t>
            </a:r>
            <a:r>
              <a:rPr lang="en-US" sz="2800" kern="100" dirty="0">
                <a:effectLst/>
                <a:latin typeface="Arial" panose="020B0604020202020204" pitchFamily="34" charset="0"/>
                <a:ea typeface="Aptos" panose="020B0004020202020204" pitchFamily="34" charset="0"/>
              </a:rPr>
              <a:t>A method of production where many workers and machines produce goods in a single large workplace.</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Urbanization - </a:t>
            </a:r>
            <a:r>
              <a:rPr lang="en-US" sz="2800" kern="100" dirty="0">
                <a:effectLst/>
                <a:latin typeface="Arial" panose="020B0604020202020204" pitchFamily="34" charset="0"/>
                <a:ea typeface="Aptos" panose="020B0004020202020204" pitchFamily="34" charset="0"/>
              </a:rPr>
              <a:t>The growth of cities as people move from rural areas to find jobs.</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Natural Resources - </a:t>
            </a:r>
            <a:r>
              <a:rPr lang="en-US" sz="2800" kern="100" dirty="0">
                <a:effectLst/>
                <a:latin typeface="Arial" panose="020B0604020202020204" pitchFamily="34" charset="0"/>
                <a:ea typeface="Aptos" panose="020B0004020202020204" pitchFamily="34" charset="0"/>
              </a:rPr>
              <a:t>Materials found in nature, such as coal, iron, and timber, that people use to produce goods.</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Capital - </a:t>
            </a:r>
            <a:r>
              <a:rPr lang="en-US" sz="2800" kern="100" dirty="0">
                <a:effectLst/>
                <a:latin typeface="Arial" panose="020B0604020202020204" pitchFamily="34" charset="0"/>
                <a:ea typeface="Aptos" panose="020B0004020202020204" pitchFamily="34" charset="0"/>
              </a:rPr>
              <a:t>Money or wealth used to invest in businesses, machines, and factories.</a:t>
            </a:r>
          </a:p>
        </p:txBody>
      </p:sp>
    </p:spTree>
    <p:extLst>
      <p:ext uri="{BB962C8B-B14F-4D97-AF65-F5344CB8AC3E}">
        <p14:creationId xmlns:p14="http://schemas.microsoft.com/office/powerpoint/2010/main" val="100909725"/>
      </p:ext>
    </p:extLst>
  </p:cSld>
  <p:clrMapOvr>
    <a:masterClrMapping/>
  </p:clrMapOvr>
  <p:transition>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The Industrial Revolution began in Britain in the late 1700s. Several factors made Britain an ideal place for industrialization. The country had large deposits of coal and iron, which were essential for powering steam engines and building machinery. Britain also had many navigable rivers and canals that allowed raw materials and finished goods to be transported easily.</a:t>
            </a:r>
          </a:p>
        </p:txBody>
      </p:sp>
    </p:spTree>
    <p:extLst>
      <p:ext uri="{BB962C8B-B14F-4D97-AF65-F5344CB8AC3E}">
        <p14:creationId xmlns:p14="http://schemas.microsoft.com/office/powerpoint/2010/main" val="386322248"/>
      </p:ext>
    </p:extLst>
  </p:cSld>
  <p:clrMapOvr>
    <a:masterClrMapping/>
  </p:clrMapOvr>
  <p:transition>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447800"/>
            <a:ext cx="10820400" cy="5113664"/>
          </a:xfrm>
        </p:spPr>
        <p:txBody>
          <a:bodyPr>
            <a:normAutofit/>
          </a:bodyPr>
          <a:lstStyle/>
          <a:p>
            <a:pPr marL="45720" lvl="0" indent="0">
              <a:lnSpc>
                <a:spcPct val="110000"/>
              </a:lnSpc>
              <a:buNone/>
            </a:pPr>
            <a:r>
              <a:rPr lang="en-US" sz="2800" dirty="0"/>
              <a:t>Agricultural improvements also helped prepare the way for industrialization. New farming techniques increased food production, which supported a growing population. As farms became more efficient, fewer workers were needed in agriculture. Many rural workers moved to cities to work in factories, contributing to rapid urbanization.</a:t>
            </a:r>
          </a:p>
        </p:txBody>
      </p:sp>
    </p:spTree>
    <p:extLst>
      <p:ext uri="{BB962C8B-B14F-4D97-AF65-F5344CB8AC3E}">
        <p14:creationId xmlns:p14="http://schemas.microsoft.com/office/powerpoint/2010/main" val="3263144721"/>
      </p:ext>
    </p:extLst>
  </p:cSld>
  <p:clrMapOvr>
    <a:masterClrMapping/>
  </p:clrMapOvr>
  <p:transition>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2783A63-D578-D69C-7421-26D0E20E317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61A9F72-58EF-DEB6-0E8A-4F75ACE7551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66C8341C-1BA2-5ABE-212F-2D9DBD3D298C}"/>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Industrial production also depended on economic conditions. Britain had accumulated capital through trade and colonial expansion, and its legal system protected private property and investment. These factors encouraged entrepreneurs to build factories and develop new technologies, leading to the expansion of the factory system.</a:t>
            </a:r>
          </a:p>
        </p:txBody>
      </p:sp>
    </p:spTree>
    <p:extLst>
      <p:ext uri="{BB962C8B-B14F-4D97-AF65-F5344CB8AC3E}">
        <p14:creationId xmlns:p14="http://schemas.microsoft.com/office/powerpoint/2010/main" val="1584177703"/>
      </p:ext>
    </p:extLst>
  </p:cSld>
  <p:clrMapOvr>
    <a:masterClrMapping/>
  </p:clrMapOvr>
  <p:transition>
    <p:split orient="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Andrew Ure – The Philosophy Of Manufactures (1835)</a:t>
            </a:r>
            <a:br>
              <a:rPr lang="en-US" sz="2000" cap="none" dirty="0">
                <a:effectLst/>
                <a:latin typeface="Arial" panose="020B0604020202020204" pitchFamily="34" charset="0"/>
                <a:ea typeface="Aptos" panose="020B0004020202020204" pitchFamily="34" charset="0"/>
              </a:rPr>
            </a:br>
            <a:r>
              <a:rPr lang="en-US" sz="2000" cap="none" dirty="0">
                <a:effectLst/>
                <a:latin typeface="Arial" panose="020B0604020202020204" pitchFamily="34" charset="0"/>
                <a:ea typeface="Aptos" panose="020B0004020202020204" pitchFamily="34" charset="0"/>
              </a:rPr>
              <a:t>Source: 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Https://Sourcebooks.Fordham.Edu/Mod/1835ure.Asp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371600"/>
            <a:ext cx="10668000" cy="5262979"/>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factory system unites large numbers of workers in one establishment, where machines powered by steam or water perform tasks that once required skilled artisans. By organizing labor and machinery together in a single place, production becomes more efficient and capable of producing goods on a much larger scale.</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In the modern factory, each worker performs a specialized task as part of a larger process of production. Instead of producing an entire object individually, workers now contribute small parts of the manufacturing process. This system greatly increases the speed and volume of production.</a:t>
            </a:r>
          </a:p>
        </p:txBody>
      </p:sp>
    </p:spTree>
    <p:extLst>
      <p:ext uri="{BB962C8B-B14F-4D97-AF65-F5344CB8AC3E}">
        <p14:creationId xmlns:p14="http://schemas.microsoft.com/office/powerpoint/2010/main" val="57014963"/>
      </p:ext>
    </p:extLst>
  </p:cSld>
  <p:clrMapOvr>
    <a:masterClrMapping/>
  </p:clrMapOvr>
  <p:transition>
    <p:split orient="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2532</TotalTime>
  <Words>1234</Words>
  <Application>Microsoft Office PowerPoint</Application>
  <PresentationFormat>Custom</PresentationFormat>
  <Paragraphs>111</Paragraphs>
  <Slides>17</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Abadi</vt:lpstr>
      <vt:lpstr>Arial</vt:lpstr>
      <vt:lpstr>Century Gothic</vt:lpstr>
      <vt:lpstr>World country report presentation</vt:lpstr>
      <vt:lpstr>Topic 5.3 — Industrial Revolution Begins</vt:lpstr>
      <vt:lpstr>Learning Objectives</vt:lpstr>
      <vt:lpstr>Overview</vt:lpstr>
      <vt:lpstr>Overview</vt:lpstr>
      <vt:lpstr>Keywords and Phrases</vt:lpstr>
      <vt:lpstr>Background Reading</vt:lpstr>
      <vt:lpstr>Background Reading</vt:lpstr>
      <vt:lpstr>Background Reading</vt:lpstr>
      <vt:lpstr>Primary Source 1 - Andrew Ure – The Philosophy Of Manufactures (1835) Source: Fordham University Internet History Sourcebook Https://Sourcebooks.Fordham.Edu/Mod/1835ure.Asp</vt:lpstr>
      <vt:lpstr>Primary Source 1 - Andrew Ure – The Philosophy Of Manufactures (1835) Source: Fordham University Internet History Sourcebook Https://Sourcebooks.Fordham.Edu/Mod/1835ure.Asp</vt:lpstr>
      <vt:lpstr>Primary Source 2 — Friedrich Engels – The Condition Of The Working Class In England (1845) Source: Fordham University Internet History Sourcebook Https://Sourcebooks.Fordham.Edu/Mod/1845engels.Asp</vt:lpstr>
      <vt:lpstr>Primary Source 2 — Friedrich Engels – The Condition Of The Working Class In England (1845) Source: Fordham University Internet History Sourcebook Https://Sourcebooks.Fordham.Edu/Mod/1845engels.Asp</vt:lpstr>
      <vt:lpstr>Factors Contributing to Industrialization</vt:lpstr>
      <vt:lpstr>Change / Continuity / Comparison</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54</cp:revision>
  <dcterms:created xsi:type="dcterms:W3CDTF">2025-09-29T06:54:32Z</dcterms:created>
  <dcterms:modified xsi:type="dcterms:W3CDTF">2026-03-11T04:37:36Z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