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33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L="914400" marR="0" lvl="1"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L="1371600" marR="0" lvl="2"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L="1828800" marR="0" lvl="3"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L="2286000" marR="0" lvl="4"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L="2743200" marR="0" lvl="5"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L="3200400" marR="0" lvl="6"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L="3657600" marR="0" lvl="7"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L="4114800" marR="0" lvl="8" indent="-298450" algn="l" rtl="0">
              <a:lnSpc>
                <a:spcPct val="100000"/>
              </a:lnSpc>
              <a:spcBef>
                <a:spcPts val="0"/>
              </a:spcBef>
              <a:spcAft>
                <a:spcPts val="0"/>
              </a:spcAft>
              <a:buClr>
                <a:srgbClr val="000000"/>
              </a:buClr>
              <a:buSzPts val="1100"/>
              <a:buFont typeface="Arial" panose="020B0604020202090204"/>
              <a:buChar char="■"/>
              <a:defRPr sz="11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4"/>
        <p:cNvGrpSpPr/>
        <p:nvPr/>
      </p:nvGrpSpPr>
      <p:grpSpPr>
        <a:xfrm>
          <a:off x="0" y="0"/>
          <a:ext cx="0" cy="0"/>
          <a:chOff x="0" y="0"/>
          <a:chExt cx="0" cy="0"/>
        </a:xfrm>
      </p:grpSpPr>
      <p:sp>
        <p:nvSpPr>
          <p:cNvPr id="115" name="Google Shape;1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6"/>
        <p:cNvGrpSpPr/>
        <p:nvPr/>
      </p:nvGrpSpPr>
      <p:grpSpPr>
        <a:xfrm>
          <a:off x="0" y="0"/>
          <a:ext cx="0" cy="0"/>
          <a:chOff x="0" y="0"/>
          <a:chExt cx="0" cy="0"/>
        </a:xfrm>
      </p:grpSpPr>
      <p:sp>
        <p:nvSpPr>
          <p:cNvPr id="127" name="Google Shape;1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2"/>
        <p:cNvGrpSpPr/>
        <p:nvPr/>
      </p:nvGrpSpPr>
      <p:grpSpPr>
        <a:xfrm>
          <a:off x="0" y="0"/>
          <a:ext cx="0" cy="0"/>
          <a:chOff x="0" y="0"/>
          <a:chExt cx="0" cy="0"/>
        </a:xfrm>
      </p:grpSpPr>
      <p:sp>
        <p:nvSpPr>
          <p:cNvPr id="133" name="Google Shape;13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8"/>
        <p:cNvGrpSpPr/>
        <p:nvPr/>
      </p:nvGrpSpPr>
      <p:grpSpPr>
        <a:xfrm>
          <a:off x="0" y="0"/>
          <a:ext cx="0" cy="0"/>
          <a:chOff x="0" y="0"/>
          <a:chExt cx="0" cy="0"/>
        </a:xfrm>
      </p:grpSpPr>
      <p:sp>
        <p:nvSpPr>
          <p:cNvPr id="139" name="Google Shape;13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4"/>
        <p:cNvGrpSpPr/>
        <p:nvPr/>
      </p:nvGrpSpPr>
      <p:grpSpPr>
        <a:xfrm>
          <a:off x="0" y="0"/>
          <a:ext cx="0" cy="0"/>
          <a:chOff x="0" y="0"/>
          <a:chExt cx="0" cy="0"/>
        </a:xfrm>
      </p:grpSpPr>
      <p:sp>
        <p:nvSpPr>
          <p:cNvPr id="145" name="Google Shape;1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
        <p:cNvGrpSpPr/>
        <p:nvPr/>
      </p:nvGrpSpPr>
      <p:grpSpPr>
        <a:xfrm>
          <a:off x="0" y="0"/>
          <a:ext cx="0" cy="0"/>
          <a:chOff x="0" y="0"/>
          <a:chExt cx="0" cy="0"/>
        </a:xfrm>
      </p:grpSpPr>
      <p:sp>
        <p:nvSpPr>
          <p:cNvPr id="157" name="Google Shape;15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Check student responses: they need to discuss the importance of both transcription and translation. Transcription allows for DNA to be transcribe to mRNA via the work of RNA polymerase. mRNA must be modified before it can leave the nucleus to go to the ribosome for translation. Translation turns the RNA nucleotide sequence into an amino acid sequence. A description of each stage (initiation, elongation, termination) would also be required. </a:t>
            </a: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
        <p:cNvGrpSpPr/>
        <p:nvPr/>
      </p:nvGrpSpPr>
      <p:grpSpPr>
        <a:xfrm>
          <a:off x="0" y="0"/>
          <a:ext cx="0" cy="0"/>
          <a:chOff x="0" y="0"/>
          <a:chExt cx="0" cy="0"/>
        </a:xfrm>
      </p:grpSpPr>
      <p:sp>
        <p:nvSpPr>
          <p:cNvPr id="163" name="Google Shape;16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In prokaryotes, translation occurs with transcription. In eukaryotes translation occurs after the mRNA has been modified. Ribosomes are responsible for translation, but the sizes differ in prokaryotes and eukaryotes, 30s/40s vs 40s/60s. Lastly, translation can occur in the mitochondria and chloroplast of eukaryotes. </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7"/>
        <p:cNvGrpSpPr/>
        <p:nvPr/>
      </p:nvGrpSpPr>
      <p:grpSpPr>
        <a:xfrm>
          <a:off x="0" y="0"/>
          <a:ext cx="0" cy="0"/>
          <a:chOff x="0" y="0"/>
          <a:chExt cx="0" cy="0"/>
        </a:xfrm>
      </p:grpSpPr>
      <p:sp>
        <p:nvSpPr>
          <p:cNvPr id="108" name="Google Shape;1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FF"/>
              </a:buClr>
              <a:buSzPts val="5400"/>
              <a:buNone/>
              <a:defRPr sz="5400">
                <a:solidFill>
                  <a:srgbClr val="0000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406400" algn="ctr">
              <a:lnSpc>
                <a:spcPct val="115000"/>
              </a:lnSpc>
              <a:spcBef>
                <a:spcPts val="0"/>
              </a:spcBef>
              <a:spcAft>
                <a:spcPts val="0"/>
              </a:spcAft>
              <a:buSzPts val="2800"/>
              <a:buChar char="●"/>
              <a:defRPr/>
            </a:lvl1pPr>
            <a:lvl2pPr marL="914400" lvl="1" indent="-406400" algn="ctr">
              <a:lnSpc>
                <a:spcPct val="115000"/>
              </a:lnSpc>
              <a:spcBef>
                <a:spcPts val="1600"/>
              </a:spcBef>
              <a:spcAft>
                <a:spcPts val="0"/>
              </a:spcAft>
              <a:buSzPts val="2800"/>
              <a:buChar char="○"/>
              <a:defRPr/>
            </a:lvl2pPr>
            <a:lvl3pPr marL="1371600" lvl="2" indent="-393700" algn="ctr">
              <a:lnSpc>
                <a:spcPct val="115000"/>
              </a:lnSpc>
              <a:spcBef>
                <a:spcPts val="1600"/>
              </a:spcBef>
              <a:spcAft>
                <a:spcPts val="0"/>
              </a:spcAft>
              <a:buSzPts val="2600"/>
              <a:buChar char="■"/>
              <a:defRPr/>
            </a:lvl3pPr>
            <a:lvl4pPr marL="1828800" lvl="3" indent="-393700" algn="ctr">
              <a:lnSpc>
                <a:spcPct val="115000"/>
              </a:lnSpc>
              <a:spcBef>
                <a:spcPts val="1600"/>
              </a:spcBef>
              <a:spcAft>
                <a:spcPts val="0"/>
              </a:spcAft>
              <a:buSzPts val="26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p:txBody>
      </p:sp>
      <p:sp>
        <p:nvSpPr>
          <p:cNvPr id="49" name="Google Shape;49;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
          <p:cNvSpPr txBox="1">
            <a:spLocks noGrp="1"/>
          </p:cNvSpPr>
          <p:nvPr>
            <p:ph type="body" idx="1"/>
          </p:nvPr>
        </p:nvSpPr>
        <p:spPr>
          <a:xfrm>
            <a:off x="214575" y="1051675"/>
            <a:ext cx="8689800" cy="4555200"/>
          </a:xfrm>
          <a:prstGeom prst="rect">
            <a:avLst/>
          </a:prstGeom>
          <a:noFill/>
          <a:ln>
            <a:noFill/>
          </a:ln>
        </p:spPr>
        <p:txBody>
          <a:bodyPr spcFirstLastPara="1" wrap="square" lIns="91425" tIns="91425" rIns="91425" bIns="91425" anchor="t" anchorCtr="0">
            <a:noAutofit/>
          </a:bodyPr>
          <a:lstStyle>
            <a:lvl1pPr marL="457200" lvl="0" indent="-406400" algn="l">
              <a:lnSpc>
                <a:spcPct val="115000"/>
              </a:lnSpc>
              <a:spcBef>
                <a:spcPts val="0"/>
              </a:spcBef>
              <a:spcAft>
                <a:spcPts val="0"/>
              </a:spcAft>
              <a:buSzPts val="2800"/>
              <a:buChar char="●"/>
              <a:defRPr/>
            </a:lvl1pPr>
            <a:lvl2pPr marL="914400" lvl="1" indent="-406400" algn="l">
              <a:lnSpc>
                <a:spcPct val="115000"/>
              </a:lnSpc>
              <a:spcBef>
                <a:spcPts val="1600"/>
              </a:spcBef>
              <a:spcAft>
                <a:spcPts val="0"/>
              </a:spcAft>
              <a:buSzPts val="2800"/>
              <a:buChar char="○"/>
              <a:defRPr/>
            </a:lvl2pPr>
            <a:lvl3pPr marL="1371600" lvl="2" indent="-393700" algn="l">
              <a:lnSpc>
                <a:spcPct val="115000"/>
              </a:lnSpc>
              <a:spcBef>
                <a:spcPts val="1600"/>
              </a:spcBef>
              <a:spcAft>
                <a:spcPts val="0"/>
              </a:spcAft>
              <a:buSzPts val="2600"/>
              <a:buChar char="■"/>
              <a:defRPr/>
            </a:lvl3pPr>
            <a:lvl4pPr marL="1828800" lvl="3" indent="-393700" algn="l">
              <a:lnSpc>
                <a:spcPct val="115000"/>
              </a:lnSpc>
              <a:spcBef>
                <a:spcPts val="1600"/>
              </a:spcBef>
              <a:spcAft>
                <a:spcPts val="0"/>
              </a:spcAft>
              <a:buSzPts val="26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17" name="Google Shape;17;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5" name="Google Shape;25;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6" name="Google Shape;26;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33" name="Google Shape;33;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90204"/>
              <a:buNone/>
            </a:pPr>
            <a:endParaRPr sz="14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
        <p:nvSpPr>
          <p:cNvPr id="39" name="Google Shape;39;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406400" algn="l">
              <a:lnSpc>
                <a:spcPct val="115000"/>
              </a:lnSpc>
              <a:spcBef>
                <a:spcPts val="0"/>
              </a:spcBef>
              <a:spcAft>
                <a:spcPts val="0"/>
              </a:spcAft>
              <a:buSzPts val="2800"/>
              <a:buChar char="●"/>
              <a:defRPr/>
            </a:lvl1pPr>
            <a:lvl2pPr marL="914400" lvl="1" indent="-406400" algn="l">
              <a:lnSpc>
                <a:spcPct val="115000"/>
              </a:lnSpc>
              <a:spcBef>
                <a:spcPts val="1600"/>
              </a:spcBef>
              <a:spcAft>
                <a:spcPts val="0"/>
              </a:spcAft>
              <a:buSzPts val="2800"/>
              <a:buChar char="○"/>
              <a:defRPr/>
            </a:lvl2pPr>
            <a:lvl3pPr marL="1371600" lvl="2" indent="-393700" algn="l">
              <a:lnSpc>
                <a:spcPct val="115000"/>
              </a:lnSpc>
              <a:spcBef>
                <a:spcPts val="1600"/>
              </a:spcBef>
              <a:spcAft>
                <a:spcPts val="0"/>
              </a:spcAft>
              <a:buSzPts val="2600"/>
              <a:buChar char="■"/>
              <a:defRPr/>
            </a:lvl3pPr>
            <a:lvl4pPr marL="1828800" lvl="3" indent="-393700" algn="l">
              <a:lnSpc>
                <a:spcPct val="115000"/>
              </a:lnSpc>
              <a:spcBef>
                <a:spcPts val="1600"/>
              </a:spcBef>
              <a:spcAft>
                <a:spcPts val="0"/>
              </a:spcAft>
              <a:buSzPts val="26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42" name="Google Shape;42;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800"/>
              <a:buNone/>
              <a:defRPr/>
            </a:lvl1pPr>
          </a:lstStyle>
          <a:p/>
        </p:txBody>
      </p:sp>
      <p:sp>
        <p:nvSpPr>
          <p:cNvPr id="45" name="Google Shape;45;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FF"/>
              </a:buClr>
              <a:buSzPts val="5400"/>
              <a:buFont typeface="Arial" panose="020B0604020202090204"/>
              <a:buNone/>
              <a:defRPr sz="5400" b="0" i="0" u="none" strike="noStrike" cap="none">
                <a:solidFill>
                  <a:srgbClr val="0000FF"/>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chemeClr val="dk1"/>
              </a:buClr>
              <a:buSzPts val="2800"/>
              <a:buFont typeface="Arial" panose="020B0604020202090204"/>
              <a:buNone/>
              <a:defRPr sz="2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p:txBody>
      </p:sp>
      <p:sp>
        <p:nvSpPr>
          <p:cNvPr id="7" name="Google Shape;7;p1"/>
          <p:cNvSpPr txBox="1">
            <a:spLocks noGrp="1"/>
          </p:cNvSpPr>
          <p:nvPr>
            <p:ph type="body" idx="1"/>
          </p:nvPr>
        </p:nvSpPr>
        <p:spPr>
          <a:xfrm>
            <a:off x="214575" y="1051675"/>
            <a:ext cx="8689800" cy="4555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5000"/>
              </a:lnSpc>
              <a:spcBef>
                <a:spcPts val="0"/>
              </a:spcBef>
              <a:spcAft>
                <a:spcPts val="0"/>
              </a:spcAft>
              <a:buClr>
                <a:srgbClr val="000000"/>
              </a:buClr>
              <a:buSzPts val="2800"/>
              <a:buFont typeface="Arial" panose="020B0604020202090204"/>
              <a:buChar char="●"/>
              <a:defRPr sz="28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L="914400" marR="0" lvl="1" indent="-406400" algn="l" rtl="0">
              <a:lnSpc>
                <a:spcPct val="115000"/>
              </a:lnSpc>
              <a:spcBef>
                <a:spcPts val="1600"/>
              </a:spcBef>
              <a:spcAft>
                <a:spcPts val="0"/>
              </a:spcAft>
              <a:buClr>
                <a:srgbClr val="000000"/>
              </a:buClr>
              <a:buSzPts val="2800"/>
              <a:buFont typeface="Arial" panose="020B0604020202090204"/>
              <a:buChar char="○"/>
              <a:defRPr sz="28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L="1371600" marR="0" lvl="2" indent="-393700" algn="l" rtl="0">
              <a:lnSpc>
                <a:spcPct val="115000"/>
              </a:lnSpc>
              <a:spcBef>
                <a:spcPts val="1600"/>
              </a:spcBef>
              <a:spcAft>
                <a:spcPts val="0"/>
              </a:spcAft>
              <a:buClr>
                <a:srgbClr val="000000"/>
              </a:buClr>
              <a:buSzPts val="2600"/>
              <a:buFont typeface="Arial" panose="020B0604020202090204"/>
              <a:buChar char="■"/>
              <a:defRPr sz="26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L="1828800" marR="0" lvl="3" indent="-393700" algn="l" rtl="0">
              <a:lnSpc>
                <a:spcPct val="115000"/>
              </a:lnSpc>
              <a:spcBef>
                <a:spcPts val="1600"/>
              </a:spcBef>
              <a:spcAft>
                <a:spcPts val="0"/>
              </a:spcAft>
              <a:buClr>
                <a:srgbClr val="000000"/>
              </a:buClr>
              <a:buSzPts val="2600"/>
              <a:buFont typeface="Arial" panose="020B0604020202090204"/>
              <a:buChar char="●"/>
              <a:defRPr sz="26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L="2286000" marR="0" lvl="4" indent="-317500" algn="l" rtl="0">
              <a:lnSpc>
                <a:spcPct val="115000"/>
              </a:lnSpc>
              <a:spcBef>
                <a:spcPts val="1600"/>
              </a:spcBef>
              <a:spcAft>
                <a:spcPts val="0"/>
              </a:spcAft>
              <a:buClr>
                <a:schemeClr val="dk2"/>
              </a:buClr>
              <a:buSzPts val="1400"/>
              <a:buFont typeface="Arial" panose="020B0604020202090204"/>
              <a:buChar char="○"/>
              <a:defRPr sz="14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2743200" marR="0" lvl="5" indent="-317500" algn="l" rtl="0">
              <a:lnSpc>
                <a:spcPct val="115000"/>
              </a:lnSpc>
              <a:spcBef>
                <a:spcPts val="1600"/>
              </a:spcBef>
              <a:spcAft>
                <a:spcPts val="0"/>
              </a:spcAft>
              <a:buClr>
                <a:schemeClr val="dk2"/>
              </a:buClr>
              <a:buSzPts val="1400"/>
              <a:buFont typeface="Arial" panose="020B0604020202090204"/>
              <a:buChar char="■"/>
              <a:defRPr sz="14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3200400" marR="0" lvl="6" indent="-317500" algn="l" rtl="0">
              <a:lnSpc>
                <a:spcPct val="115000"/>
              </a:lnSpc>
              <a:spcBef>
                <a:spcPts val="1600"/>
              </a:spcBef>
              <a:spcAft>
                <a:spcPts val="0"/>
              </a:spcAft>
              <a:buClr>
                <a:schemeClr val="dk2"/>
              </a:buClr>
              <a:buSzPts val="1400"/>
              <a:buFont typeface="Arial" panose="020B0604020202090204"/>
              <a:buChar char="●"/>
              <a:defRPr sz="14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3657600" marR="0" lvl="7" indent="-317500" algn="l" rtl="0">
              <a:lnSpc>
                <a:spcPct val="115000"/>
              </a:lnSpc>
              <a:spcBef>
                <a:spcPts val="1600"/>
              </a:spcBef>
              <a:spcAft>
                <a:spcPts val="0"/>
              </a:spcAft>
              <a:buClr>
                <a:schemeClr val="dk2"/>
              </a:buClr>
              <a:buSzPts val="1400"/>
              <a:buFont typeface="Arial" panose="020B0604020202090204"/>
              <a:buChar char="○"/>
              <a:defRPr sz="14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4114800" marR="0" lvl="8" indent="-317500" algn="l" rtl="0">
              <a:lnSpc>
                <a:spcPct val="115000"/>
              </a:lnSpc>
              <a:spcBef>
                <a:spcPts val="1600"/>
              </a:spcBef>
              <a:spcAft>
                <a:spcPts val="1600"/>
              </a:spcAft>
              <a:buClr>
                <a:schemeClr val="dk2"/>
              </a:buClr>
              <a:buSzPts val="1400"/>
              <a:buFont typeface="Arial" panose="020B0604020202090204"/>
              <a:buChar char="■"/>
              <a:defRPr sz="14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1pPr>
            <a:lvl2pPr marL="0" marR="0" lvl="1"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2pPr>
            <a:lvl3pPr marL="0" marR="0" lvl="2"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3pPr>
            <a:lvl4pPr marL="0" marR="0" lvl="3"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4pPr>
            <a:lvl5pPr marL="0" marR="0" lvl="4"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5pPr>
            <a:lvl6pPr marL="0" marR="0" lvl="5"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6pPr>
            <a:lvl7pPr marL="0" marR="0" lvl="6"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7pPr>
            <a:lvl8pPr marL="0" marR="0" lvl="7"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8pPr>
            <a:lvl9pPr marL="0" marR="0" lvl="8" indent="0" algn="r" rtl="0">
              <a:lnSpc>
                <a:spcPct val="100000"/>
              </a:lnSpc>
              <a:spcBef>
                <a:spcPts val="0"/>
              </a:spcBef>
              <a:spcAft>
                <a:spcPts val="0"/>
              </a:spcAft>
              <a:buClr>
                <a:srgbClr val="000000"/>
              </a:buClr>
              <a:buSzPts val="1000"/>
              <a:buFont typeface="Arial" panose="020B0604020202090204"/>
              <a:buNone/>
              <a:defRPr sz="1000" b="0" i="0" u="none" strike="noStrike" cap="none">
                <a:solidFill>
                  <a:schemeClr val="dk2"/>
                </a:solidFill>
                <a:latin typeface="Arial" panose="020B0604020202090204"/>
                <a:ea typeface="Arial" panose="020B0604020202090204"/>
                <a:cs typeface="Arial" panose="020B0604020202090204"/>
                <a:sym typeface="Arial" panose="020B0604020202090204"/>
              </a:defRPr>
            </a:lvl9pPr>
          </a:lstStyle>
          <a:p>
            <a:pPr marL="0" lvl="0" indent="0" algn="r" rtl="0">
              <a:spcBef>
                <a:spcPts val="0"/>
              </a:spcBef>
              <a:spcAft>
                <a:spcPts val="0"/>
              </a:spcAft>
              <a:buNone/>
            </a:pPr>
            <a:fld id="{00000000-1234-1234-1234-123412341234}" type="slidenum">
              <a:rPr lang="en-GB"/>
            </a:fld>
            <a:endParaRPr lang="en-GB"/>
          </a:p>
        </p:txBody>
      </p:sp>
      <p:sp>
        <p:nvSpPr>
          <p:cNvPr id="9" name="Google Shape;9;p1"/>
          <p:cNvSpPr txBox="1"/>
          <p:nvPr/>
        </p:nvSpPr>
        <p:spPr>
          <a:xfrm>
            <a:off x="3757613" y="6635292"/>
            <a:ext cx="1628775"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800" b="0" i="0" u="none" strike="noStrike" cap="none">
                <a:solidFill>
                  <a:schemeClr val="bg2">
                    <a:lumMod val="40000"/>
                    <a:lumOff val="60000"/>
                  </a:schemeClr>
                </a:solidFill>
                <a:latin typeface="Arial" panose="020B0604020202090204"/>
                <a:ea typeface="Arial" panose="020B0604020202090204"/>
                <a:cs typeface="Arial" panose="020B0604020202090204"/>
                <a:sym typeface="Arial" panose="020B0604020202090204"/>
              </a:rPr>
              <a:t>© Getting Down with Science</a:t>
            </a:r>
            <a:endParaRPr sz="800" b="0" i="0" u="none" strike="noStrike" cap="none">
              <a:solidFill>
                <a:schemeClr val="bg2">
                  <a:lumMod val="40000"/>
                  <a:lumOff val="60000"/>
                </a:schemeClr>
              </a:solidFill>
              <a:latin typeface="Arial" panose="020B0604020202090204"/>
              <a:ea typeface="Arial" panose="020B0604020202090204"/>
              <a:cs typeface="Arial" panose="020B0604020202090204"/>
              <a:sym typeface="Arial" panose="020B060402020209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hyperlink" Target="https://www.youtube.com/watch?v=h3b9ArupXZg" TargetMode="Externa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5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107100" y="121900"/>
            <a:ext cx="89298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Step 2: Elongation</a:t>
            </a:r>
            <a:endParaRPr lang="en-GB"/>
          </a:p>
        </p:txBody>
      </p:sp>
      <p:sp>
        <p:nvSpPr>
          <p:cNvPr id="119" name="Google Shape;119;p22"/>
          <p:cNvSpPr txBox="1"/>
          <p:nvPr/>
        </p:nvSpPr>
        <p:spPr>
          <a:xfrm>
            <a:off x="107100" y="1273225"/>
            <a:ext cx="5029200" cy="41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panose="020B0604020202090204"/>
              <a:buNone/>
            </a:pPr>
            <a:r>
              <a:rPr lang="en-GB" sz="2600" b="0" i="0" u="none" strike="noStrike" cap="none">
                <a:solidFill>
                  <a:srgbClr val="000000"/>
                </a:solidFill>
                <a:latin typeface="Arial" panose="020B0604020202090204"/>
                <a:ea typeface="Arial" panose="020B0604020202090204"/>
                <a:cs typeface="Arial" panose="020B0604020202090204"/>
                <a:sym typeface="Arial" panose="020B0604020202090204"/>
              </a:rPr>
              <a:t>Elongation occurs in steps:</a:t>
            </a:r>
            <a:endParaRPr sz="26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457200" marR="0" lvl="0" indent="-387350" algn="l" rtl="0">
              <a:lnSpc>
                <a:spcPct val="100000"/>
              </a:lnSpc>
              <a:spcBef>
                <a:spcPts val="0"/>
              </a:spcBef>
              <a:spcAft>
                <a:spcPts val="0"/>
              </a:spcAft>
              <a:buClr>
                <a:srgbClr val="000000"/>
              </a:buClr>
              <a:buSzPts val="2500"/>
              <a:buFont typeface="Arial" panose="020B0604020202090204"/>
              <a:buAutoNum type="arabicPeriod"/>
            </a:pPr>
            <a:r>
              <a:rPr lang="en-GB" sz="2500" b="0" i="0" u="sng" strike="noStrike" cap="none">
                <a:solidFill>
                  <a:srgbClr val="000000"/>
                </a:solidFill>
                <a:latin typeface="Arial" panose="020B0604020202090204"/>
                <a:ea typeface="Arial" panose="020B0604020202090204"/>
                <a:cs typeface="Arial" panose="020B0604020202090204"/>
                <a:sym typeface="Arial" panose="020B0604020202090204"/>
              </a:rPr>
              <a:t>Codon recognition</a:t>
            </a:r>
            <a:r>
              <a:rPr lang="en-GB" sz="2500" b="0" i="0" u="none" strike="noStrike" cap="none">
                <a:solidFill>
                  <a:srgbClr val="000000"/>
                </a:solidFill>
                <a:latin typeface="Arial" panose="020B0604020202090204"/>
                <a:ea typeface="Arial" panose="020B0604020202090204"/>
                <a:cs typeface="Arial" panose="020B0604020202090204"/>
                <a:sym typeface="Arial" panose="020B0604020202090204"/>
              </a:rPr>
              <a:t>: the appropriate anticodon of the next tRNA goes to the A-site</a:t>
            </a:r>
            <a:endParaRPr sz="25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457200" marR="0" lvl="0" indent="-387350" algn="l" rtl="0">
              <a:lnSpc>
                <a:spcPct val="100000"/>
              </a:lnSpc>
              <a:spcBef>
                <a:spcPts val="0"/>
              </a:spcBef>
              <a:spcAft>
                <a:spcPts val="0"/>
              </a:spcAft>
              <a:buClr>
                <a:srgbClr val="000000"/>
              </a:buClr>
              <a:buSzPts val="2500"/>
              <a:buFont typeface="Arial" panose="020B0604020202090204"/>
              <a:buAutoNum type="arabicPeriod"/>
            </a:pPr>
            <a:r>
              <a:rPr lang="en-GB" sz="2500" b="0" i="0" u="sng" strike="noStrike" cap="none">
                <a:solidFill>
                  <a:srgbClr val="000000"/>
                </a:solidFill>
                <a:latin typeface="Arial" panose="020B0604020202090204"/>
                <a:ea typeface="Arial" panose="020B0604020202090204"/>
                <a:cs typeface="Arial" panose="020B0604020202090204"/>
                <a:sym typeface="Arial" panose="020B0604020202090204"/>
              </a:rPr>
              <a:t>Peptide bond formation</a:t>
            </a:r>
            <a:r>
              <a:rPr lang="en-GB" sz="2500" b="0" i="0" u="none" strike="noStrike" cap="none">
                <a:solidFill>
                  <a:srgbClr val="000000"/>
                </a:solidFill>
                <a:latin typeface="Arial" panose="020B0604020202090204"/>
                <a:ea typeface="Arial" panose="020B0604020202090204"/>
                <a:cs typeface="Arial" panose="020B0604020202090204"/>
                <a:sym typeface="Arial" panose="020B0604020202090204"/>
              </a:rPr>
              <a:t>: peptide bonds are formed that transfer the polypeptide to the A site tRNA</a:t>
            </a:r>
            <a:endParaRPr sz="25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457200" marR="0" lvl="0" indent="-387350" algn="l" rtl="0">
              <a:lnSpc>
                <a:spcPct val="100000"/>
              </a:lnSpc>
              <a:spcBef>
                <a:spcPts val="0"/>
              </a:spcBef>
              <a:spcAft>
                <a:spcPts val="0"/>
              </a:spcAft>
              <a:buClr>
                <a:srgbClr val="000000"/>
              </a:buClr>
              <a:buSzPts val="2500"/>
              <a:buFont typeface="Arial" panose="020B0604020202090204"/>
              <a:buAutoNum type="arabicPeriod"/>
            </a:pPr>
            <a:r>
              <a:rPr lang="en-GB" sz="2500" b="0" i="0" u="sng" strike="noStrike" cap="none">
                <a:solidFill>
                  <a:srgbClr val="000000"/>
                </a:solidFill>
                <a:latin typeface="Arial" panose="020B0604020202090204"/>
                <a:ea typeface="Arial" panose="020B0604020202090204"/>
                <a:cs typeface="Arial" panose="020B0604020202090204"/>
                <a:sym typeface="Arial" panose="020B0604020202090204"/>
              </a:rPr>
              <a:t>Translocation</a:t>
            </a:r>
            <a:r>
              <a:rPr lang="en-GB" sz="2500" b="0" i="0" u="none" strike="noStrike" cap="none">
                <a:solidFill>
                  <a:srgbClr val="000000"/>
                </a:solidFill>
                <a:latin typeface="Arial" panose="020B0604020202090204"/>
                <a:ea typeface="Arial" panose="020B0604020202090204"/>
                <a:cs typeface="Arial" panose="020B0604020202090204"/>
                <a:sym typeface="Arial" panose="020B0604020202090204"/>
              </a:rPr>
              <a:t>: The tRNA in the A site moves to the P site, the tRNA in the P site goes to the E site. The A site is open for the next tRNA</a:t>
            </a:r>
            <a:endParaRPr sz="25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Step 3: Termination</a:t>
            </a:r>
            <a:endParaRPr lang="en-GB"/>
          </a:p>
        </p:txBody>
      </p:sp>
      <p:sp>
        <p:nvSpPr>
          <p:cNvPr id="125" name="Google Shape;125;p23"/>
          <p:cNvSpPr txBox="1">
            <a:spLocks noGrp="1"/>
          </p:cNvSpPr>
          <p:nvPr>
            <p:ph type="body" idx="1"/>
          </p:nvPr>
        </p:nvSpPr>
        <p:spPr>
          <a:xfrm>
            <a:off x="214575" y="1051675"/>
            <a:ext cx="86898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GB"/>
              <a:t>Termination occurs when a </a:t>
            </a:r>
            <a:r>
              <a:rPr lang="en-GB" b="1">
                <a:solidFill>
                  <a:srgbClr val="990000"/>
                </a:solidFill>
              </a:rPr>
              <a:t>stop codon</a:t>
            </a:r>
            <a:r>
              <a:rPr lang="en-GB"/>
              <a:t> in the mRNA reaches the A site of the ribosome</a:t>
            </a:r>
            <a:endParaRPr lang="en-GB"/>
          </a:p>
          <a:p>
            <a:pPr marL="457200" lvl="0" indent="-406400" algn="l" rtl="0">
              <a:lnSpc>
                <a:spcPct val="115000"/>
              </a:lnSpc>
              <a:spcBef>
                <a:spcPts val="0"/>
              </a:spcBef>
              <a:spcAft>
                <a:spcPts val="0"/>
              </a:spcAft>
              <a:buSzPts val="2800"/>
              <a:buChar char="●"/>
            </a:pPr>
            <a:r>
              <a:rPr lang="en-GB"/>
              <a:t>Stop codons do not code for amino acids</a:t>
            </a:r>
            <a:endParaRPr lang="en-GB"/>
          </a:p>
          <a:p>
            <a:pPr marL="457200" lvl="0" indent="-406400" algn="l" rtl="0">
              <a:lnSpc>
                <a:spcPct val="115000"/>
              </a:lnSpc>
              <a:spcBef>
                <a:spcPts val="0"/>
              </a:spcBef>
              <a:spcAft>
                <a:spcPts val="0"/>
              </a:spcAft>
              <a:buSzPts val="2800"/>
              <a:buChar char="●"/>
            </a:pPr>
            <a:r>
              <a:rPr lang="en-GB"/>
              <a:t>The stop codon signals for a release factor</a:t>
            </a:r>
            <a:endParaRPr lang="en-GB"/>
          </a:p>
          <a:p>
            <a:pPr marL="914400" lvl="1" indent="-406400" algn="l" rtl="0">
              <a:lnSpc>
                <a:spcPct val="115000"/>
              </a:lnSpc>
              <a:spcBef>
                <a:spcPts val="0"/>
              </a:spcBef>
              <a:spcAft>
                <a:spcPts val="0"/>
              </a:spcAft>
              <a:buSzPts val="2800"/>
              <a:buChar char="○"/>
            </a:pPr>
            <a:r>
              <a:rPr lang="en-GB"/>
              <a:t>Hydrolyzes the bond that holds the polypeptide to the P site</a:t>
            </a:r>
            <a:endParaRPr lang="en-GB"/>
          </a:p>
          <a:p>
            <a:pPr marL="914400" lvl="1" indent="-406400" algn="l" rtl="0">
              <a:lnSpc>
                <a:spcPct val="115000"/>
              </a:lnSpc>
              <a:spcBef>
                <a:spcPts val="0"/>
              </a:spcBef>
              <a:spcAft>
                <a:spcPts val="0"/>
              </a:spcAft>
              <a:buSzPts val="2800"/>
              <a:buChar char="○"/>
            </a:pPr>
            <a:r>
              <a:rPr lang="en-GB"/>
              <a:t>Polypeptide releases</a:t>
            </a:r>
            <a:endParaRPr lang="en-GB"/>
          </a:p>
          <a:p>
            <a:pPr marL="914400" lvl="1" indent="-406400" algn="l" rtl="0">
              <a:lnSpc>
                <a:spcPct val="115000"/>
              </a:lnSpc>
              <a:spcBef>
                <a:spcPts val="0"/>
              </a:spcBef>
              <a:spcAft>
                <a:spcPts val="0"/>
              </a:spcAft>
              <a:buSzPts val="2800"/>
              <a:buChar char="○"/>
            </a:pPr>
            <a:r>
              <a:rPr lang="en-GB"/>
              <a:t>All translational units disassemble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Think, Pair, Share</a:t>
            </a:r>
            <a:endParaRPr lang="en-GB"/>
          </a:p>
        </p:txBody>
      </p:sp>
      <p:sp>
        <p:nvSpPr>
          <p:cNvPr id="131" name="Google Shape;131;p24"/>
          <p:cNvSpPr txBox="1">
            <a:spLocks noGrp="1"/>
          </p:cNvSpPr>
          <p:nvPr>
            <p:ph type="body" idx="1"/>
          </p:nvPr>
        </p:nvSpPr>
        <p:spPr>
          <a:xfrm>
            <a:off x="214575" y="1051675"/>
            <a:ext cx="86898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GB"/>
              <a:t>Take a few minutes to review the three stages of translation with a partner</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b="1"/>
              <a:t>Quick Review</a:t>
            </a:r>
            <a:endParaRPr b="1"/>
          </a:p>
        </p:txBody>
      </p:sp>
      <p:sp>
        <p:nvSpPr>
          <p:cNvPr id="137" name="Google Shape;137;p25"/>
          <p:cNvSpPr txBox="1">
            <a:spLocks noGrp="1"/>
          </p:cNvSpPr>
          <p:nvPr>
            <p:ph type="body" idx="1"/>
          </p:nvPr>
        </p:nvSpPr>
        <p:spPr>
          <a:xfrm>
            <a:off x="214575" y="1051675"/>
            <a:ext cx="86898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GB"/>
              <a:t>Before we move on to protein folding, take a minute to review primary, secondary, tertiary, and quaternary protein structures</a:t>
            </a:r>
            <a:endParaRPr lang="en-GB"/>
          </a:p>
          <a:p>
            <a:pPr marL="457200" lvl="0" indent="-406400" algn="l" rtl="0">
              <a:lnSpc>
                <a:spcPct val="115000"/>
              </a:lnSpc>
              <a:spcBef>
                <a:spcPts val="1600"/>
              </a:spcBef>
              <a:spcAft>
                <a:spcPts val="0"/>
              </a:spcAft>
              <a:buSzPts val="2800"/>
              <a:buChar char="●"/>
            </a:pPr>
            <a:r>
              <a:rPr lang="en-GB">
                <a:solidFill>
                  <a:srgbClr val="990000"/>
                </a:solidFill>
              </a:rPr>
              <a:t>Primary: chain of amino acids</a:t>
            </a:r>
            <a:endParaRPr>
              <a:solidFill>
                <a:srgbClr val="990000"/>
              </a:solidFill>
            </a:endParaRPr>
          </a:p>
          <a:p>
            <a:pPr marL="457200" lvl="0" indent="-406400" algn="l" rtl="0">
              <a:lnSpc>
                <a:spcPct val="115000"/>
              </a:lnSpc>
              <a:spcBef>
                <a:spcPts val="0"/>
              </a:spcBef>
              <a:spcAft>
                <a:spcPts val="0"/>
              </a:spcAft>
              <a:buSzPts val="2800"/>
              <a:buChar char="●"/>
            </a:pPr>
            <a:r>
              <a:rPr lang="en-GB">
                <a:solidFill>
                  <a:srgbClr val="990000"/>
                </a:solidFill>
              </a:rPr>
              <a:t>Secondary: coils and folds due to hydrogen bonds forming</a:t>
            </a:r>
            <a:endParaRPr>
              <a:solidFill>
                <a:srgbClr val="990000"/>
              </a:solidFill>
            </a:endParaRPr>
          </a:p>
          <a:p>
            <a:pPr marL="457200" lvl="0" indent="-406400" algn="l" rtl="0">
              <a:lnSpc>
                <a:spcPct val="115000"/>
              </a:lnSpc>
              <a:spcBef>
                <a:spcPts val="0"/>
              </a:spcBef>
              <a:spcAft>
                <a:spcPts val="0"/>
              </a:spcAft>
              <a:buSzPts val="2800"/>
              <a:buChar char="●"/>
            </a:pPr>
            <a:r>
              <a:rPr lang="en-GB">
                <a:solidFill>
                  <a:srgbClr val="990000"/>
                </a:solidFill>
              </a:rPr>
              <a:t>Tertiary: side chain interaction</a:t>
            </a:r>
            <a:endParaRPr>
              <a:solidFill>
                <a:srgbClr val="990000"/>
              </a:solidFill>
            </a:endParaRPr>
          </a:p>
          <a:p>
            <a:pPr marL="457200" lvl="0" indent="-406400" algn="l" rtl="0">
              <a:lnSpc>
                <a:spcPct val="115000"/>
              </a:lnSpc>
              <a:spcBef>
                <a:spcPts val="0"/>
              </a:spcBef>
              <a:spcAft>
                <a:spcPts val="0"/>
              </a:spcAft>
              <a:buSzPts val="2800"/>
              <a:buChar char="●"/>
            </a:pPr>
            <a:r>
              <a:rPr lang="en-GB">
                <a:solidFill>
                  <a:srgbClr val="990000"/>
                </a:solidFill>
              </a:rPr>
              <a:t>Quaternary: 2+ polypeptide chains interacting</a:t>
            </a:r>
            <a:endParaRPr>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Protein Folding</a:t>
            </a:r>
            <a:endParaRPr lang="en-GB"/>
          </a:p>
        </p:txBody>
      </p:sp>
      <p:sp>
        <p:nvSpPr>
          <p:cNvPr id="143" name="Google Shape;143;p26"/>
          <p:cNvSpPr txBox="1">
            <a:spLocks noGrp="1"/>
          </p:cNvSpPr>
          <p:nvPr>
            <p:ph type="body" idx="1"/>
          </p:nvPr>
        </p:nvSpPr>
        <p:spPr>
          <a:xfrm>
            <a:off x="214575" y="1051675"/>
            <a:ext cx="86898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GB"/>
              <a:t>As translation takes place, the growing polypeptide chain begins to coil and fold</a:t>
            </a:r>
            <a:endParaRPr lang="en-GB"/>
          </a:p>
          <a:p>
            <a:pPr marL="914400" lvl="1" indent="-406400" algn="l" rtl="0">
              <a:lnSpc>
                <a:spcPct val="115000"/>
              </a:lnSpc>
              <a:spcBef>
                <a:spcPts val="0"/>
              </a:spcBef>
              <a:spcAft>
                <a:spcPts val="0"/>
              </a:spcAft>
              <a:buSzPts val="2800"/>
              <a:buChar char="○"/>
            </a:pPr>
            <a:r>
              <a:rPr lang="en-GB"/>
              <a:t>Genes determine the primary structure</a:t>
            </a:r>
            <a:endParaRPr lang="en-GB"/>
          </a:p>
          <a:p>
            <a:pPr marL="1371600" lvl="2" indent="-393700" algn="l" rtl="0">
              <a:lnSpc>
                <a:spcPct val="115000"/>
              </a:lnSpc>
              <a:spcBef>
                <a:spcPts val="0"/>
              </a:spcBef>
              <a:spcAft>
                <a:spcPts val="0"/>
              </a:spcAft>
              <a:buSzPts val="2600"/>
              <a:buChar char="■"/>
            </a:pPr>
            <a:r>
              <a:rPr lang="en-GB"/>
              <a:t>Primary structure determines the final shape</a:t>
            </a:r>
            <a:endParaRPr lang="en-GB"/>
          </a:p>
          <a:p>
            <a:pPr marL="914400" lvl="1" indent="-406400" algn="l" rtl="0">
              <a:lnSpc>
                <a:spcPct val="115000"/>
              </a:lnSpc>
              <a:spcBef>
                <a:spcPts val="0"/>
              </a:spcBef>
              <a:spcAft>
                <a:spcPts val="0"/>
              </a:spcAft>
              <a:buSzPts val="2800"/>
              <a:buChar char="○"/>
            </a:pPr>
            <a:r>
              <a:rPr lang="en-GB"/>
              <a:t>Some polypeptides require chaperone proteins to fold correctly and some require modification before it can be functional in the cell</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Putting it all Together</a:t>
            </a:r>
            <a:endParaRPr lang="en-GB"/>
          </a:p>
        </p:txBody>
      </p:sp>
      <p:sp>
        <p:nvSpPr>
          <p:cNvPr id="149" name="Google Shape;149;p27"/>
          <p:cNvSpPr txBox="1">
            <a:spLocks noGrp="1"/>
          </p:cNvSpPr>
          <p:nvPr>
            <p:ph type="body" idx="1"/>
          </p:nvPr>
        </p:nvSpPr>
        <p:spPr>
          <a:xfrm>
            <a:off x="214575" y="1051675"/>
            <a:ext cx="8689800" cy="104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2800"/>
              <a:buNone/>
            </a:pPr>
            <a:r>
              <a:rPr lang="en-GB" u="sng">
                <a:solidFill>
                  <a:schemeClr val="hlink"/>
                </a:solidFill>
                <a:hlinkClick r:id="rId2"/>
              </a:rPr>
              <a:t>https://www.youtube.com/watch?v=h3b9ArupXZg</a:t>
            </a:r>
            <a:endParaRPr lang="en-GB" u="sng">
              <a:solidFill>
                <a:schemeClr val="hlink"/>
              </a:solidFill>
              <a:hlinkClick r:id="rId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Retroviruses</a:t>
            </a:r>
            <a:endParaRPr lang="en-GB"/>
          </a:p>
        </p:txBody>
      </p:sp>
      <p:sp>
        <p:nvSpPr>
          <p:cNvPr id="155" name="Google Shape;155;p28"/>
          <p:cNvSpPr txBox="1">
            <a:spLocks noGrp="1"/>
          </p:cNvSpPr>
          <p:nvPr>
            <p:ph type="body" idx="1"/>
          </p:nvPr>
        </p:nvSpPr>
        <p:spPr>
          <a:xfrm>
            <a:off x="146550" y="944675"/>
            <a:ext cx="4561500" cy="567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GB" sz="2600"/>
              <a:t>Retroviruses, like HIV, are an exception to the standard flow of genetic information</a:t>
            </a:r>
            <a:endParaRPr sz="2600"/>
          </a:p>
          <a:p>
            <a:pPr marL="457200" lvl="0" indent="-393700" algn="l" rtl="0">
              <a:lnSpc>
                <a:spcPct val="115000"/>
              </a:lnSpc>
              <a:spcBef>
                <a:spcPts val="0"/>
              </a:spcBef>
              <a:spcAft>
                <a:spcPts val="0"/>
              </a:spcAft>
              <a:buSzPts val="2600"/>
              <a:buChar char="●"/>
            </a:pPr>
            <a:r>
              <a:rPr lang="en-GB" sz="2600"/>
              <a:t>Information flows from RNA to DNA</a:t>
            </a:r>
            <a:endParaRPr sz="2600"/>
          </a:p>
          <a:p>
            <a:pPr marL="914400" lvl="1" indent="-393700" algn="l" rtl="0">
              <a:lnSpc>
                <a:spcPct val="115000"/>
              </a:lnSpc>
              <a:spcBef>
                <a:spcPts val="0"/>
              </a:spcBef>
              <a:spcAft>
                <a:spcPts val="0"/>
              </a:spcAft>
              <a:buSzPts val="2600"/>
              <a:buChar char="○"/>
            </a:pPr>
            <a:r>
              <a:rPr lang="en-GB" sz="2600"/>
              <a:t>Uses an enzyme known as </a:t>
            </a:r>
            <a:r>
              <a:rPr lang="en-GB" sz="2600">
                <a:solidFill>
                  <a:srgbClr val="CC0000"/>
                </a:solidFill>
              </a:rPr>
              <a:t>reverse transcriptase</a:t>
            </a:r>
            <a:endParaRPr sz="2600">
              <a:solidFill>
                <a:srgbClr val="CC0000"/>
              </a:solidFill>
            </a:endParaRPr>
          </a:p>
          <a:p>
            <a:pPr marL="1371600" lvl="2" indent="-393700" algn="l" rtl="0">
              <a:lnSpc>
                <a:spcPct val="115000"/>
              </a:lnSpc>
              <a:spcBef>
                <a:spcPts val="0"/>
              </a:spcBef>
              <a:spcAft>
                <a:spcPts val="0"/>
              </a:spcAft>
              <a:buSzPts val="2600"/>
              <a:buChar char="■"/>
            </a:pPr>
            <a:r>
              <a:rPr lang="en-GB"/>
              <a:t>Couples viral RNA to DNA</a:t>
            </a:r>
            <a:endParaRPr lang="en-GB"/>
          </a:p>
          <a:p>
            <a:pPr marL="1371600" lvl="2" indent="-393700" algn="l" rtl="0">
              <a:lnSpc>
                <a:spcPct val="115000"/>
              </a:lnSpc>
              <a:spcBef>
                <a:spcPts val="0"/>
              </a:spcBef>
              <a:spcAft>
                <a:spcPts val="0"/>
              </a:spcAft>
              <a:buSzPts val="2600"/>
              <a:buChar char="■"/>
            </a:pPr>
            <a:r>
              <a:rPr lang="en-GB"/>
              <a:t>DNA then becomes part of the RNA</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b="1"/>
              <a:t>Practice FRQ</a:t>
            </a:r>
            <a:endParaRPr b="1"/>
          </a:p>
        </p:txBody>
      </p:sp>
      <p:sp>
        <p:nvSpPr>
          <p:cNvPr id="161" name="Google Shape;161;p29"/>
          <p:cNvSpPr txBox="1">
            <a:spLocks noGrp="1"/>
          </p:cNvSpPr>
          <p:nvPr>
            <p:ph type="body" idx="1"/>
          </p:nvPr>
        </p:nvSpPr>
        <p:spPr>
          <a:xfrm>
            <a:off x="214575" y="1051675"/>
            <a:ext cx="8689800" cy="22653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AutoNum type="arabicPeriod"/>
            </a:pPr>
            <a:r>
              <a:rPr lang="en-GB"/>
              <a:t>All living organisms need a transfer of information to allow for genes to direct the synthesis of proteins. Explain how genes are transcribed and translated to produce a functional protein.</a:t>
            </a: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b="1"/>
              <a:t>Practice FRQ</a:t>
            </a:r>
            <a:endParaRPr b="1"/>
          </a:p>
        </p:txBody>
      </p:sp>
      <p:sp>
        <p:nvSpPr>
          <p:cNvPr id="167" name="Google Shape;167;p30"/>
          <p:cNvSpPr txBox="1">
            <a:spLocks noGrp="1"/>
          </p:cNvSpPr>
          <p:nvPr>
            <p:ph type="body" idx="1"/>
          </p:nvPr>
        </p:nvSpPr>
        <p:spPr>
          <a:xfrm>
            <a:off x="214575" y="1051675"/>
            <a:ext cx="8689800" cy="22653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AutoNum type="arabicPeriod" startAt="2"/>
            </a:pPr>
            <a:r>
              <a:rPr lang="en-GB"/>
              <a:t>Compare and contrast translation in prokaryotes and eukaryotes.</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Translation</a:t>
            </a:r>
            <a:endParaRPr lang="en-GB"/>
          </a:p>
        </p:txBody>
      </p:sp>
      <p:sp>
        <p:nvSpPr>
          <p:cNvPr id="61" name="Google Shape;61;p14"/>
          <p:cNvSpPr txBox="1">
            <a:spLocks noGrp="1"/>
          </p:cNvSpPr>
          <p:nvPr>
            <p:ph type="body" idx="1"/>
          </p:nvPr>
        </p:nvSpPr>
        <p:spPr>
          <a:xfrm>
            <a:off x="214575" y="1304600"/>
            <a:ext cx="6030600" cy="41430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Clr>
                <a:schemeClr val="dk1"/>
              </a:buClr>
              <a:buSzPts val="2600"/>
              <a:buChar char="●"/>
            </a:pPr>
            <a:r>
              <a:rPr lang="en-GB" sz="2600" b="1" u="sng">
                <a:solidFill>
                  <a:srgbClr val="0000FF"/>
                </a:solidFill>
              </a:rPr>
              <a:t>Translation</a:t>
            </a:r>
            <a:r>
              <a:rPr lang="en-GB" sz="2600">
                <a:solidFill>
                  <a:schemeClr val="dk1"/>
                </a:solidFill>
              </a:rPr>
              <a:t>: the synthesis of a polypeptide using information from the mRNA</a:t>
            </a:r>
            <a:endParaRPr sz="2600">
              <a:solidFill>
                <a:schemeClr val="dk1"/>
              </a:solidFill>
            </a:endParaRPr>
          </a:p>
          <a:p>
            <a:pPr marL="914400" lvl="1" indent="-393700" algn="l" rtl="0">
              <a:lnSpc>
                <a:spcPct val="115000"/>
              </a:lnSpc>
              <a:spcBef>
                <a:spcPts val="0"/>
              </a:spcBef>
              <a:spcAft>
                <a:spcPts val="0"/>
              </a:spcAft>
              <a:buClr>
                <a:schemeClr val="dk1"/>
              </a:buClr>
              <a:buSzPts val="2600"/>
              <a:buChar char="○"/>
            </a:pPr>
            <a:r>
              <a:rPr lang="en-GB" sz="2600">
                <a:solidFill>
                  <a:schemeClr val="dk1"/>
                </a:solidFill>
              </a:rPr>
              <a:t>Occurs at the ribosome</a:t>
            </a:r>
            <a:endParaRPr sz="2600">
              <a:solidFill>
                <a:schemeClr val="dk1"/>
              </a:solidFill>
            </a:endParaRPr>
          </a:p>
          <a:p>
            <a:pPr marL="914400" lvl="1" indent="-393700" algn="l" rtl="0">
              <a:lnSpc>
                <a:spcPct val="115000"/>
              </a:lnSpc>
              <a:spcBef>
                <a:spcPts val="0"/>
              </a:spcBef>
              <a:spcAft>
                <a:spcPts val="0"/>
              </a:spcAft>
              <a:buClr>
                <a:schemeClr val="dk1"/>
              </a:buClr>
              <a:buSzPts val="2600"/>
              <a:buChar char="○"/>
            </a:pPr>
            <a:r>
              <a:rPr lang="en-GB" sz="2600">
                <a:solidFill>
                  <a:schemeClr val="dk1"/>
                </a:solidFill>
              </a:rPr>
              <a:t>A </a:t>
            </a:r>
            <a:r>
              <a:rPr lang="en-GB" sz="2600">
                <a:solidFill>
                  <a:srgbClr val="FF0000"/>
                </a:solidFill>
              </a:rPr>
              <a:t>nucleotide</a:t>
            </a:r>
            <a:r>
              <a:rPr lang="en-GB" sz="2600">
                <a:solidFill>
                  <a:schemeClr val="dk1"/>
                </a:solidFill>
              </a:rPr>
              <a:t> sequence becomes an </a:t>
            </a:r>
            <a:r>
              <a:rPr lang="en-GB" sz="2600">
                <a:solidFill>
                  <a:srgbClr val="0000FF"/>
                </a:solidFill>
              </a:rPr>
              <a:t>amino acid</a:t>
            </a:r>
            <a:r>
              <a:rPr lang="en-GB" sz="2600">
                <a:solidFill>
                  <a:schemeClr val="dk1"/>
                </a:solidFill>
              </a:rPr>
              <a:t> sequence</a:t>
            </a:r>
            <a:endParaRPr sz="2600">
              <a:solidFill>
                <a:schemeClr val="dk1"/>
              </a:solidFill>
            </a:endParaRPr>
          </a:p>
          <a:p>
            <a:pPr marL="457200" lvl="0" indent="-406400" algn="l" rtl="0">
              <a:lnSpc>
                <a:spcPct val="100000"/>
              </a:lnSpc>
              <a:spcBef>
                <a:spcPts val="0"/>
              </a:spcBef>
              <a:spcAft>
                <a:spcPts val="0"/>
              </a:spcAft>
              <a:buClr>
                <a:schemeClr val="dk1"/>
              </a:buClr>
              <a:buSzPts val="2800"/>
              <a:buChar char="●"/>
            </a:pPr>
            <a:r>
              <a:rPr lang="en-GB">
                <a:solidFill>
                  <a:srgbClr val="0000FF"/>
                </a:solidFill>
              </a:rPr>
              <a:t>tRNA</a:t>
            </a:r>
            <a:r>
              <a:rPr lang="en-GB">
                <a:solidFill>
                  <a:schemeClr val="dk1"/>
                </a:solidFill>
              </a:rPr>
              <a:t> is a key player in translating mRNA to an amino acid sequence</a:t>
            </a:r>
            <a:endParaRPr sz="26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Transfer RNA</a:t>
            </a:r>
            <a:endParaRPr lang="en-GB"/>
          </a:p>
        </p:txBody>
      </p:sp>
      <p:sp>
        <p:nvSpPr>
          <p:cNvPr id="67" name="Google Shape;67;p15"/>
          <p:cNvSpPr txBox="1">
            <a:spLocks noGrp="1"/>
          </p:cNvSpPr>
          <p:nvPr>
            <p:ph type="body" idx="1"/>
          </p:nvPr>
        </p:nvSpPr>
        <p:spPr>
          <a:xfrm>
            <a:off x="214575" y="1151400"/>
            <a:ext cx="6030600" cy="58005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GB"/>
              <a:t>tRNA has an </a:t>
            </a:r>
            <a:r>
              <a:rPr lang="en-GB" b="1">
                <a:solidFill>
                  <a:srgbClr val="38761D"/>
                </a:solidFill>
              </a:rPr>
              <a:t>anticodon </a:t>
            </a:r>
            <a:r>
              <a:rPr lang="en-GB"/>
              <a:t>region which is complementary and </a:t>
            </a:r>
            <a:r>
              <a:rPr lang="en-GB" b="1">
                <a:solidFill>
                  <a:srgbClr val="38761D"/>
                </a:solidFill>
              </a:rPr>
              <a:t>antiparallel</a:t>
            </a:r>
            <a:r>
              <a:rPr lang="en-GB"/>
              <a:t> to mRNA</a:t>
            </a:r>
            <a:endParaRPr lang="en-GB"/>
          </a:p>
          <a:p>
            <a:pPr marL="457200" lvl="0" indent="-406400" algn="l" rtl="0">
              <a:lnSpc>
                <a:spcPct val="115000"/>
              </a:lnSpc>
              <a:spcBef>
                <a:spcPts val="0"/>
              </a:spcBef>
              <a:spcAft>
                <a:spcPts val="0"/>
              </a:spcAft>
              <a:buSzPts val="2800"/>
              <a:buChar char="●"/>
            </a:pPr>
            <a:r>
              <a:rPr lang="en-GB"/>
              <a:t>tRNA carries the </a:t>
            </a:r>
            <a:r>
              <a:rPr lang="en-GB">
                <a:solidFill>
                  <a:srgbClr val="0000FF"/>
                </a:solidFill>
              </a:rPr>
              <a:t>amino acid</a:t>
            </a:r>
            <a:r>
              <a:rPr lang="en-GB"/>
              <a:t> that the mRNA </a:t>
            </a:r>
            <a:r>
              <a:rPr lang="en-GB">
                <a:solidFill>
                  <a:srgbClr val="0000FF"/>
                </a:solidFill>
              </a:rPr>
              <a:t>codon</a:t>
            </a:r>
            <a:r>
              <a:rPr lang="en-GB"/>
              <a:t> codes for</a:t>
            </a:r>
            <a:endParaRPr lang="en-GB"/>
          </a:p>
          <a:p>
            <a:pPr marL="914400" lvl="1" indent="-406400" algn="l" rtl="0">
              <a:lnSpc>
                <a:spcPct val="115000"/>
              </a:lnSpc>
              <a:spcBef>
                <a:spcPts val="0"/>
              </a:spcBef>
              <a:spcAft>
                <a:spcPts val="0"/>
              </a:spcAft>
              <a:buSzPts val="2800"/>
              <a:buChar char="○"/>
            </a:pPr>
            <a:r>
              <a:rPr lang="en-GB"/>
              <a:t>ACU codes for Thr</a:t>
            </a:r>
            <a:endParaRPr lang="en-GB"/>
          </a:p>
          <a:p>
            <a:pPr marL="457200" lvl="0" indent="-406400" algn="l" rtl="0">
              <a:lnSpc>
                <a:spcPct val="115000"/>
              </a:lnSpc>
              <a:spcBef>
                <a:spcPts val="0"/>
              </a:spcBef>
              <a:spcAft>
                <a:spcPts val="0"/>
              </a:spcAft>
              <a:buSzPts val="2800"/>
              <a:buChar char="●"/>
            </a:pPr>
            <a:r>
              <a:rPr lang="en-GB"/>
              <a:t>The enzyme aminoacyl-tRNA synthetase is responsible for attaching </a:t>
            </a:r>
            <a:r>
              <a:rPr lang="en-GB">
                <a:solidFill>
                  <a:srgbClr val="0000FF"/>
                </a:solidFill>
              </a:rPr>
              <a:t>amino acids</a:t>
            </a:r>
            <a:r>
              <a:rPr lang="en-GB"/>
              <a:t> to </a:t>
            </a:r>
            <a:r>
              <a:rPr lang="en-GB">
                <a:solidFill>
                  <a:srgbClr val="0000FF"/>
                </a:solidFill>
              </a:rPr>
              <a:t>tRNA</a:t>
            </a:r>
            <a:endParaRPr lang="en-GB">
              <a:solidFill>
                <a:srgbClr val="0000FF"/>
              </a:solidFill>
            </a:endParaRPr>
          </a:p>
          <a:p>
            <a:pPr marL="914400" lvl="1" indent="-406400" algn="l" rtl="0">
              <a:lnSpc>
                <a:spcPct val="115000"/>
              </a:lnSpc>
              <a:spcBef>
                <a:spcPts val="0"/>
              </a:spcBef>
              <a:spcAft>
                <a:spcPts val="0"/>
              </a:spcAft>
              <a:buSzPts val="2800"/>
              <a:buChar char="○"/>
            </a:pPr>
            <a:r>
              <a:rPr lang="en-GB"/>
              <a:t>When tRNA carries an amino acid it is “charged”</a:t>
            </a:r>
            <a:endParaRPr lang="en-GB"/>
          </a:p>
        </p:txBody>
      </p:sp>
      <p:sp>
        <p:nvSpPr>
          <p:cNvPr id="68" name="Google Shape;68;p15"/>
          <p:cNvSpPr txBox="1"/>
          <p:nvPr/>
        </p:nvSpPr>
        <p:spPr>
          <a:xfrm>
            <a:off x="5933850" y="5865775"/>
            <a:ext cx="534900" cy="55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panose="020B0604020202090204"/>
              <a:buNone/>
            </a:pPr>
            <a:r>
              <a:rPr lang="en-GB" sz="3000" b="0" i="0" u="none" strike="noStrike" cap="none">
                <a:solidFill>
                  <a:srgbClr val="000000"/>
                </a:solidFill>
                <a:latin typeface="Arial" panose="020B0604020202090204"/>
                <a:ea typeface="Arial" panose="020B0604020202090204"/>
                <a:cs typeface="Arial" panose="020B0604020202090204"/>
                <a:sym typeface="Arial" panose="020B0604020202090204"/>
              </a:rPr>
              <a:t>5’</a:t>
            </a:r>
            <a:endParaRPr sz="30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
        <p:nvSpPr>
          <p:cNvPr id="69" name="Google Shape;69;p15"/>
          <p:cNvSpPr txBox="1"/>
          <p:nvPr/>
        </p:nvSpPr>
        <p:spPr>
          <a:xfrm>
            <a:off x="8348225" y="5865775"/>
            <a:ext cx="534900" cy="55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panose="020B0604020202090204"/>
              <a:buNone/>
            </a:pPr>
            <a:r>
              <a:rPr lang="en-GB" sz="3000" b="0" i="0" u="none" strike="noStrike" cap="none">
                <a:solidFill>
                  <a:srgbClr val="000000"/>
                </a:solidFill>
                <a:latin typeface="Arial" panose="020B0604020202090204"/>
                <a:ea typeface="Arial" panose="020B0604020202090204"/>
                <a:cs typeface="Arial" panose="020B0604020202090204"/>
                <a:sym typeface="Arial" panose="020B0604020202090204"/>
              </a:rPr>
              <a:t>3’</a:t>
            </a:r>
            <a:endParaRPr sz="30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
        <p:nvSpPr>
          <p:cNvPr id="70" name="Google Shape;70;p15"/>
          <p:cNvSpPr txBox="1"/>
          <p:nvPr/>
        </p:nvSpPr>
        <p:spPr>
          <a:xfrm>
            <a:off x="5990900" y="3985100"/>
            <a:ext cx="534900" cy="55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panose="020B0604020202090204"/>
              <a:buNone/>
            </a:pPr>
            <a:r>
              <a:rPr lang="en-GB" sz="3000" b="0" i="0" u="none" strike="noStrike" cap="none">
                <a:solidFill>
                  <a:srgbClr val="000000"/>
                </a:solidFill>
                <a:latin typeface="Arial" panose="020B0604020202090204"/>
                <a:ea typeface="Arial" panose="020B0604020202090204"/>
                <a:cs typeface="Arial" panose="020B0604020202090204"/>
                <a:sym typeface="Arial" panose="020B0604020202090204"/>
              </a:rPr>
              <a:t>3’</a:t>
            </a:r>
            <a:endParaRPr sz="30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
        <p:nvSpPr>
          <p:cNvPr id="71" name="Google Shape;71;p15"/>
          <p:cNvSpPr txBox="1"/>
          <p:nvPr/>
        </p:nvSpPr>
        <p:spPr>
          <a:xfrm>
            <a:off x="8119325" y="3985100"/>
            <a:ext cx="534900" cy="55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panose="020B0604020202090204"/>
              <a:buNone/>
            </a:pPr>
            <a:r>
              <a:rPr lang="en-GB" sz="3000" b="0" i="0" u="none" strike="noStrike" cap="none">
                <a:solidFill>
                  <a:srgbClr val="000000"/>
                </a:solidFill>
                <a:latin typeface="Arial" panose="020B0604020202090204"/>
                <a:ea typeface="Arial" panose="020B0604020202090204"/>
                <a:cs typeface="Arial" panose="020B0604020202090204"/>
                <a:sym typeface="Arial" panose="020B0604020202090204"/>
              </a:rPr>
              <a:t>5’</a:t>
            </a:r>
            <a:endParaRPr sz="30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
        <p:nvSpPr>
          <p:cNvPr id="72" name="Google Shape;72;p15"/>
          <p:cNvSpPr txBox="1"/>
          <p:nvPr/>
        </p:nvSpPr>
        <p:spPr>
          <a:xfrm>
            <a:off x="6743238" y="5920900"/>
            <a:ext cx="1330500" cy="55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panose="020B0604020202090204"/>
              <a:buNone/>
            </a:pPr>
            <a:r>
              <a:rPr lang="en-GB" sz="3000" b="0" i="0" u="none" strike="noStrike" cap="none">
                <a:solidFill>
                  <a:srgbClr val="000000"/>
                </a:solidFill>
                <a:latin typeface="Arial" panose="020B0604020202090204"/>
                <a:ea typeface="Arial" panose="020B0604020202090204"/>
                <a:cs typeface="Arial" panose="020B0604020202090204"/>
                <a:sym typeface="Arial" panose="020B0604020202090204"/>
              </a:rPr>
              <a:t>mRNA</a:t>
            </a:r>
            <a:endParaRPr sz="30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cxnSp>
        <p:nvCxnSpPr>
          <p:cNvPr id="73" name="Google Shape;73;p15"/>
          <p:cNvCxnSpPr/>
          <p:nvPr/>
        </p:nvCxnSpPr>
        <p:spPr>
          <a:xfrm>
            <a:off x="1916350" y="4120275"/>
            <a:ext cx="4620600" cy="1459200"/>
          </a:xfrm>
          <a:prstGeom prst="straightConnector1">
            <a:avLst/>
          </a:prstGeom>
          <a:noFill/>
          <a:ln w="28575" cap="flat" cmpd="sng">
            <a:solidFill>
              <a:srgbClr val="000000"/>
            </a:solidFill>
            <a:prstDash val="solid"/>
            <a:round/>
            <a:headEnd type="none" w="sm" len="sm"/>
            <a:tailEnd type="triangle" w="med" len="med"/>
          </a:ln>
        </p:spPr>
      </p:cxnSp>
      <p:cxnSp>
        <p:nvCxnSpPr>
          <p:cNvPr id="74" name="Google Shape;74;p15"/>
          <p:cNvCxnSpPr/>
          <p:nvPr/>
        </p:nvCxnSpPr>
        <p:spPr>
          <a:xfrm>
            <a:off x="3745150" y="1591075"/>
            <a:ext cx="2782200" cy="2441700"/>
          </a:xfrm>
          <a:prstGeom prst="straightConnector1">
            <a:avLst/>
          </a:prstGeom>
          <a:noFill/>
          <a:ln w="28575" cap="flat" cmpd="sng">
            <a:solidFill>
              <a:srgbClr val="000000"/>
            </a:solidFill>
            <a:prstDash val="solid"/>
            <a:round/>
            <a:headEnd type="none" w="sm" len="sm"/>
            <a:tailEnd type="triangle" w="med" len="med"/>
          </a:ln>
        </p:spPr>
      </p:cxnSp>
      <p:cxnSp>
        <p:nvCxnSpPr>
          <p:cNvPr id="75" name="Google Shape;75;p15"/>
          <p:cNvCxnSpPr/>
          <p:nvPr/>
        </p:nvCxnSpPr>
        <p:spPr>
          <a:xfrm rot="10800000" flipH="1">
            <a:off x="4188375" y="1726425"/>
            <a:ext cx="2726100" cy="2216700"/>
          </a:xfrm>
          <a:prstGeom prst="straightConnector1">
            <a:avLst/>
          </a:prstGeom>
          <a:noFill/>
          <a:ln w="28575" cap="flat" cmpd="sng">
            <a:solidFill>
              <a:srgbClr val="00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Ribosomes</a:t>
            </a:r>
            <a:endParaRPr lang="en-GB"/>
          </a:p>
        </p:txBody>
      </p:sp>
      <p:sp>
        <p:nvSpPr>
          <p:cNvPr id="81" name="Google Shape;81;p16"/>
          <p:cNvSpPr txBox="1">
            <a:spLocks noGrp="1"/>
          </p:cNvSpPr>
          <p:nvPr>
            <p:ph type="body" idx="1"/>
          </p:nvPr>
        </p:nvSpPr>
        <p:spPr>
          <a:xfrm>
            <a:off x="114575" y="965950"/>
            <a:ext cx="89295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GB"/>
              <a:t>Translation occurs at the ribosome</a:t>
            </a:r>
            <a:endParaRPr lang="en-GB"/>
          </a:p>
          <a:p>
            <a:pPr marL="914400" lvl="1" indent="-406400" algn="l" rtl="0">
              <a:lnSpc>
                <a:spcPct val="115000"/>
              </a:lnSpc>
              <a:spcBef>
                <a:spcPts val="0"/>
              </a:spcBef>
              <a:spcAft>
                <a:spcPts val="0"/>
              </a:spcAft>
              <a:buSzPts val="2800"/>
              <a:buChar char="○"/>
            </a:pPr>
            <a:r>
              <a:rPr lang="en-GB"/>
              <a:t>Ribosomes have two subunits: small and large</a:t>
            </a:r>
            <a:endParaRPr lang="en-GB"/>
          </a:p>
          <a:p>
            <a:pPr marL="914400" lvl="1" indent="-406400" algn="l" rtl="0">
              <a:lnSpc>
                <a:spcPct val="115000"/>
              </a:lnSpc>
              <a:spcBef>
                <a:spcPts val="0"/>
              </a:spcBef>
              <a:spcAft>
                <a:spcPts val="0"/>
              </a:spcAft>
              <a:buSzPts val="2800"/>
              <a:buChar char="○"/>
            </a:pPr>
            <a:r>
              <a:rPr lang="en-GB"/>
              <a:t>Prokaryotic and eukaryotic ribosomal subunits differ in size</a:t>
            </a:r>
            <a:endParaRPr lang="en-GB"/>
          </a:p>
          <a:p>
            <a:pPr marL="1371600" lvl="2" indent="-393700" algn="l" rtl="0">
              <a:lnSpc>
                <a:spcPct val="115000"/>
              </a:lnSpc>
              <a:spcBef>
                <a:spcPts val="0"/>
              </a:spcBef>
              <a:spcAft>
                <a:spcPts val="0"/>
              </a:spcAft>
              <a:buSzPts val="2600"/>
              <a:buChar char="■"/>
            </a:pPr>
            <a:r>
              <a:rPr lang="en-GB"/>
              <a:t>Prokaryotes: small subunit (30s) large subunit (40s)</a:t>
            </a:r>
            <a:endParaRPr lang="en-GB"/>
          </a:p>
          <a:p>
            <a:pPr marL="1371600" lvl="2" indent="-393700" algn="l" rtl="0">
              <a:lnSpc>
                <a:spcPct val="115000"/>
              </a:lnSpc>
              <a:spcBef>
                <a:spcPts val="0"/>
              </a:spcBef>
              <a:spcAft>
                <a:spcPts val="0"/>
              </a:spcAft>
              <a:buSzPts val="2600"/>
              <a:buChar char="■"/>
            </a:pPr>
            <a:r>
              <a:rPr lang="en-GB"/>
              <a:t>Eukaryotes: </a:t>
            </a:r>
            <a:r>
              <a:rPr lang="en-GB">
                <a:solidFill>
                  <a:schemeClr val="dk1"/>
                </a:solidFill>
              </a:rPr>
              <a:t>small subunit (40s) large subunit (60s)</a:t>
            </a:r>
            <a:endParaRPr lang="en-GB">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Ribosomes</a:t>
            </a:r>
            <a:endParaRPr lang="en-GB"/>
          </a:p>
        </p:txBody>
      </p:sp>
      <p:sp>
        <p:nvSpPr>
          <p:cNvPr id="87" name="Google Shape;87;p17"/>
          <p:cNvSpPr txBox="1">
            <a:spLocks noGrp="1"/>
          </p:cNvSpPr>
          <p:nvPr>
            <p:ph type="body" idx="1"/>
          </p:nvPr>
        </p:nvSpPr>
        <p:spPr>
          <a:xfrm>
            <a:off x="114575" y="965950"/>
            <a:ext cx="89295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GB"/>
              <a:t>The large subunit has three sites: A, P, and E</a:t>
            </a:r>
            <a:endParaRPr lang="en-GB"/>
          </a:p>
          <a:p>
            <a:pPr marL="914400" lvl="1" indent="-406400" algn="l" rtl="0">
              <a:lnSpc>
                <a:spcPct val="115000"/>
              </a:lnSpc>
              <a:spcBef>
                <a:spcPts val="0"/>
              </a:spcBef>
              <a:spcAft>
                <a:spcPts val="0"/>
              </a:spcAft>
              <a:buSzPts val="2800"/>
              <a:buChar char="○"/>
            </a:pPr>
            <a:r>
              <a:rPr lang="en-GB"/>
              <a:t>A site: amino acid site</a:t>
            </a:r>
            <a:endParaRPr lang="en-GB"/>
          </a:p>
          <a:p>
            <a:pPr marL="1371600" lvl="2" indent="-393700" algn="l" rtl="0">
              <a:lnSpc>
                <a:spcPct val="115000"/>
              </a:lnSpc>
              <a:spcBef>
                <a:spcPts val="0"/>
              </a:spcBef>
              <a:spcAft>
                <a:spcPts val="0"/>
              </a:spcAft>
              <a:buSzPts val="2600"/>
              <a:buChar char="■"/>
            </a:pPr>
            <a:r>
              <a:rPr lang="en-GB"/>
              <a:t>Holds the next tRNA carrying an amino acid</a:t>
            </a:r>
            <a:endParaRPr lang="en-GB"/>
          </a:p>
          <a:p>
            <a:pPr marL="914400" lvl="1" indent="-406400" algn="l" rtl="0">
              <a:lnSpc>
                <a:spcPct val="115000"/>
              </a:lnSpc>
              <a:spcBef>
                <a:spcPts val="0"/>
              </a:spcBef>
              <a:spcAft>
                <a:spcPts val="0"/>
              </a:spcAft>
              <a:buSzPts val="2800"/>
              <a:buChar char="○"/>
            </a:pPr>
            <a:r>
              <a:rPr lang="en-GB"/>
              <a:t>P site: polypeptide site</a:t>
            </a:r>
            <a:endParaRPr lang="en-GB"/>
          </a:p>
          <a:p>
            <a:pPr marL="1371600" lvl="2" indent="-393700" algn="l" rtl="0">
              <a:lnSpc>
                <a:spcPct val="115000"/>
              </a:lnSpc>
              <a:spcBef>
                <a:spcPts val="0"/>
              </a:spcBef>
              <a:spcAft>
                <a:spcPts val="0"/>
              </a:spcAft>
              <a:buSzPts val="2600"/>
              <a:buChar char="■"/>
            </a:pPr>
            <a:r>
              <a:rPr lang="en-GB"/>
              <a:t>Holds the tRNA carrying the growing polypeptide chain</a:t>
            </a:r>
            <a:endParaRPr lang="en-GB"/>
          </a:p>
          <a:p>
            <a:pPr marL="914400" lvl="1" indent="-406400" algn="l" rtl="0">
              <a:lnSpc>
                <a:spcPct val="115000"/>
              </a:lnSpc>
              <a:spcBef>
                <a:spcPts val="0"/>
              </a:spcBef>
              <a:spcAft>
                <a:spcPts val="0"/>
              </a:spcAft>
              <a:buSzPts val="2800"/>
              <a:buChar char="○"/>
            </a:pPr>
            <a:r>
              <a:rPr lang="en-GB"/>
              <a:t>E site: exit site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b="1"/>
              <a:t>Quick Check</a:t>
            </a:r>
            <a:endParaRPr b="1"/>
          </a:p>
        </p:txBody>
      </p:sp>
      <p:sp>
        <p:nvSpPr>
          <p:cNvPr id="93" name="Google Shape;93;p18"/>
          <p:cNvSpPr txBox="1">
            <a:spLocks noGrp="1"/>
          </p:cNvSpPr>
          <p:nvPr>
            <p:ph type="body" idx="1"/>
          </p:nvPr>
        </p:nvSpPr>
        <p:spPr>
          <a:xfrm>
            <a:off x="214575" y="1051675"/>
            <a:ext cx="8689800" cy="4555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AutoNum type="arabicPeriod"/>
            </a:pPr>
            <a:r>
              <a:rPr lang="en-GB"/>
              <a:t>How does the tRNA interact with the mRNA?</a:t>
            </a:r>
            <a:endParaRPr lang="en-GB"/>
          </a:p>
          <a:p>
            <a:pPr marL="914400" lvl="1" indent="-406400" algn="l" rtl="0">
              <a:lnSpc>
                <a:spcPct val="115000"/>
              </a:lnSpc>
              <a:spcBef>
                <a:spcPts val="0"/>
              </a:spcBef>
              <a:spcAft>
                <a:spcPts val="0"/>
              </a:spcAft>
              <a:buClr>
                <a:srgbClr val="FF0000"/>
              </a:buClr>
              <a:buSzPts val="2800"/>
              <a:buAutoNum type="alphaLcPeriod"/>
            </a:pPr>
            <a:r>
              <a:rPr lang="en-GB">
                <a:solidFill>
                  <a:srgbClr val="FF0000"/>
                </a:solidFill>
              </a:rPr>
              <a:t>Answer: through its anticodon</a:t>
            </a:r>
            <a:endParaRPr>
              <a:solidFill>
                <a:srgbClr val="FF0000"/>
              </a:solidFill>
            </a:endParaRPr>
          </a:p>
          <a:p>
            <a:pPr marL="457200" lvl="0" indent="-406400" algn="l" rtl="0">
              <a:lnSpc>
                <a:spcPct val="115000"/>
              </a:lnSpc>
              <a:spcBef>
                <a:spcPts val="0"/>
              </a:spcBef>
              <a:spcAft>
                <a:spcPts val="0"/>
              </a:spcAft>
              <a:buSzPts val="2800"/>
              <a:buAutoNum type="arabicPeriod"/>
            </a:pPr>
            <a:r>
              <a:rPr lang="en-GB"/>
              <a:t>What codes for the amino acid?</a:t>
            </a:r>
            <a:endParaRPr lang="en-GB"/>
          </a:p>
          <a:p>
            <a:pPr marL="914400" lvl="1" indent="-406400" algn="l" rtl="0">
              <a:lnSpc>
                <a:spcPct val="115000"/>
              </a:lnSpc>
              <a:spcBef>
                <a:spcPts val="0"/>
              </a:spcBef>
              <a:spcAft>
                <a:spcPts val="0"/>
              </a:spcAft>
              <a:buClr>
                <a:srgbClr val="FF0000"/>
              </a:buClr>
              <a:buSzPts val="2800"/>
              <a:buAutoNum type="alphaLcPeriod"/>
            </a:pPr>
            <a:r>
              <a:rPr lang="en-GB">
                <a:solidFill>
                  <a:srgbClr val="FF0000"/>
                </a:solidFill>
              </a:rPr>
              <a:t>Answer: the mRNA codon</a:t>
            </a:r>
            <a:endParaRPr>
              <a:solidFill>
                <a:srgbClr val="FF0000"/>
              </a:solidFill>
            </a:endParaRPr>
          </a:p>
          <a:p>
            <a:pPr marL="457200" lvl="0" indent="-406400" algn="l" rtl="0">
              <a:lnSpc>
                <a:spcPct val="115000"/>
              </a:lnSpc>
              <a:spcBef>
                <a:spcPts val="0"/>
              </a:spcBef>
              <a:spcAft>
                <a:spcPts val="0"/>
              </a:spcAft>
              <a:buSzPts val="2800"/>
              <a:buAutoNum type="arabicPeriod"/>
            </a:pPr>
            <a:r>
              <a:rPr lang="en-GB"/>
              <a:t> What are the three sites on the large ribosomal subunit?</a:t>
            </a:r>
            <a:endParaRPr lang="en-GB"/>
          </a:p>
          <a:p>
            <a:pPr marL="914400" lvl="1" indent="-406400" algn="l" rtl="0">
              <a:lnSpc>
                <a:spcPct val="115000"/>
              </a:lnSpc>
              <a:spcBef>
                <a:spcPts val="0"/>
              </a:spcBef>
              <a:spcAft>
                <a:spcPts val="0"/>
              </a:spcAft>
              <a:buClr>
                <a:srgbClr val="FF0000"/>
              </a:buClr>
              <a:buSzPts val="2800"/>
              <a:buAutoNum type="alphaLcPeriod"/>
            </a:pPr>
            <a:r>
              <a:rPr lang="en-GB">
                <a:solidFill>
                  <a:srgbClr val="FF0000"/>
                </a:solidFill>
              </a:rPr>
              <a:t>Answer: A, P, and E</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136167"/>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Translation</a:t>
            </a:r>
            <a:endParaRPr lang="en-GB"/>
          </a:p>
        </p:txBody>
      </p:sp>
      <p:sp>
        <p:nvSpPr>
          <p:cNvPr id="99" name="Google Shape;99;p19"/>
          <p:cNvSpPr txBox="1">
            <a:spLocks noGrp="1"/>
          </p:cNvSpPr>
          <p:nvPr>
            <p:ph type="body" idx="1"/>
          </p:nvPr>
        </p:nvSpPr>
        <p:spPr>
          <a:xfrm>
            <a:off x="214575" y="1051675"/>
            <a:ext cx="8689800" cy="455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GB"/>
              <a:t>Translation occurs in three stages</a:t>
            </a:r>
            <a:endParaRPr lang="en-GB"/>
          </a:p>
          <a:p>
            <a:pPr marL="457200" lvl="0" indent="-406400" algn="l" rtl="0">
              <a:lnSpc>
                <a:spcPct val="115000"/>
              </a:lnSpc>
              <a:spcBef>
                <a:spcPts val="1600"/>
              </a:spcBef>
              <a:spcAft>
                <a:spcPts val="0"/>
              </a:spcAft>
              <a:buSzPts val="2800"/>
              <a:buAutoNum type="arabicPeriod"/>
            </a:pPr>
            <a:r>
              <a:rPr lang="en-GB"/>
              <a:t>Initiation</a:t>
            </a:r>
            <a:endParaRPr lang="en-GB"/>
          </a:p>
          <a:p>
            <a:pPr marL="457200" lvl="0" indent="-406400" algn="l" rtl="0">
              <a:lnSpc>
                <a:spcPct val="115000"/>
              </a:lnSpc>
              <a:spcBef>
                <a:spcPts val="0"/>
              </a:spcBef>
              <a:spcAft>
                <a:spcPts val="0"/>
              </a:spcAft>
              <a:buSzPts val="2800"/>
              <a:buAutoNum type="arabicPeriod"/>
            </a:pPr>
            <a:r>
              <a:rPr lang="en-GB"/>
              <a:t>Elongation</a:t>
            </a:r>
            <a:endParaRPr lang="en-GB"/>
          </a:p>
          <a:p>
            <a:pPr marL="457200" lvl="0" indent="-406400" algn="l" rtl="0">
              <a:lnSpc>
                <a:spcPct val="115000"/>
              </a:lnSpc>
              <a:spcBef>
                <a:spcPts val="0"/>
              </a:spcBef>
              <a:spcAft>
                <a:spcPts val="0"/>
              </a:spcAft>
              <a:buSzPts val="2800"/>
              <a:buAutoNum type="arabicPeriod"/>
            </a:pPr>
            <a:r>
              <a:rPr lang="en-GB"/>
              <a:t>Termination</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107100" y="121900"/>
            <a:ext cx="89298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Step 1: Initiation</a:t>
            </a:r>
            <a:endParaRPr lang="en-GB"/>
          </a:p>
        </p:txBody>
      </p:sp>
      <p:sp>
        <p:nvSpPr>
          <p:cNvPr id="105" name="Google Shape;105;p20"/>
          <p:cNvSpPr txBox="1">
            <a:spLocks noGrp="1"/>
          </p:cNvSpPr>
          <p:nvPr>
            <p:ph type="body" idx="1"/>
          </p:nvPr>
        </p:nvSpPr>
        <p:spPr>
          <a:xfrm>
            <a:off x="107100" y="1023100"/>
            <a:ext cx="8929800" cy="22059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GB" sz="2600"/>
              <a:t>Translation begins when the small ribosomal subunit binds to the mRNA and a charged tRNA binds to the start codon, AUG, on the mRNA</a:t>
            </a:r>
            <a:endParaRPr sz="2600"/>
          </a:p>
          <a:p>
            <a:pPr marL="914400" lvl="1" indent="-393700" algn="l" rtl="0">
              <a:lnSpc>
                <a:spcPct val="115000"/>
              </a:lnSpc>
              <a:spcBef>
                <a:spcPts val="0"/>
              </a:spcBef>
              <a:spcAft>
                <a:spcPts val="0"/>
              </a:spcAft>
              <a:buSzPts val="2600"/>
              <a:buChar char="○"/>
            </a:pPr>
            <a:r>
              <a:rPr lang="en-GB" sz="2600"/>
              <a:t>The tRNA carries methionine</a:t>
            </a:r>
            <a:endParaRPr sz="2600"/>
          </a:p>
          <a:p>
            <a:pPr marL="914400" lvl="1" indent="-393700" algn="l" rtl="0">
              <a:lnSpc>
                <a:spcPct val="115000"/>
              </a:lnSpc>
              <a:spcBef>
                <a:spcPts val="0"/>
              </a:spcBef>
              <a:spcAft>
                <a:spcPts val="0"/>
              </a:spcAft>
              <a:buSzPts val="2600"/>
              <a:buChar char="○"/>
            </a:pPr>
            <a:r>
              <a:rPr lang="en-GB" sz="2600"/>
              <a:t>Next, the large subunit binds</a:t>
            </a:r>
            <a:endParaRPr sz="2600"/>
          </a:p>
        </p:txBody>
      </p:sp>
      <p:sp>
        <p:nvSpPr>
          <p:cNvPr id="106" name="Google Shape;106;p20"/>
          <p:cNvSpPr txBox="1"/>
          <p:nvPr/>
        </p:nvSpPr>
        <p:spPr>
          <a:xfrm>
            <a:off x="5829300" y="3700475"/>
            <a:ext cx="3071700" cy="20430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panose="020B0604020202090204"/>
              <a:buNone/>
            </a:pPr>
            <a:r>
              <a:rPr lang="en-GB" sz="2500" b="0" i="0" u="sng" strike="noStrike" cap="none">
                <a:solidFill>
                  <a:srgbClr val="000000"/>
                </a:solidFill>
                <a:latin typeface="Arial" panose="020B0604020202090204"/>
                <a:ea typeface="Arial" panose="020B0604020202090204"/>
                <a:cs typeface="Arial" panose="020B0604020202090204"/>
                <a:sym typeface="Arial" panose="020B0604020202090204"/>
              </a:rPr>
              <a:t>Note</a:t>
            </a:r>
            <a:r>
              <a:rPr lang="en-GB" sz="2500" b="0" i="0" u="none" strike="noStrike" cap="none">
                <a:solidFill>
                  <a:srgbClr val="000000"/>
                </a:solidFill>
                <a:latin typeface="Arial" panose="020B0604020202090204"/>
                <a:ea typeface="Arial" panose="020B0604020202090204"/>
                <a:cs typeface="Arial" panose="020B0604020202090204"/>
                <a:sym typeface="Arial" panose="020B0604020202090204"/>
              </a:rPr>
              <a:t>: the first tRNA carrying Met will go to the P site, every other tRNA will go to the A site first</a:t>
            </a:r>
            <a:endParaRPr sz="25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107100" y="121900"/>
            <a:ext cx="8929800" cy="763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GB"/>
              <a:t>Step 2: Elongation</a:t>
            </a:r>
            <a:endParaRPr lang="en-GB"/>
          </a:p>
        </p:txBody>
      </p:sp>
      <p:sp>
        <p:nvSpPr>
          <p:cNvPr id="112" name="Google Shape;112;p21"/>
          <p:cNvSpPr txBox="1">
            <a:spLocks noGrp="1"/>
          </p:cNvSpPr>
          <p:nvPr>
            <p:ph type="body" idx="1"/>
          </p:nvPr>
        </p:nvSpPr>
        <p:spPr>
          <a:xfrm>
            <a:off x="9925" y="1023100"/>
            <a:ext cx="9066000" cy="1387200"/>
          </a:xfrm>
          <a:prstGeom prst="rect">
            <a:avLst/>
          </a:prstGeom>
          <a:noFill/>
          <a:ln>
            <a:noFill/>
          </a:ln>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
            </a:pPr>
            <a:r>
              <a:rPr lang="en-GB" sz="2500"/>
              <a:t>Elongation starts when the next tRNA comes into the A site </a:t>
            </a:r>
            <a:endParaRPr sz="2500"/>
          </a:p>
          <a:p>
            <a:pPr marL="457200" lvl="0" indent="-387350" algn="l" rtl="0">
              <a:lnSpc>
                <a:spcPct val="115000"/>
              </a:lnSpc>
              <a:spcBef>
                <a:spcPts val="0"/>
              </a:spcBef>
              <a:spcAft>
                <a:spcPts val="0"/>
              </a:spcAft>
              <a:buSzPts val="2500"/>
              <a:buChar char="●"/>
            </a:pPr>
            <a:r>
              <a:rPr lang="en-GB" sz="2500"/>
              <a:t>mRNA is moved through the ribosome and its codons are read</a:t>
            </a:r>
            <a:endParaRPr sz="2500"/>
          </a:p>
        </p:txBody>
      </p:sp>
      <p:sp>
        <p:nvSpPr>
          <p:cNvPr id="113" name="Google Shape;113;p21"/>
          <p:cNvSpPr txBox="1"/>
          <p:nvPr/>
        </p:nvSpPr>
        <p:spPr>
          <a:xfrm>
            <a:off x="9925" y="2470175"/>
            <a:ext cx="5087400" cy="37749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00000"/>
              </a:lnSpc>
              <a:spcBef>
                <a:spcPts val="0"/>
              </a:spcBef>
              <a:spcAft>
                <a:spcPts val="0"/>
              </a:spcAft>
              <a:buClr>
                <a:srgbClr val="000000"/>
              </a:buClr>
              <a:buSzPts val="2500"/>
              <a:buFont typeface="Arial" panose="020B0604020202090204"/>
              <a:buChar char="●"/>
            </a:pPr>
            <a:r>
              <a:rPr lang="en-GB" sz="2600" b="0" i="0" u="none" strike="noStrike" cap="none">
                <a:solidFill>
                  <a:srgbClr val="000000"/>
                </a:solidFill>
                <a:latin typeface="Arial" panose="020B0604020202090204"/>
                <a:ea typeface="Arial" panose="020B0604020202090204"/>
                <a:cs typeface="Arial" panose="020B0604020202090204"/>
                <a:sym typeface="Arial" panose="020B0604020202090204"/>
              </a:rPr>
              <a:t>Each mRNA codon codes for a specific amino acid</a:t>
            </a:r>
            <a:endParaRPr sz="26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914400" marR="0" lvl="1" indent="-393700" algn="l" rtl="0">
              <a:lnSpc>
                <a:spcPct val="100000"/>
              </a:lnSpc>
              <a:spcBef>
                <a:spcPts val="0"/>
              </a:spcBef>
              <a:spcAft>
                <a:spcPts val="0"/>
              </a:spcAft>
              <a:buClr>
                <a:srgbClr val="000000"/>
              </a:buClr>
              <a:buSzPts val="2600"/>
              <a:buFont typeface="Arial" panose="020B0604020202090204"/>
              <a:buChar char="○"/>
            </a:pPr>
            <a:r>
              <a:rPr lang="en-GB" sz="2600" b="0" i="0" u="none" strike="noStrike" cap="none">
                <a:solidFill>
                  <a:srgbClr val="000000"/>
                </a:solidFill>
                <a:latin typeface="Arial" panose="020B0604020202090204"/>
                <a:ea typeface="Arial" panose="020B0604020202090204"/>
                <a:cs typeface="Arial" panose="020B0604020202090204"/>
                <a:sym typeface="Arial" panose="020B0604020202090204"/>
              </a:rPr>
              <a:t>Codon charts are used to determine the amino acid</a:t>
            </a:r>
            <a:endParaRPr sz="26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457200" marR="0" lvl="0" indent="-393700" algn="l" rtl="0">
              <a:lnSpc>
                <a:spcPct val="100000"/>
              </a:lnSpc>
              <a:spcBef>
                <a:spcPts val="0"/>
              </a:spcBef>
              <a:spcAft>
                <a:spcPts val="0"/>
              </a:spcAft>
              <a:buClr>
                <a:srgbClr val="000000"/>
              </a:buClr>
              <a:buSzPts val="2600"/>
              <a:buFont typeface="Arial" panose="020B0604020202090204"/>
              <a:buChar char="●"/>
            </a:pPr>
            <a:r>
              <a:rPr lang="en-GB" sz="2600" b="0" i="0" u="none" strike="noStrike" cap="none">
                <a:solidFill>
                  <a:srgbClr val="000000"/>
                </a:solidFill>
                <a:latin typeface="Arial" panose="020B0604020202090204"/>
                <a:ea typeface="Arial" panose="020B0604020202090204"/>
                <a:cs typeface="Arial" panose="020B0604020202090204"/>
                <a:sym typeface="Arial" panose="020B0604020202090204"/>
              </a:rPr>
              <a:t>Since all organisms use the same genetic code, it supports the idea of </a:t>
            </a:r>
            <a:r>
              <a:rPr lang="en-GB" sz="2600" b="1" i="0" u="none" strike="noStrike" cap="none">
                <a:solidFill>
                  <a:srgbClr val="0B5394"/>
                </a:solidFill>
                <a:latin typeface="Arial" panose="020B0604020202090204"/>
                <a:ea typeface="Arial" panose="020B0604020202090204"/>
                <a:cs typeface="Arial" panose="020B0604020202090204"/>
                <a:sym typeface="Arial" panose="020B0604020202090204"/>
              </a:rPr>
              <a:t>common ancestry</a:t>
            </a:r>
            <a:endParaRPr sz="2600" b="1" i="0" u="none" strike="noStrike" cap="none">
              <a:solidFill>
                <a:srgbClr val="0B5394"/>
              </a:solidFill>
              <a:latin typeface="Arial" panose="020B0604020202090204"/>
              <a:ea typeface="Arial" panose="020B0604020202090204"/>
              <a:cs typeface="Arial" panose="020B0604020202090204"/>
              <a:sym typeface="Arial" panose="020B060402020209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3836</Words>
  <Application>WPS 文字</Application>
  <PresentationFormat>On-screen Show (4:3)</PresentationFormat>
  <Paragraphs>130</Paragraphs>
  <Slides>18</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宋体</vt:lpstr>
      <vt:lpstr>Wingdings</vt:lpstr>
      <vt:lpstr>Arial</vt:lpstr>
      <vt:lpstr>微软雅黑</vt:lpstr>
      <vt:lpstr>汉仪旗黑</vt:lpstr>
      <vt:lpstr>宋体</vt:lpstr>
      <vt:lpstr>Arial Unicode MS</vt:lpstr>
      <vt:lpstr>汉仪书宋二KW</vt:lpstr>
      <vt:lpstr>Simple Light</vt:lpstr>
      <vt:lpstr>PowerPoint 演示文稿</vt:lpstr>
      <vt:lpstr>Translation</vt:lpstr>
      <vt:lpstr>Transfer RNA</vt:lpstr>
      <vt:lpstr>Ribosomes</vt:lpstr>
      <vt:lpstr>Ribosomes</vt:lpstr>
      <vt:lpstr>Quick Check</vt:lpstr>
      <vt:lpstr>Translation</vt:lpstr>
      <vt:lpstr>Step 1: Initiation</vt:lpstr>
      <vt:lpstr>Step 2: Elongation</vt:lpstr>
      <vt:lpstr>Step 2: Elongation</vt:lpstr>
      <vt:lpstr>Step 3: Termination</vt:lpstr>
      <vt:lpstr>Think, Pair, Share</vt:lpstr>
      <vt:lpstr>Quick Review</vt:lpstr>
      <vt:lpstr>Protein Folding</vt:lpstr>
      <vt:lpstr>Putting it all Together</vt:lpstr>
      <vt:lpstr>Retroviruses</vt:lpstr>
      <vt:lpstr>Practice FRQ</vt:lpstr>
      <vt:lpstr>Practice FRQ</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bman *_* Kevin</cp:lastModifiedBy>
  <cp:revision>2</cp:revision>
  <dcterms:created xsi:type="dcterms:W3CDTF">2025-05-26T07:40:57Z</dcterms:created>
  <dcterms:modified xsi:type="dcterms:W3CDTF">2025-05-26T07:40:57Z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751AA568EDC64278091B3468208D2237_43</vt:lpwstr>
  </property>
  <property fmtid="{D5CDD505-2E9C-101B-9397-08002B2CF9AE}" pid="3" name="KSOProductBuildVer">
    <vt:lpwstr>2052-7.4.1.8983</vt:lpwstr>
  </property>
</Properties>
</file>