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It’s important to note that Darwin was influenced by previous scientists and their work. He did not come up with all of his ideas on his own. For example, he was influenced by paleontologists who studied fossils. and researchers like Carolus Linnaeus (who classified organisms and grouped them by similarity). He also did not use the term evolution, he used descent with modification to describe his observations.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Favorable refers to an organism’s ability to survive and reproduce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Favorable refers to an organism’s ability to survive and reproduce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Favorable refers to an organism’s ability to survive and reproduce. Examples: desert foxes have large ears that help in temperature regulation. Long eyelashes in camels help prevent sand from getting in their eyes and helps shield their eyes from the sun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Favorable refers to an organism’s ability to survive and reproduce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Scientists were well aware of the practice of artificial selection, so Darwin argued that a similar process happens IN nature BY nature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 this is not an example of descent with modification because the change that the pacas are experiencing is due to an environmental influence. The lack of food is causing them to be smaller in size. The frequency of their genes has not changed. If the food supply were to increase, they would simply return to their normal body weight. Nature is not selecting for anything because there is NO trait to select for.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ba8cd1fb32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ba8cd1fb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 love to start the unit off with this quote. To me this is one of the most beautiful quotes from On the Origin of Species, written by Charles Darwin. It perfectly summarizes his ideas of natural selection. I like to have students get into pairs and discuss what this quote means in terms of the unit.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Galapagos islands are near the equator and about 900 km west of South America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My students usually get pretty into this when we play. I don’t make them take notes, but many students choose to. So it’s up to you! Some of the logic is on the longer side, so I have them try to summarize it in their own words if they do take notes. I like to do this because it really nips misconceptions in the bud! So many students come into class with misconceptions, and I do NOT want them to carry them through the unit. These are the top 4 misconceptions I’ve encountered with students. If you have more than add them here!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 like to give an example of beetles living in a forest. Let’s say in the beetle population we have two colors: green and brown. The brown color is due to a random mutation. If the forest is lush green, the green beetles will have a better chance of survival because they blend in. But now, let’s say a fire in the forest has left the foliage brown. NOW the brown beetles will have a better chance of survival because THEY can blend in. At no time were the beatles successfully closing their eyes and crossing their “fingers” wishing to be the color that would allow them to survive!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5EC630"/>
              </a:buClr>
              <a:buSzPts val="5200"/>
              <a:buNone/>
              <a:defRPr b="1" sz="5200">
                <a:solidFill>
                  <a:srgbClr val="5EC630"/>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 name="Google Shape;12;p2"/>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11"/>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Autofit/>
          </a:bodyPr>
          <a:lstStyle>
            <a:lvl1pPr indent="-406400" lvl="0" marL="457200" algn="ctr">
              <a:lnSpc>
                <a:spcPct val="115000"/>
              </a:lnSpc>
              <a:spcBef>
                <a:spcPts val="0"/>
              </a:spcBef>
              <a:spcAft>
                <a:spcPts val="0"/>
              </a:spcAft>
              <a:buSzPts val="2800"/>
              <a:buChar char="●"/>
              <a:defRPr/>
            </a:lvl1pPr>
            <a:lvl2pPr indent="-406400" lvl="1" marL="914400" algn="ctr">
              <a:lnSpc>
                <a:spcPct val="115000"/>
              </a:lnSpc>
              <a:spcBef>
                <a:spcPts val="1600"/>
              </a:spcBef>
              <a:spcAft>
                <a:spcPts val="0"/>
              </a:spcAft>
              <a:buSzPts val="2800"/>
              <a:buChar char="○"/>
              <a:defRPr/>
            </a:lvl2pPr>
            <a:lvl3pPr indent="-393700" lvl="2" marL="1371600" algn="ctr">
              <a:lnSpc>
                <a:spcPct val="115000"/>
              </a:lnSpc>
              <a:spcBef>
                <a:spcPts val="1600"/>
              </a:spcBef>
              <a:spcAft>
                <a:spcPts val="0"/>
              </a:spcAft>
              <a:buSzPts val="2600"/>
              <a:buChar char="■"/>
              <a:defRPr/>
            </a:lvl3pPr>
            <a:lvl4pPr indent="-393700" lvl="3" marL="1828800" algn="ctr">
              <a:lnSpc>
                <a:spcPct val="115000"/>
              </a:lnSpc>
              <a:spcBef>
                <a:spcPts val="1600"/>
              </a:spcBef>
              <a:spcAft>
                <a:spcPts val="0"/>
              </a:spcAft>
              <a:buSzPts val="2600"/>
              <a:buChar char="●"/>
              <a:defRPr/>
            </a:lvl4pPr>
            <a:lvl5pPr indent="-381000" lvl="4" marL="2286000" algn="ctr">
              <a:lnSpc>
                <a:spcPct val="115000"/>
              </a:lnSpc>
              <a:spcBef>
                <a:spcPts val="1600"/>
              </a:spcBef>
              <a:spcAft>
                <a:spcPts val="0"/>
              </a:spcAft>
              <a:buSzPts val="2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8" name="Google Shape;48;p1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3"/>
          <p:cNvSpPr txBox="1"/>
          <p:nvPr>
            <p:ph idx="1" type="body"/>
          </p:nvPr>
        </p:nvSpPr>
        <p:spPr>
          <a:xfrm>
            <a:off x="311700" y="1003233"/>
            <a:ext cx="8520600" cy="4555200"/>
          </a:xfrm>
          <a:prstGeom prst="rect">
            <a:avLst/>
          </a:prstGeom>
          <a:noFill/>
          <a:ln>
            <a:noFill/>
          </a:ln>
        </p:spPr>
        <p:txBody>
          <a:bodyPr anchorCtr="0" anchor="t" bIns="91425" lIns="91425" spcFirstLastPara="1" rIns="91425" wrap="square" tIns="91425">
            <a:noAutofit/>
          </a:bodyPr>
          <a:lstStyle>
            <a:lvl1pPr indent="-406400" lvl="0" marL="457200" algn="l">
              <a:lnSpc>
                <a:spcPct val="115000"/>
              </a:lnSpc>
              <a:spcBef>
                <a:spcPts val="0"/>
              </a:spcBef>
              <a:spcAft>
                <a:spcPts val="0"/>
              </a:spcAft>
              <a:buSzPts val="2800"/>
              <a:buChar char="●"/>
              <a:defRPr/>
            </a:lvl1pPr>
            <a:lvl2pPr indent="-406400" lvl="1" marL="914400" algn="l">
              <a:lnSpc>
                <a:spcPct val="115000"/>
              </a:lnSpc>
              <a:spcBef>
                <a:spcPts val="1600"/>
              </a:spcBef>
              <a:spcAft>
                <a:spcPts val="0"/>
              </a:spcAft>
              <a:buSzPts val="2800"/>
              <a:buChar char="○"/>
              <a:defRPr/>
            </a:lvl2pPr>
            <a:lvl3pPr indent="-393700" lvl="2" marL="1371600" algn="l">
              <a:lnSpc>
                <a:spcPct val="115000"/>
              </a:lnSpc>
              <a:spcBef>
                <a:spcPts val="1600"/>
              </a:spcBef>
              <a:spcAft>
                <a:spcPts val="0"/>
              </a:spcAft>
              <a:buSzPts val="2600"/>
              <a:buChar char="■"/>
              <a:defRPr/>
            </a:lvl3pPr>
            <a:lvl4pPr indent="-393700" lvl="3" marL="1828800" algn="l">
              <a:lnSpc>
                <a:spcPct val="115000"/>
              </a:lnSpc>
              <a:spcBef>
                <a:spcPts val="1600"/>
              </a:spcBef>
              <a:spcAft>
                <a:spcPts val="0"/>
              </a:spcAft>
              <a:buSzPts val="2600"/>
              <a:buChar char="●"/>
              <a:defRPr/>
            </a:lvl4pPr>
            <a:lvl5pPr indent="-381000" lvl="4" marL="2286000" algn="l">
              <a:lnSpc>
                <a:spcPct val="115000"/>
              </a:lnSpc>
              <a:spcBef>
                <a:spcPts val="1600"/>
              </a:spcBef>
              <a:spcAft>
                <a:spcPts val="0"/>
              </a:spcAft>
              <a:buSzPts val="2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7" name="Google Shape;17;p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4"/>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0" name="Google Shape;20;p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5"/>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1" name="Google Shape;31;p7"/>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5" name="Google Shape;35;p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9"/>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9" name="Google Shape;39;p9"/>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Autofit/>
          </a:bodyPr>
          <a:lstStyle>
            <a:lvl1pPr indent="-406400" lvl="0" marL="457200" algn="l">
              <a:lnSpc>
                <a:spcPct val="115000"/>
              </a:lnSpc>
              <a:spcBef>
                <a:spcPts val="0"/>
              </a:spcBef>
              <a:spcAft>
                <a:spcPts val="0"/>
              </a:spcAft>
              <a:buSzPts val="2800"/>
              <a:buChar char="●"/>
              <a:defRPr/>
            </a:lvl1pPr>
            <a:lvl2pPr indent="-406400" lvl="1" marL="914400" algn="l">
              <a:lnSpc>
                <a:spcPct val="115000"/>
              </a:lnSpc>
              <a:spcBef>
                <a:spcPts val="1600"/>
              </a:spcBef>
              <a:spcAft>
                <a:spcPts val="0"/>
              </a:spcAft>
              <a:buSzPts val="2800"/>
              <a:buChar char="○"/>
              <a:defRPr/>
            </a:lvl2pPr>
            <a:lvl3pPr indent="-393700" lvl="2" marL="1371600" algn="l">
              <a:lnSpc>
                <a:spcPct val="115000"/>
              </a:lnSpc>
              <a:spcBef>
                <a:spcPts val="1600"/>
              </a:spcBef>
              <a:spcAft>
                <a:spcPts val="0"/>
              </a:spcAft>
              <a:buSzPts val="2600"/>
              <a:buChar char="■"/>
              <a:defRPr/>
            </a:lvl3pPr>
            <a:lvl4pPr indent="-393700" lvl="3" marL="1828800" algn="l">
              <a:lnSpc>
                <a:spcPct val="115000"/>
              </a:lnSpc>
              <a:spcBef>
                <a:spcPts val="1600"/>
              </a:spcBef>
              <a:spcAft>
                <a:spcPts val="0"/>
              </a:spcAft>
              <a:buSzPts val="2600"/>
              <a:buChar char="●"/>
              <a:defRPr/>
            </a:lvl4pPr>
            <a:lvl5pPr indent="-381000" lvl="4" marL="2286000" algn="l">
              <a:lnSpc>
                <a:spcPct val="115000"/>
              </a:lnSpc>
              <a:spcBef>
                <a:spcPts val="1600"/>
              </a:spcBef>
              <a:spcAft>
                <a:spcPts val="0"/>
              </a:spcAft>
              <a:buSzPts val="2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1" name="Google Shape;41;p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800"/>
              <a:buNone/>
              <a:defRPr/>
            </a:lvl1pPr>
          </a:lstStyle>
          <a:p/>
        </p:txBody>
      </p:sp>
      <p:sp>
        <p:nvSpPr>
          <p:cNvPr id="44" name="Google Shape;44;p1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57B42E"/>
              </a:buClr>
              <a:buSzPts val="5400"/>
              <a:buFont typeface="Arial"/>
              <a:buNone/>
              <a:defRPr b="0" i="0" sz="5400" u="none" cap="none" strike="noStrike">
                <a:solidFill>
                  <a:srgbClr val="57B42E"/>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003233"/>
            <a:ext cx="8520600" cy="45552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15000"/>
              </a:lnSpc>
              <a:spcBef>
                <a:spcPts val="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1pPr>
            <a:lvl2pPr indent="-406400" lvl="1" marL="914400" marR="0" rtl="0" algn="l">
              <a:lnSpc>
                <a:spcPct val="115000"/>
              </a:lnSpc>
              <a:spcBef>
                <a:spcPts val="16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2pPr>
            <a:lvl3pPr indent="-393700" lvl="2" marL="1371600" marR="0" rtl="0" algn="l">
              <a:lnSpc>
                <a:spcPct val="115000"/>
              </a:lnSpc>
              <a:spcBef>
                <a:spcPts val="1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3pPr>
            <a:lvl4pPr indent="-393700" lvl="3" marL="1828800" marR="0" rtl="0" algn="l">
              <a:lnSpc>
                <a:spcPct val="115000"/>
              </a:lnSpc>
              <a:spcBef>
                <a:spcPts val="1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4pPr>
            <a:lvl5pPr indent="-381000" lvl="4" marL="2286000" marR="0" rtl="0" algn="l">
              <a:lnSpc>
                <a:spcPct val="115000"/>
              </a:lnSpc>
              <a:spcBef>
                <a:spcPts val="16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a:off x="3811773" y="6645359"/>
            <a:ext cx="1520455"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800" u="none" cap="none" strike="noStrike">
                <a:solidFill>
                  <a:srgbClr val="CCCCCC"/>
                </a:solidFill>
                <a:latin typeface="Arial"/>
                <a:ea typeface="Arial"/>
                <a:cs typeface="Arial"/>
                <a:sym typeface="Arial"/>
              </a:rPr>
              <a:t>© Getting Down with Science</a:t>
            </a:r>
            <a:endParaRPr b="0" i="0" sz="800" u="none" cap="none" strike="noStrike">
              <a:solidFill>
                <a:srgbClr val="CCCCCC"/>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 name="Shape 5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a:t>Evolution</a:t>
            </a:r>
            <a:endParaRPr/>
          </a:p>
        </p:txBody>
      </p:sp>
      <p:sp>
        <p:nvSpPr>
          <p:cNvPr id="112" name="Google Shape;112;p22"/>
          <p:cNvSpPr txBox="1"/>
          <p:nvPr>
            <p:ph idx="1" type="body"/>
          </p:nvPr>
        </p:nvSpPr>
        <p:spPr>
          <a:xfrm>
            <a:off x="235500" y="1003225"/>
            <a:ext cx="8737500" cy="177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lang="en"/>
              <a:t>During his studies, Darwin proposed the idea of descent with modification, which is now our modern definition of evolution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a:t>Evolution</a:t>
            </a:r>
            <a:endParaRPr/>
          </a:p>
        </p:txBody>
      </p:sp>
      <p:sp>
        <p:nvSpPr>
          <p:cNvPr id="118" name="Google Shape;118;p23"/>
          <p:cNvSpPr txBox="1"/>
          <p:nvPr>
            <p:ph idx="1" type="body"/>
          </p:nvPr>
        </p:nvSpPr>
        <p:spPr>
          <a:xfrm>
            <a:off x="235500" y="1003225"/>
            <a:ext cx="8737500" cy="353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b="1" lang="en">
                <a:solidFill>
                  <a:srgbClr val="CC0000"/>
                </a:solidFill>
              </a:rPr>
              <a:t>Evolution</a:t>
            </a:r>
            <a:r>
              <a:rPr lang="en"/>
              <a:t>: change in the genetic makeup of a population over time; </a:t>
            </a:r>
            <a:r>
              <a:rPr b="1" lang="en">
                <a:solidFill>
                  <a:srgbClr val="9900FF"/>
                </a:solidFill>
              </a:rPr>
              <a:t>descent with modification</a:t>
            </a:r>
            <a:endParaRPr b="1">
              <a:solidFill>
                <a:srgbClr val="9900FF"/>
              </a:solidFill>
            </a:endParaRPr>
          </a:p>
          <a:p>
            <a:pPr indent="-406400" lvl="0" marL="457200" rtl="0" algn="l">
              <a:lnSpc>
                <a:spcPct val="115000"/>
              </a:lnSpc>
              <a:spcBef>
                <a:spcPts val="0"/>
              </a:spcBef>
              <a:spcAft>
                <a:spcPts val="0"/>
              </a:spcAft>
              <a:buSzPts val="2800"/>
              <a:buChar char="●"/>
            </a:pPr>
            <a:r>
              <a:rPr lang="en"/>
              <a:t>Heritable traits change from generation to generation</a:t>
            </a:r>
            <a:endParaRPr/>
          </a:p>
          <a:p>
            <a:pPr indent="-406400" lvl="1" marL="914400" rtl="0" algn="l">
              <a:lnSpc>
                <a:spcPct val="115000"/>
              </a:lnSpc>
              <a:spcBef>
                <a:spcPts val="0"/>
              </a:spcBef>
              <a:spcAft>
                <a:spcPts val="0"/>
              </a:spcAft>
              <a:buSzPts val="2800"/>
              <a:buChar char="○"/>
            </a:pPr>
            <a:r>
              <a:rPr lang="en"/>
              <a:t>To explain the pattern of descent with modification (evolution) he observed, Darwin proposed the idea of </a:t>
            </a:r>
            <a:r>
              <a:rPr b="1" lang="en">
                <a:solidFill>
                  <a:srgbClr val="0000FF"/>
                </a:solidFill>
              </a:rPr>
              <a:t>natural selection</a:t>
            </a:r>
            <a:endParaRPr b="1">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a:t>Natural Selection</a:t>
            </a:r>
            <a:endParaRPr/>
          </a:p>
        </p:txBody>
      </p:sp>
      <p:sp>
        <p:nvSpPr>
          <p:cNvPr id="124" name="Google Shape;124;p24"/>
          <p:cNvSpPr txBox="1"/>
          <p:nvPr>
            <p:ph idx="1" type="body"/>
          </p:nvPr>
        </p:nvSpPr>
        <p:spPr>
          <a:xfrm>
            <a:off x="191025" y="1003225"/>
            <a:ext cx="8782200" cy="54183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SzPts val="2600"/>
              <a:buChar char="●"/>
            </a:pPr>
            <a:r>
              <a:rPr b="1" lang="en" sz="2600">
                <a:solidFill>
                  <a:srgbClr val="0000FF"/>
                </a:solidFill>
              </a:rPr>
              <a:t>Natural selection</a:t>
            </a:r>
            <a:r>
              <a:rPr lang="en" sz="2600"/>
              <a:t>: A process in which individuals that have certain traits tend to </a:t>
            </a:r>
            <a:r>
              <a:rPr lang="en" sz="2600" u="sng"/>
              <a:t>survive and reproduce</a:t>
            </a:r>
            <a:r>
              <a:rPr lang="en" sz="2600"/>
              <a:t> at higher rates than other individuals because of those traits</a:t>
            </a:r>
            <a:endParaRPr sz="2600"/>
          </a:p>
          <a:p>
            <a:pPr indent="-393700" lvl="1" marL="914400" rtl="0" algn="l">
              <a:lnSpc>
                <a:spcPct val="115000"/>
              </a:lnSpc>
              <a:spcBef>
                <a:spcPts val="0"/>
              </a:spcBef>
              <a:spcAft>
                <a:spcPts val="0"/>
              </a:spcAft>
              <a:buSzPts val="2600"/>
              <a:buChar char="○"/>
            </a:pPr>
            <a:r>
              <a:rPr lang="en" sz="2600"/>
              <a:t>Natural selection acts on phenotypic variations in populations</a:t>
            </a:r>
            <a:endParaRPr sz="2600"/>
          </a:p>
          <a:p>
            <a:pPr indent="-393700" lvl="2" marL="1371600" rtl="0" algn="l">
              <a:lnSpc>
                <a:spcPct val="115000"/>
              </a:lnSpc>
              <a:spcBef>
                <a:spcPts val="0"/>
              </a:spcBef>
              <a:spcAft>
                <a:spcPts val="0"/>
              </a:spcAft>
              <a:buSzPts val="2600"/>
              <a:buChar char="■"/>
            </a:pPr>
            <a:r>
              <a:rPr lang="en"/>
              <a:t>Some phenotypes will </a:t>
            </a:r>
            <a:r>
              <a:rPr lang="en">
                <a:solidFill>
                  <a:srgbClr val="38761D"/>
                </a:solidFill>
              </a:rPr>
              <a:t>increase</a:t>
            </a:r>
            <a:r>
              <a:rPr lang="en"/>
              <a:t> or </a:t>
            </a:r>
            <a:r>
              <a:rPr lang="en">
                <a:solidFill>
                  <a:srgbClr val="FF0000"/>
                </a:solidFill>
              </a:rPr>
              <a:t>decrease</a:t>
            </a:r>
            <a:r>
              <a:rPr lang="en"/>
              <a:t> an organism’s </a:t>
            </a:r>
            <a:r>
              <a:rPr lang="en" u="sng"/>
              <a:t>fitness</a:t>
            </a:r>
            <a:r>
              <a:rPr lang="en"/>
              <a:t> (ability to survive and reproduce)</a:t>
            </a:r>
            <a:endParaRPr/>
          </a:p>
          <a:p>
            <a:pPr indent="-393700" lvl="3" marL="1828800" rtl="0" algn="l">
              <a:lnSpc>
                <a:spcPct val="115000"/>
              </a:lnSpc>
              <a:spcBef>
                <a:spcPts val="0"/>
              </a:spcBef>
              <a:spcAft>
                <a:spcPts val="0"/>
              </a:spcAft>
              <a:buSzPts val="2600"/>
              <a:buChar char="●"/>
            </a:pPr>
            <a:r>
              <a:rPr lang="en"/>
              <a:t>Measured by reproductive success </a:t>
            </a:r>
            <a:endParaRPr/>
          </a:p>
          <a:p>
            <a:pPr indent="-393700" lvl="2" marL="1371600" rtl="0" algn="l">
              <a:lnSpc>
                <a:spcPct val="115000"/>
              </a:lnSpc>
              <a:spcBef>
                <a:spcPts val="0"/>
              </a:spcBef>
              <a:spcAft>
                <a:spcPts val="0"/>
              </a:spcAft>
              <a:buSzPts val="2600"/>
              <a:buChar char="■"/>
            </a:pPr>
            <a:r>
              <a:rPr lang="en" sz="2600"/>
              <a:t>Environments can change, causing </a:t>
            </a:r>
            <a:r>
              <a:rPr lang="en" sz="2600">
                <a:solidFill>
                  <a:srgbClr val="990000"/>
                </a:solidFill>
              </a:rPr>
              <a:t>selective pressures</a:t>
            </a:r>
            <a:r>
              <a:rPr lang="en" sz="2600"/>
              <a:t> to populations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a:t>Natural Selection</a:t>
            </a:r>
            <a:endParaRPr/>
          </a:p>
        </p:txBody>
      </p:sp>
      <p:sp>
        <p:nvSpPr>
          <p:cNvPr id="130" name="Google Shape;130;p25"/>
          <p:cNvSpPr txBox="1"/>
          <p:nvPr>
            <p:ph idx="1" type="body"/>
          </p:nvPr>
        </p:nvSpPr>
        <p:spPr>
          <a:xfrm>
            <a:off x="191025" y="1003225"/>
            <a:ext cx="8782200" cy="54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lang="en"/>
              <a:t>The theory of natural selection is based on two main observations that Darwin made:</a:t>
            </a:r>
            <a:endParaRPr/>
          </a:p>
          <a:p>
            <a:pPr indent="-406400" lvl="0" marL="457200" rtl="0" algn="l">
              <a:lnSpc>
                <a:spcPct val="115000"/>
              </a:lnSpc>
              <a:spcBef>
                <a:spcPts val="0"/>
              </a:spcBef>
              <a:spcAft>
                <a:spcPts val="0"/>
              </a:spcAft>
              <a:buSzPts val="2800"/>
              <a:buAutoNum type="arabicPeriod"/>
            </a:pPr>
            <a:r>
              <a:rPr b="1" lang="en"/>
              <a:t>Traits are heritable</a:t>
            </a:r>
            <a:endParaRPr b="1"/>
          </a:p>
          <a:p>
            <a:pPr indent="-393700" lvl="0" marL="457200" rtl="0" algn="l">
              <a:lnSpc>
                <a:spcPct val="115000"/>
              </a:lnSpc>
              <a:spcBef>
                <a:spcPts val="0"/>
              </a:spcBef>
              <a:spcAft>
                <a:spcPts val="0"/>
              </a:spcAft>
              <a:buSzPts val="2600"/>
              <a:buAutoNum type="arabicPeriod"/>
            </a:pPr>
            <a:r>
              <a:rPr b="1" lang="en"/>
              <a:t>More offspring are produced than can survive</a:t>
            </a:r>
            <a:endParaRPr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a:t>Natural Selection</a:t>
            </a:r>
            <a:endParaRPr/>
          </a:p>
        </p:txBody>
      </p:sp>
      <p:sp>
        <p:nvSpPr>
          <p:cNvPr id="136" name="Google Shape;136;p26"/>
          <p:cNvSpPr txBox="1"/>
          <p:nvPr>
            <p:ph idx="1" type="body"/>
          </p:nvPr>
        </p:nvSpPr>
        <p:spPr>
          <a:xfrm>
            <a:off x="191025" y="1003225"/>
            <a:ext cx="8782200" cy="261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b="1" lang="en"/>
              <a:t>1. Traits are heritable</a:t>
            </a:r>
            <a:endParaRPr b="1"/>
          </a:p>
          <a:p>
            <a:pPr indent="-393700" lvl="0" marL="857250" rtl="0" algn="l">
              <a:lnSpc>
                <a:spcPct val="115000"/>
              </a:lnSpc>
              <a:spcBef>
                <a:spcPts val="0"/>
              </a:spcBef>
              <a:spcAft>
                <a:spcPts val="0"/>
              </a:spcAft>
              <a:buSzPts val="2600"/>
              <a:buChar char="●"/>
            </a:pPr>
            <a:r>
              <a:rPr lang="en" sz="2600"/>
              <a:t>Characteristics can be passed from parent to offspring</a:t>
            </a:r>
            <a:endParaRPr sz="2600"/>
          </a:p>
          <a:p>
            <a:pPr indent="-393700" lvl="0" marL="857250" rtl="0" algn="l">
              <a:lnSpc>
                <a:spcPct val="115000"/>
              </a:lnSpc>
              <a:spcBef>
                <a:spcPts val="0"/>
              </a:spcBef>
              <a:spcAft>
                <a:spcPts val="0"/>
              </a:spcAft>
              <a:buClr>
                <a:schemeClr val="dk1"/>
              </a:buClr>
              <a:buSzPts val="2600"/>
              <a:buChar char="●"/>
            </a:pPr>
            <a:r>
              <a:rPr b="1" lang="en" sz="2600" u="sng">
                <a:solidFill>
                  <a:srgbClr val="9900FF"/>
                </a:solidFill>
              </a:rPr>
              <a:t>Adaptations</a:t>
            </a:r>
            <a:r>
              <a:rPr lang="en" sz="2600">
                <a:solidFill>
                  <a:schemeClr val="dk1"/>
                </a:solidFill>
              </a:rPr>
              <a:t>: inherited characteristics of organisms that enhance their survival and reproduction</a:t>
            </a:r>
            <a:endParaRPr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a:t>Natural Selection</a:t>
            </a:r>
            <a:endParaRPr/>
          </a:p>
        </p:txBody>
      </p:sp>
      <p:sp>
        <p:nvSpPr>
          <p:cNvPr id="142" name="Google Shape;142;p27"/>
          <p:cNvSpPr txBox="1"/>
          <p:nvPr>
            <p:ph idx="1" type="body"/>
          </p:nvPr>
        </p:nvSpPr>
        <p:spPr>
          <a:xfrm>
            <a:off x="191025" y="1155624"/>
            <a:ext cx="8782200" cy="387357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b="1" lang="en" sz="2600"/>
              <a:t>2. </a:t>
            </a:r>
            <a:r>
              <a:rPr b="1" lang="en"/>
              <a:t>More offspring are produced than can survive</a:t>
            </a:r>
            <a:endParaRPr b="1"/>
          </a:p>
          <a:p>
            <a:pPr indent="-393700" lvl="0" marL="1085850" rtl="0" algn="l">
              <a:lnSpc>
                <a:spcPct val="115000"/>
              </a:lnSpc>
              <a:spcBef>
                <a:spcPts val="0"/>
              </a:spcBef>
              <a:spcAft>
                <a:spcPts val="0"/>
              </a:spcAft>
              <a:buSzPts val="2600"/>
              <a:buChar char="●"/>
            </a:pPr>
            <a:r>
              <a:rPr lang="en" sz="2600"/>
              <a:t>This leads to </a:t>
            </a:r>
            <a:r>
              <a:rPr lang="en" sz="2600">
                <a:solidFill>
                  <a:srgbClr val="9900FF"/>
                </a:solidFill>
              </a:rPr>
              <a:t>competition</a:t>
            </a:r>
            <a:r>
              <a:rPr lang="en" sz="2600"/>
              <a:t> for limited resources, which results in </a:t>
            </a:r>
            <a:r>
              <a:rPr lang="en" sz="2600">
                <a:solidFill>
                  <a:srgbClr val="9900FF"/>
                </a:solidFill>
              </a:rPr>
              <a:t>differential survival</a:t>
            </a:r>
            <a:r>
              <a:rPr lang="en" sz="2600"/>
              <a:t> </a:t>
            </a:r>
            <a:endParaRPr sz="2600"/>
          </a:p>
          <a:p>
            <a:pPr indent="-393700" lvl="3" marL="1828800" rtl="0" algn="l">
              <a:lnSpc>
                <a:spcPct val="115000"/>
              </a:lnSpc>
              <a:spcBef>
                <a:spcPts val="0"/>
              </a:spcBef>
              <a:spcAft>
                <a:spcPts val="0"/>
              </a:spcAft>
              <a:buSzPts val="2600"/>
              <a:buChar char="●"/>
            </a:pPr>
            <a:r>
              <a:rPr lang="en"/>
              <a:t>The traits that lead to survival (“favorable” traits) will accumulate in the population</a:t>
            </a:r>
            <a:endParaRPr/>
          </a:p>
          <a:p>
            <a:pPr indent="-393700" lvl="4" marL="2286000" rtl="0" algn="l">
              <a:lnSpc>
                <a:spcPct val="115000"/>
              </a:lnSpc>
              <a:spcBef>
                <a:spcPts val="0"/>
              </a:spcBef>
              <a:spcAft>
                <a:spcPts val="0"/>
              </a:spcAft>
              <a:buSzPts val="2600"/>
              <a:buChar char="●"/>
            </a:pPr>
            <a:r>
              <a:rPr lang="en" sz="2400"/>
              <a:t>Populations evolve, NOT individuals</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a:t>Artificial Selection</a:t>
            </a:r>
            <a:endParaRPr/>
          </a:p>
        </p:txBody>
      </p:sp>
      <p:sp>
        <p:nvSpPr>
          <p:cNvPr id="148" name="Google Shape;148;p28"/>
          <p:cNvSpPr txBox="1"/>
          <p:nvPr>
            <p:ph idx="1" type="body"/>
          </p:nvPr>
        </p:nvSpPr>
        <p:spPr>
          <a:xfrm>
            <a:off x="311700" y="1003226"/>
            <a:ext cx="8520600" cy="3975900"/>
          </a:xfrm>
          <a:prstGeom prst="rect">
            <a:avLst/>
          </a:prstGeom>
          <a:noFill/>
          <a:ln>
            <a:noFill/>
          </a:ln>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SzPts val="2800"/>
              <a:buChar char="●"/>
            </a:pPr>
            <a:r>
              <a:rPr lang="en"/>
              <a:t>At the time, Darwin was worried about other scientists supporting his work. So he compelled them by comparing natural selection to artificial selection</a:t>
            </a:r>
            <a:endParaRPr/>
          </a:p>
          <a:p>
            <a:pPr indent="-406400" lvl="1" marL="914400" rtl="0" algn="l">
              <a:lnSpc>
                <a:spcPct val="115000"/>
              </a:lnSpc>
              <a:spcBef>
                <a:spcPts val="0"/>
              </a:spcBef>
              <a:spcAft>
                <a:spcPts val="0"/>
              </a:spcAft>
              <a:buSzPts val="2800"/>
              <a:buChar char="○"/>
            </a:pPr>
            <a:r>
              <a:rPr b="1" lang="en" u="sng">
                <a:solidFill>
                  <a:srgbClr val="85200C"/>
                </a:solidFill>
              </a:rPr>
              <a:t>Artificial selection</a:t>
            </a:r>
            <a:r>
              <a:rPr lang="en"/>
              <a:t>: the selective breeding of domesticated plants and animals to encourage the occurrence of desirable traits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9"/>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sz="5000"/>
              <a:t>Natural vs Artificial Selection</a:t>
            </a:r>
            <a:endParaRPr sz="5000"/>
          </a:p>
        </p:txBody>
      </p:sp>
      <p:sp>
        <p:nvSpPr>
          <p:cNvPr id="154" name="Google Shape;154;p29"/>
          <p:cNvSpPr txBox="1"/>
          <p:nvPr/>
        </p:nvSpPr>
        <p:spPr>
          <a:xfrm>
            <a:off x="405725" y="1778750"/>
            <a:ext cx="3793200" cy="23283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00000"/>
              </a:lnSpc>
              <a:spcBef>
                <a:spcPts val="0"/>
              </a:spcBef>
              <a:spcAft>
                <a:spcPts val="0"/>
              </a:spcAft>
              <a:buClr>
                <a:srgbClr val="000000"/>
              </a:buClr>
              <a:buSzPts val="2800"/>
              <a:buFont typeface="Arial"/>
              <a:buChar char="●"/>
            </a:pPr>
            <a:r>
              <a:rPr b="1" i="0" lang="en" sz="2800" u="none" cap="none" strike="noStrike">
                <a:solidFill>
                  <a:srgbClr val="000000"/>
                </a:solidFill>
                <a:latin typeface="Arial"/>
                <a:ea typeface="Arial"/>
                <a:cs typeface="Arial"/>
                <a:sym typeface="Arial"/>
              </a:rPr>
              <a:t>Nature</a:t>
            </a:r>
            <a:r>
              <a:rPr b="0" i="0" lang="en" sz="2800" u="none" cap="none" strike="noStrike">
                <a:solidFill>
                  <a:srgbClr val="000000"/>
                </a:solidFill>
                <a:latin typeface="Arial"/>
                <a:ea typeface="Arial"/>
                <a:cs typeface="Arial"/>
                <a:sym typeface="Arial"/>
              </a:rPr>
              <a:t> “selects” traits that are better suited for survival and reproduction</a:t>
            </a:r>
            <a:endParaRPr b="0" i="0" sz="2800" u="none" cap="none" strike="noStrike">
              <a:solidFill>
                <a:srgbClr val="000000"/>
              </a:solidFill>
              <a:latin typeface="Arial"/>
              <a:ea typeface="Arial"/>
              <a:cs typeface="Arial"/>
              <a:sym typeface="Arial"/>
            </a:endParaRPr>
          </a:p>
        </p:txBody>
      </p:sp>
      <p:sp>
        <p:nvSpPr>
          <p:cNvPr id="155" name="Google Shape;155;p29"/>
          <p:cNvSpPr txBox="1"/>
          <p:nvPr/>
        </p:nvSpPr>
        <p:spPr>
          <a:xfrm>
            <a:off x="4945075" y="1778750"/>
            <a:ext cx="3793200" cy="23283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00000"/>
              </a:lnSpc>
              <a:spcBef>
                <a:spcPts val="0"/>
              </a:spcBef>
              <a:spcAft>
                <a:spcPts val="0"/>
              </a:spcAft>
              <a:buClr>
                <a:srgbClr val="000000"/>
              </a:buClr>
              <a:buSzPts val="2800"/>
              <a:buFont typeface="Arial"/>
              <a:buChar char="●"/>
            </a:pPr>
            <a:r>
              <a:rPr b="1" i="0" lang="en" sz="2800" u="none" cap="none" strike="noStrike">
                <a:solidFill>
                  <a:srgbClr val="000000"/>
                </a:solidFill>
                <a:latin typeface="Arial"/>
                <a:ea typeface="Arial"/>
                <a:cs typeface="Arial"/>
                <a:sym typeface="Arial"/>
              </a:rPr>
              <a:t>Humans</a:t>
            </a:r>
            <a:r>
              <a:rPr b="0" i="0" lang="en" sz="2800" u="none" cap="none" strike="noStrike">
                <a:solidFill>
                  <a:srgbClr val="000000"/>
                </a:solidFill>
                <a:latin typeface="Arial"/>
                <a:ea typeface="Arial"/>
                <a:cs typeface="Arial"/>
                <a:sym typeface="Arial"/>
              </a:rPr>
              <a:t> select traits that are desirable</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 sz="2800" u="none" cap="none" strike="noStrike">
                <a:solidFill>
                  <a:srgbClr val="000000"/>
                </a:solidFill>
                <a:latin typeface="Arial"/>
                <a:ea typeface="Arial"/>
                <a:cs typeface="Arial"/>
                <a:sym typeface="Arial"/>
              </a:rPr>
              <a:t>Domestication of plants and animals</a:t>
            </a:r>
            <a:endParaRPr b="0" i="0" sz="2800" u="none" cap="none" strike="noStrike">
              <a:solidFill>
                <a:srgbClr val="000000"/>
              </a:solidFill>
              <a:latin typeface="Arial"/>
              <a:ea typeface="Arial"/>
              <a:cs typeface="Arial"/>
              <a:sym typeface="Arial"/>
            </a:endParaRPr>
          </a:p>
        </p:txBody>
      </p:sp>
      <p:sp>
        <p:nvSpPr>
          <p:cNvPr id="156" name="Google Shape;156;p29"/>
          <p:cNvSpPr txBox="1"/>
          <p:nvPr/>
        </p:nvSpPr>
        <p:spPr>
          <a:xfrm>
            <a:off x="721175" y="1143650"/>
            <a:ext cx="3162300" cy="48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0000FF"/>
                </a:solidFill>
                <a:latin typeface="Arial"/>
                <a:ea typeface="Arial"/>
                <a:cs typeface="Arial"/>
                <a:sym typeface="Arial"/>
              </a:rPr>
              <a:t>Natural Selection</a:t>
            </a:r>
            <a:endParaRPr b="1" i="0" sz="2800" u="none" cap="none" strike="noStrike">
              <a:solidFill>
                <a:srgbClr val="0000FF"/>
              </a:solidFill>
              <a:latin typeface="Arial"/>
              <a:ea typeface="Arial"/>
              <a:cs typeface="Arial"/>
              <a:sym typeface="Arial"/>
            </a:endParaRPr>
          </a:p>
        </p:txBody>
      </p:sp>
      <p:sp>
        <p:nvSpPr>
          <p:cNvPr id="157" name="Google Shape;157;p29"/>
          <p:cNvSpPr txBox="1"/>
          <p:nvPr/>
        </p:nvSpPr>
        <p:spPr>
          <a:xfrm>
            <a:off x="5183725" y="1143650"/>
            <a:ext cx="3315900" cy="48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CC0000"/>
                </a:solidFill>
                <a:latin typeface="Arial"/>
                <a:ea typeface="Arial"/>
                <a:cs typeface="Arial"/>
                <a:sym typeface="Arial"/>
              </a:rPr>
              <a:t>Artificial Selection</a:t>
            </a:r>
            <a:endParaRPr b="1" i="0" sz="2800" u="none" cap="none" strike="noStrike">
              <a:solidFill>
                <a:srgbClr val="CC0000"/>
              </a:solidFill>
              <a:latin typeface="Arial"/>
              <a:ea typeface="Arial"/>
              <a:cs typeface="Arial"/>
              <a:sym typeface="Arial"/>
            </a:endParaRPr>
          </a:p>
        </p:txBody>
      </p:sp>
      <p:sp>
        <p:nvSpPr>
          <p:cNvPr id="158" name="Google Shape;158;p29"/>
          <p:cNvSpPr txBox="1"/>
          <p:nvPr/>
        </p:nvSpPr>
        <p:spPr>
          <a:xfrm>
            <a:off x="311700" y="4581200"/>
            <a:ext cx="8520600" cy="1668000"/>
          </a:xfrm>
          <a:prstGeom prst="rect">
            <a:avLst/>
          </a:prstGeom>
          <a:noFill/>
          <a:ln cap="flat" cmpd="sng" w="952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 sz="2800" u="sng" cap="none" strike="noStrike">
                <a:solidFill>
                  <a:srgbClr val="000000"/>
                </a:solidFill>
                <a:latin typeface="Arial"/>
                <a:ea typeface="Arial"/>
                <a:cs typeface="Arial"/>
                <a:sym typeface="Arial"/>
              </a:rPr>
              <a:t>Note</a:t>
            </a:r>
            <a:r>
              <a:rPr b="0" i="0" lang="en" sz="2800" u="none" cap="none" strike="noStrike">
                <a:solidFill>
                  <a:srgbClr val="000000"/>
                </a:solidFill>
                <a:latin typeface="Arial"/>
                <a:ea typeface="Arial"/>
                <a:cs typeface="Arial"/>
                <a:sym typeface="Arial"/>
              </a:rPr>
              <a:t>: Both can lead to </a:t>
            </a:r>
            <a:r>
              <a:rPr b="0" i="0" lang="en" sz="2800" u="sng" cap="none" strike="noStrike">
                <a:solidFill>
                  <a:srgbClr val="000000"/>
                </a:solidFill>
                <a:latin typeface="Arial"/>
                <a:ea typeface="Arial"/>
                <a:cs typeface="Arial"/>
                <a:sym typeface="Arial"/>
              </a:rPr>
              <a:t>evolutionary change</a:t>
            </a:r>
            <a:r>
              <a:rPr b="0" i="0" lang="en" sz="2800" u="none" cap="none" strike="noStrike">
                <a:solidFill>
                  <a:srgbClr val="000000"/>
                </a:solidFill>
                <a:latin typeface="Arial"/>
                <a:ea typeface="Arial"/>
                <a:cs typeface="Arial"/>
                <a:sym typeface="Arial"/>
              </a:rPr>
              <a:t> in the organism, but natural selection occurs in nature without the influence of humans</a:t>
            </a:r>
            <a:endParaRPr b="0" i="0" sz="28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30"/>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b="1" lang="en">
                <a:solidFill>
                  <a:srgbClr val="0000FF"/>
                </a:solidFill>
              </a:rPr>
              <a:t>Practice Problem</a:t>
            </a:r>
            <a:endParaRPr b="1">
              <a:solidFill>
                <a:srgbClr val="0000FF"/>
              </a:solidFill>
            </a:endParaRPr>
          </a:p>
        </p:txBody>
      </p:sp>
      <p:sp>
        <p:nvSpPr>
          <p:cNvPr id="164" name="Google Shape;164;p30"/>
          <p:cNvSpPr txBox="1"/>
          <p:nvPr>
            <p:ph idx="1" type="body"/>
          </p:nvPr>
        </p:nvSpPr>
        <p:spPr>
          <a:xfrm>
            <a:off x="311700" y="927025"/>
            <a:ext cx="8697000" cy="355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2800"/>
              <a:buNone/>
            </a:pPr>
            <a:r>
              <a:rPr lang="en" sz="2700"/>
              <a:t>A population of pacas, a nocturnal rodent, live in South America. Their diet consists of leaves, flowers, and fruits that have fallen from taller trees. A recent fire has wiped out much of the food that the pacas eat. This has caused the pacas to lose body mass. Due to the lack of food, subsequent generations of pacas are thinner than the preceding generations.</a:t>
            </a:r>
            <a:endParaRPr sz="2700"/>
          </a:p>
        </p:txBody>
      </p:sp>
      <p:sp>
        <p:nvSpPr>
          <p:cNvPr id="165" name="Google Shape;165;p30"/>
          <p:cNvSpPr txBox="1"/>
          <p:nvPr/>
        </p:nvSpPr>
        <p:spPr>
          <a:xfrm>
            <a:off x="3666300" y="4385725"/>
            <a:ext cx="5166000" cy="2057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2800" u="none" cap="none" strike="noStrike">
                <a:solidFill>
                  <a:schemeClr val="dk1"/>
                </a:solidFill>
                <a:latin typeface="Arial"/>
                <a:ea typeface="Arial"/>
                <a:cs typeface="Arial"/>
                <a:sym typeface="Arial"/>
              </a:rPr>
              <a:t>Identify if this is an example of descent with modification and justify your response.</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311700" y="59967"/>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FF"/>
                </a:solidFill>
              </a:rPr>
              <a:t>Practice FRQ</a:t>
            </a:r>
            <a:endParaRPr b="1">
              <a:solidFill>
                <a:srgbClr val="0000FF"/>
              </a:solidFill>
            </a:endParaRPr>
          </a:p>
        </p:txBody>
      </p:sp>
      <p:sp>
        <p:nvSpPr>
          <p:cNvPr id="171" name="Google Shape;171;p31"/>
          <p:cNvSpPr txBox="1"/>
          <p:nvPr>
            <p:ph idx="1" type="body"/>
          </p:nvPr>
        </p:nvSpPr>
        <p:spPr>
          <a:xfrm>
            <a:off x="311700" y="10032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 on the practice FRQ in your packet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p:nvPr/>
        </p:nvSpPr>
        <p:spPr>
          <a:xfrm>
            <a:off x="0" y="106475"/>
            <a:ext cx="9144000" cy="6538874"/>
          </a:xfrm>
          <a:prstGeom prst="roundRect">
            <a:avLst>
              <a:gd fmla="val 16667" name="adj"/>
            </a:avLst>
          </a:prstGeom>
          <a:solidFill>
            <a:srgbClr val="D0F4C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chemeClr val="dk1"/>
              </a:buClr>
              <a:buSzPts val="1100"/>
              <a:buFont typeface="Arial"/>
              <a:buNone/>
            </a:pPr>
            <a:r>
              <a:t/>
            </a:r>
            <a:endParaRPr b="0" i="0" sz="2400" u="none" cap="none" strike="noStrike">
              <a:solidFill>
                <a:schemeClr val="dk1"/>
              </a:solidFill>
              <a:latin typeface="Arial"/>
              <a:ea typeface="Arial"/>
              <a:cs typeface="Arial"/>
              <a:sym typeface="Arial"/>
            </a:endParaRPr>
          </a:p>
        </p:txBody>
      </p:sp>
      <p:pic>
        <p:nvPicPr>
          <p:cNvPr id="60" name="Google Shape;60;p14"/>
          <p:cNvPicPr preferRelativeResize="0"/>
          <p:nvPr/>
        </p:nvPicPr>
        <p:blipFill rotWithShape="1">
          <a:blip r:embed="rId3">
            <a:alphaModFix/>
          </a:blip>
          <a:srcRect b="0" l="0" r="0" t="0"/>
          <a:stretch/>
        </p:blipFill>
        <p:spPr>
          <a:xfrm>
            <a:off x="6830958" y="2668625"/>
            <a:ext cx="2184345" cy="2806228"/>
          </a:xfrm>
          <a:prstGeom prst="rect">
            <a:avLst/>
          </a:prstGeom>
          <a:noFill/>
          <a:ln>
            <a:noFill/>
          </a:ln>
        </p:spPr>
      </p:pic>
      <p:sp>
        <p:nvSpPr>
          <p:cNvPr id="61" name="Google Shape;61;p14"/>
          <p:cNvSpPr txBox="1"/>
          <p:nvPr/>
        </p:nvSpPr>
        <p:spPr>
          <a:xfrm>
            <a:off x="205475" y="386825"/>
            <a:ext cx="8663400" cy="2281800"/>
          </a:xfrm>
          <a:prstGeom prst="rect">
            <a:avLst/>
          </a:prstGeom>
          <a:noFill/>
          <a:ln>
            <a:noFill/>
          </a:ln>
        </p:spPr>
        <p:txBody>
          <a:bodyPr anchorCtr="0" anchor="t" bIns="91425" lIns="91425" spcFirstLastPara="1" rIns="91425" wrap="square" tIns="91425">
            <a:noAutofit/>
          </a:bodyPr>
          <a:lstStyle/>
          <a:p>
            <a:pPr indent="0" lvl="0" marL="0" marR="45720" rtl="0" algn="l">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Arial"/>
                <a:ea typeface="Arial"/>
                <a:cs typeface="Arial"/>
                <a:sym typeface="Arial"/>
              </a:rPr>
              <a:t>“It may be said that natural selection is daily and hourly scrutinizing, throughout the world, every variation, even the slightest; rejecting that which is bad, preserving and adding up all that is good; silently and insensibly working, whenever and wherever opportunity offers, at the </a:t>
            </a:r>
            <a:endParaRPr b="0" i="0" sz="2600" u="none" cap="none" strike="noStrike">
              <a:solidFill>
                <a:srgbClr val="000000"/>
              </a:solidFill>
              <a:latin typeface="Arial"/>
              <a:ea typeface="Arial"/>
              <a:cs typeface="Arial"/>
              <a:sym typeface="Arial"/>
            </a:endParaRPr>
          </a:p>
        </p:txBody>
      </p:sp>
      <p:sp>
        <p:nvSpPr>
          <p:cNvPr id="62" name="Google Shape;62;p14"/>
          <p:cNvSpPr txBox="1"/>
          <p:nvPr/>
        </p:nvSpPr>
        <p:spPr>
          <a:xfrm>
            <a:off x="210075" y="2344800"/>
            <a:ext cx="6591300" cy="3943200"/>
          </a:xfrm>
          <a:prstGeom prst="rect">
            <a:avLst/>
          </a:prstGeom>
          <a:noFill/>
          <a:ln>
            <a:noFill/>
          </a:ln>
        </p:spPr>
        <p:txBody>
          <a:bodyPr anchorCtr="0" anchor="t" bIns="91425" lIns="91425" spcFirstLastPara="1" rIns="91425" wrap="square" tIns="91425">
            <a:noAutofit/>
          </a:bodyPr>
          <a:lstStyle/>
          <a:p>
            <a:pPr indent="0" lvl="0" marL="0" marR="45720" rtl="0" algn="l">
              <a:lnSpc>
                <a:spcPct val="100000"/>
              </a:lnSpc>
              <a:spcBef>
                <a:spcPts val="0"/>
              </a:spcBef>
              <a:spcAft>
                <a:spcPts val="0"/>
              </a:spcAft>
              <a:buClr>
                <a:srgbClr val="000000"/>
              </a:buClr>
              <a:buSzPts val="2600"/>
              <a:buFont typeface="Arial"/>
              <a:buNone/>
            </a:pPr>
            <a:r>
              <a:rPr b="0" i="0" lang="en" sz="2600" u="none" cap="none" strike="noStrike">
                <a:solidFill>
                  <a:schemeClr val="dk1"/>
                </a:solidFill>
                <a:latin typeface="Arial"/>
                <a:ea typeface="Arial"/>
                <a:cs typeface="Arial"/>
                <a:sym typeface="Arial"/>
              </a:rPr>
              <a:t>improvement of each organic being in relation to its organic and inorganic conditions of life. We see nothing of these slow changes in progress, until the hand of time has marked the long lapse of ages, and then so imperfect is our view into long past geological ages, that we only see that the forms of life are now different from what they formerly were.” </a:t>
            </a:r>
            <a:endParaRPr b="0" i="0" sz="2600" u="none" cap="none" strike="noStrike">
              <a:solidFill>
                <a:schemeClr val="dk1"/>
              </a:solidFill>
              <a:latin typeface="Arial"/>
              <a:ea typeface="Arial"/>
              <a:cs typeface="Arial"/>
              <a:sym typeface="Arial"/>
            </a:endParaRPr>
          </a:p>
          <a:p>
            <a:pPr indent="0" lvl="0" marL="0" marR="45720" rtl="0" algn="l">
              <a:lnSpc>
                <a:spcPct val="100000"/>
              </a:lnSpc>
              <a:spcBef>
                <a:spcPts val="0"/>
              </a:spcBef>
              <a:spcAft>
                <a:spcPts val="0"/>
              </a:spcAft>
              <a:buClr>
                <a:schemeClr val="dk1"/>
              </a:buClr>
              <a:buSzPts val="1100"/>
              <a:buFont typeface="Arial"/>
              <a:buNone/>
            </a:pPr>
            <a:r>
              <a:rPr b="0" i="0" lang="en" sz="2600" u="none" cap="none" strike="noStrike">
                <a:solidFill>
                  <a:schemeClr val="dk1"/>
                </a:solidFill>
                <a:latin typeface="Arial"/>
                <a:ea typeface="Arial"/>
                <a:cs typeface="Arial"/>
                <a:sym typeface="Arial"/>
              </a:rPr>
              <a:t>-- Charles Darwin </a:t>
            </a:r>
            <a:r>
              <a:rPr b="0" i="1" lang="en" sz="2600" u="none" cap="none" strike="noStrike">
                <a:solidFill>
                  <a:schemeClr val="dk1"/>
                </a:solidFill>
                <a:latin typeface="Arial"/>
                <a:ea typeface="Arial"/>
                <a:cs typeface="Arial"/>
                <a:sym typeface="Arial"/>
              </a:rPr>
              <a:t>On the Origin of Species</a:t>
            </a:r>
            <a:endParaRPr b="0" i="1" sz="2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a:t>Charles Darwin</a:t>
            </a:r>
            <a:endParaRPr/>
          </a:p>
        </p:txBody>
      </p:sp>
      <p:sp>
        <p:nvSpPr>
          <p:cNvPr id="68" name="Google Shape;68;p15"/>
          <p:cNvSpPr txBox="1"/>
          <p:nvPr>
            <p:ph idx="1" type="body"/>
          </p:nvPr>
        </p:nvSpPr>
        <p:spPr>
          <a:xfrm>
            <a:off x="311700" y="1003230"/>
            <a:ext cx="8520600" cy="1740900"/>
          </a:xfrm>
          <a:prstGeom prst="rect">
            <a:avLst/>
          </a:prstGeom>
          <a:noFill/>
          <a:ln>
            <a:noFill/>
          </a:ln>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SzPts val="2800"/>
              <a:buChar char="●"/>
            </a:pPr>
            <a:r>
              <a:rPr lang="en"/>
              <a:t>English naturalist</a:t>
            </a:r>
            <a:endParaRPr/>
          </a:p>
          <a:p>
            <a:pPr indent="-406400" lvl="0" marL="457200" rtl="0" algn="l">
              <a:lnSpc>
                <a:spcPct val="115000"/>
              </a:lnSpc>
              <a:spcBef>
                <a:spcPts val="0"/>
              </a:spcBef>
              <a:spcAft>
                <a:spcPts val="0"/>
              </a:spcAft>
              <a:buSzPts val="2800"/>
              <a:buChar char="●"/>
            </a:pPr>
            <a:r>
              <a:rPr lang="en"/>
              <a:t>Most notable research was done at the Galapagos Islands</a:t>
            </a:r>
            <a:endParaRPr/>
          </a:p>
        </p:txBody>
      </p:sp>
      <p:sp>
        <p:nvSpPr>
          <p:cNvPr id="69" name="Google Shape;69;p15"/>
          <p:cNvSpPr/>
          <p:nvPr/>
        </p:nvSpPr>
        <p:spPr>
          <a:xfrm>
            <a:off x="2145650" y="4303350"/>
            <a:ext cx="867600" cy="715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a:t>Charles Darwin’s Research</a:t>
            </a:r>
            <a:endParaRPr/>
          </a:p>
        </p:txBody>
      </p:sp>
      <p:sp>
        <p:nvSpPr>
          <p:cNvPr id="75" name="Google Shape;75;p16"/>
          <p:cNvSpPr txBox="1"/>
          <p:nvPr>
            <p:ph idx="1" type="body"/>
          </p:nvPr>
        </p:nvSpPr>
        <p:spPr>
          <a:xfrm>
            <a:off x="83100" y="1003231"/>
            <a:ext cx="8520600" cy="1309800"/>
          </a:xfrm>
          <a:prstGeom prst="rect">
            <a:avLst/>
          </a:prstGeom>
          <a:noFill/>
          <a:ln>
            <a:noFill/>
          </a:ln>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SzPts val="2800"/>
              <a:buChar char="●"/>
            </a:pPr>
            <a:r>
              <a:rPr lang="en"/>
              <a:t>Darwin was interested in </a:t>
            </a:r>
            <a:r>
              <a:rPr b="1" lang="en">
                <a:solidFill>
                  <a:srgbClr val="38761D"/>
                </a:solidFill>
              </a:rPr>
              <a:t>biogeography</a:t>
            </a:r>
            <a:endParaRPr b="1">
              <a:solidFill>
                <a:srgbClr val="38761D"/>
              </a:solidFill>
            </a:endParaRPr>
          </a:p>
          <a:p>
            <a:pPr indent="-406400" lvl="1" marL="742950" rtl="0" algn="l">
              <a:lnSpc>
                <a:spcPct val="115000"/>
              </a:lnSpc>
              <a:spcBef>
                <a:spcPts val="0"/>
              </a:spcBef>
              <a:spcAft>
                <a:spcPts val="0"/>
              </a:spcAft>
              <a:buSzPts val="2800"/>
              <a:buChar char="○"/>
            </a:pPr>
            <a:r>
              <a:rPr lang="en"/>
              <a:t>The geographic distribution of species</a:t>
            </a:r>
            <a:endParaRPr/>
          </a:p>
        </p:txBody>
      </p:sp>
      <p:sp>
        <p:nvSpPr>
          <p:cNvPr id="76" name="Google Shape;76;p16"/>
          <p:cNvSpPr txBox="1"/>
          <p:nvPr/>
        </p:nvSpPr>
        <p:spPr>
          <a:xfrm>
            <a:off x="83100" y="2113725"/>
            <a:ext cx="4829100" cy="43344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15000"/>
              </a:lnSpc>
              <a:spcBef>
                <a:spcPts val="0"/>
              </a:spcBef>
              <a:spcAft>
                <a:spcPts val="0"/>
              </a:spcAft>
              <a:buClr>
                <a:schemeClr val="dk1"/>
              </a:buClr>
              <a:buSzPts val="2800"/>
              <a:buFont typeface="Arial"/>
              <a:buChar char="●"/>
            </a:pPr>
            <a:r>
              <a:rPr b="0" i="0" lang="en" sz="2800" u="none" cap="none" strike="noStrike">
                <a:solidFill>
                  <a:schemeClr val="dk1"/>
                </a:solidFill>
                <a:latin typeface="Arial"/>
                <a:ea typeface="Arial"/>
                <a:cs typeface="Arial"/>
                <a:sym typeface="Arial"/>
              </a:rPr>
              <a:t>Darwin’s </a:t>
            </a:r>
            <a:r>
              <a:rPr b="1" i="0" lang="en" sz="2800" u="none" cap="none" strike="noStrike">
                <a:solidFill>
                  <a:srgbClr val="CC0000"/>
                </a:solidFill>
                <a:latin typeface="Arial"/>
                <a:ea typeface="Arial"/>
                <a:cs typeface="Arial"/>
                <a:sym typeface="Arial"/>
              </a:rPr>
              <a:t>hypothesis</a:t>
            </a:r>
            <a:r>
              <a:rPr b="0" i="0" lang="en" sz="2800" u="none" cap="none" strike="noStrike">
                <a:solidFill>
                  <a:schemeClr val="dk1"/>
                </a:solidFill>
                <a:latin typeface="Arial"/>
                <a:ea typeface="Arial"/>
                <a:cs typeface="Arial"/>
                <a:sym typeface="Arial"/>
              </a:rPr>
              <a:t>:</a:t>
            </a:r>
            <a:endParaRPr b="0" i="0" sz="2800" u="none" cap="none" strike="noStrike">
              <a:solidFill>
                <a:schemeClr val="dk1"/>
              </a:solidFill>
              <a:latin typeface="Arial"/>
              <a:ea typeface="Arial"/>
              <a:cs typeface="Arial"/>
              <a:sym typeface="Arial"/>
            </a:endParaRPr>
          </a:p>
          <a:p>
            <a:pPr indent="-393700" lvl="1" marL="800100" marR="0" rtl="0" algn="l">
              <a:lnSpc>
                <a:spcPct val="115000"/>
              </a:lnSpc>
              <a:spcBef>
                <a:spcPts val="0"/>
              </a:spcBef>
              <a:spcAft>
                <a:spcPts val="0"/>
              </a:spcAft>
              <a:buClr>
                <a:schemeClr val="dk1"/>
              </a:buClr>
              <a:buSzPts val="2600"/>
              <a:buFont typeface="Arial"/>
              <a:buChar char="○"/>
            </a:pPr>
            <a:r>
              <a:rPr b="0" i="0" lang="en" sz="2600" u="none" cap="none" strike="noStrike">
                <a:solidFill>
                  <a:schemeClr val="dk1"/>
                </a:solidFill>
                <a:latin typeface="Arial"/>
                <a:ea typeface="Arial"/>
                <a:cs typeface="Arial"/>
                <a:sym typeface="Arial"/>
              </a:rPr>
              <a:t>Organisms left South America and colonized the Galapagos Islands where they then </a:t>
            </a:r>
            <a:r>
              <a:rPr b="0" i="0" lang="en" sz="2600" u="sng" cap="none" strike="noStrike">
                <a:solidFill>
                  <a:schemeClr val="dk1"/>
                </a:solidFill>
                <a:latin typeface="Arial"/>
                <a:ea typeface="Arial"/>
                <a:cs typeface="Arial"/>
                <a:sym typeface="Arial"/>
              </a:rPr>
              <a:t>diversified</a:t>
            </a:r>
            <a:r>
              <a:rPr b="0" i="0" lang="en" sz="2600" u="none" cap="none" strike="noStrike">
                <a:solidFill>
                  <a:schemeClr val="dk1"/>
                </a:solidFill>
                <a:latin typeface="Arial"/>
                <a:ea typeface="Arial"/>
                <a:cs typeface="Arial"/>
                <a:sym typeface="Arial"/>
              </a:rPr>
              <a:t> and gave rise to </a:t>
            </a:r>
            <a:r>
              <a:rPr b="0" i="0" lang="en" sz="2600" u="sng" cap="none" strike="noStrike">
                <a:solidFill>
                  <a:schemeClr val="dk1"/>
                </a:solidFill>
                <a:latin typeface="Arial"/>
                <a:ea typeface="Arial"/>
                <a:cs typeface="Arial"/>
                <a:sym typeface="Arial"/>
              </a:rPr>
              <a:t>new species</a:t>
            </a:r>
            <a:endParaRPr b="0" i="0" sz="2600" u="sng" cap="none" strike="noStrike">
              <a:solidFill>
                <a:schemeClr val="dk1"/>
              </a:solidFill>
              <a:latin typeface="Arial"/>
              <a:ea typeface="Arial"/>
              <a:cs typeface="Arial"/>
              <a:sym typeface="Arial"/>
            </a:endParaRPr>
          </a:p>
          <a:p>
            <a:pPr indent="-393700" lvl="1" marL="800100" marR="0" rtl="0" algn="l">
              <a:lnSpc>
                <a:spcPct val="115000"/>
              </a:lnSpc>
              <a:spcBef>
                <a:spcPts val="0"/>
              </a:spcBef>
              <a:spcAft>
                <a:spcPts val="0"/>
              </a:spcAft>
              <a:buClr>
                <a:schemeClr val="dk1"/>
              </a:buClr>
              <a:buSzPts val="2600"/>
              <a:buFont typeface="Arial"/>
              <a:buChar char="○"/>
            </a:pPr>
            <a:r>
              <a:rPr b="0" i="0" lang="en" sz="2600" u="none" cap="none" strike="noStrike">
                <a:solidFill>
                  <a:schemeClr val="dk1"/>
                </a:solidFill>
                <a:latin typeface="Arial"/>
                <a:ea typeface="Arial"/>
                <a:cs typeface="Arial"/>
                <a:sym typeface="Arial"/>
              </a:rPr>
              <a:t>Darwin was specifically interested in finches</a:t>
            </a:r>
            <a:endParaRPr b="0" i="0" sz="26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b="1" lang="en">
                <a:solidFill>
                  <a:srgbClr val="0000FF"/>
                </a:solidFill>
              </a:rPr>
              <a:t>True or False?</a:t>
            </a:r>
            <a:endParaRPr b="1">
              <a:solidFill>
                <a:srgbClr val="0000FF"/>
              </a:solidFill>
            </a:endParaRPr>
          </a:p>
        </p:txBody>
      </p:sp>
      <p:sp>
        <p:nvSpPr>
          <p:cNvPr id="82" name="Google Shape;82;p17"/>
          <p:cNvSpPr txBox="1"/>
          <p:nvPr>
            <p:ph idx="1" type="body"/>
          </p:nvPr>
        </p:nvSpPr>
        <p:spPr>
          <a:xfrm>
            <a:off x="311700" y="10032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lang="en"/>
              <a:t>Before we delve into the theories of natural selection and descent with modification, let’s play a game of true or false. </a:t>
            </a:r>
            <a:endParaRPr/>
          </a:p>
          <a:p>
            <a:pPr indent="0" lvl="0" marL="0" rtl="0" algn="l">
              <a:lnSpc>
                <a:spcPct val="115000"/>
              </a:lnSpc>
              <a:spcBef>
                <a:spcPts val="1600"/>
              </a:spcBef>
              <a:spcAft>
                <a:spcPts val="0"/>
              </a:spcAft>
              <a:buSzPts val="2800"/>
              <a:buNone/>
            </a:pPr>
            <a:r>
              <a:rPr b="1" lang="en" u="sng"/>
              <a:t>Game Play</a:t>
            </a:r>
            <a:r>
              <a:rPr b="1" lang="en"/>
              <a:t>:</a:t>
            </a:r>
            <a:endParaRPr b="1"/>
          </a:p>
          <a:p>
            <a:pPr indent="0" lvl="0" marL="0" rtl="0" algn="l">
              <a:lnSpc>
                <a:spcPct val="115000"/>
              </a:lnSpc>
              <a:spcBef>
                <a:spcPts val="1600"/>
              </a:spcBef>
              <a:spcAft>
                <a:spcPts val="1600"/>
              </a:spcAft>
              <a:buSzPts val="2800"/>
              <a:buNone/>
            </a:pPr>
            <a:r>
              <a:rPr lang="en"/>
              <a:t>You will be given a total of FOUR statements. You and a partner must decide if the statement is true or false. Once you choose, you must then try to justify your logic.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b="1" lang="en">
                <a:solidFill>
                  <a:srgbClr val="0000FF"/>
                </a:solidFill>
              </a:rPr>
              <a:t>Statement 1</a:t>
            </a:r>
            <a:endParaRPr b="1">
              <a:solidFill>
                <a:srgbClr val="0000FF"/>
              </a:solidFill>
            </a:endParaRPr>
          </a:p>
        </p:txBody>
      </p:sp>
      <p:sp>
        <p:nvSpPr>
          <p:cNvPr id="88" name="Google Shape;88;p18"/>
          <p:cNvSpPr txBox="1"/>
          <p:nvPr>
            <p:ph idx="1" type="body"/>
          </p:nvPr>
        </p:nvSpPr>
        <p:spPr>
          <a:xfrm>
            <a:off x="311700" y="1003233"/>
            <a:ext cx="8520600" cy="4555200"/>
          </a:xfrm>
          <a:prstGeom prst="rect">
            <a:avLst/>
          </a:prstGeom>
          <a:noFill/>
          <a:ln>
            <a:noFill/>
          </a:ln>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SzPts val="2800"/>
              <a:buChar char="●"/>
            </a:pPr>
            <a:r>
              <a:rPr lang="en"/>
              <a:t>Natural selection gives organisms what they need to survive</a:t>
            </a:r>
            <a:endParaRPr/>
          </a:p>
          <a:p>
            <a:pPr indent="-406400" lvl="1" marL="914400" rtl="0" algn="l">
              <a:lnSpc>
                <a:spcPct val="115000"/>
              </a:lnSpc>
              <a:spcBef>
                <a:spcPts val="0"/>
              </a:spcBef>
              <a:spcAft>
                <a:spcPts val="0"/>
              </a:spcAft>
              <a:buSzPts val="2800"/>
              <a:buChar char="○"/>
            </a:pPr>
            <a:r>
              <a:rPr b="1" lang="en">
                <a:solidFill>
                  <a:srgbClr val="FF0000"/>
                </a:solidFill>
              </a:rPr>
              <a:t>FALSE</a:t>
            </a:r>
            <a:r>
              <a:rPr lang="en"/>
              <a:t>: natural selection has no knowledge of what organisms “need.” Natural selection simply acts on genetic variations that lead to survival and reproduction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5400"/>
              <a:buNone/>
            </a:pPr>
            <a:r>
              <a:rPr b="1" lang="en">
                <a:solidFill>
                  <a:srgbClr val="0000FF"/>
                </a:solidFill>
              </a:rPr>
              <a:t>Statement 2</a:t>
            </a:r>
            <a:endParaRPr b="1">
              <a:solidFill>
                <a:srgbClr val="0000FF"/>
              </a:solidFill>
            </a:endParaRPr>
          </a:p>
        </p:txBody>
      </p:sp>
      <p:sp>
        <p:nvSpPr>
          <p:cNvPr id="94" name="Google Shape;94;p19"/>
          <p:cNvSpPr txBox="1"/>
          <p:nvPr>
            <p:ph idx="1" type="body"/>
          </p:nvPr>
        </p:nvSpPr>
        <p:spPr>
          <a:xfrm>
            <a:off x="311700" y="1003225"/>
            <a:ext cx="8520600" cy="5492700"/>
          </a:xfrm>
          <a:prstGeom prst="rect">
            <a:avLst/>
          </a:prstGeom>
          <a:noFill/>
          <a:ln>
            <a:noFill/>
          </a:ln>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SzPts val="2800"/>
              <a:buChar char="●"/>
            </a:pPr>
            <a:r>
              <a:rPr lang="en"/>
              <a:t>Natural selection acts for the good of a species</a:t>
            </a:r>
            <a:endParaRPr/>
          </a:p>
          <a:p>
            <a:pPr indent="-406400" lvl="1" marL="914400" rtl="0" algn="l">
              <a:lnSpc>
                <a:spcPct val="115000"/>
              </a:lnSpc>
              <a:spcBef>
                <a:spcPts val="0"/>
              </a:spcBef>
              <a:spcAft>
                <a:spcPts val="0"/>
              </a:spcAft>
              <a:buSzPts val="2800"/>
              <a:buChar char="○"/>
            </a:pPr>
            <a:r>
              <a:rPr b="1" lang="en">
                <a:solidFill>
                  <a:srgbClr val="FF0000"/>
                </a:solidFill>
              </a:rPr>
              <a:t>FALSE</a:t>
            </a:r>
            <a:r>
              <a:rPr lang="en"/>
              <a:t>: Natural selection has no intentions. It only acts on traits that lead to survival and reproduction. </a:t>
            </a:r>
            <a:endParaRPr/>
          </a:p>
          <a:p>
            <a:pPr indent="-393700" lvl="2" marL="1371600" rtl="0" algn="l">
              <a:lnSpc>
                <a:spcPct val="115000"/>
              </a:lnSpc>
              <a:spcBef>
                <a:spcPts val="0"/>
              </a:spcBef>
              <a:spcAft>
                <a:spcPts val="0"/>
              </a:spcAft>
              <a:buSzPts val="2600"/>
              <a:buChar char="■"/>
            </a:pPr>
            <a:r>
              <a:rPr lang="en"/>
              <a:t>Just because a trait leads to survival doesn’t mean it’s good for the species. </a:t>
            </a:r>
            <a:endParaRPr/>
          </a:p>
          <a:p>
            <a:pPr indent="-393700" lvl="2" marL="1371600" rtl="0" algn="l">
              <a:lnSpc>
                <a:spcPct val="115000"/>
              </a:lnSpc>
              <a:spcBef>
                <a:spcPts val="0"/>
              </a:spcBef>
              <a:spcAft>
                <a:spcPts val="0"/>
              </a:spcAft>
              <a:buSzPts val="2600"/>
              <a:buChar char="■"/>
            </a:pPr>
            <a:r>
              <a:rPr lang="en"/>
              <a:t>For example, let’s say we have a species of predators that have a trait that makes them the BEST predator, over time they will eat all of their prey! If they run out of a food source, they will starve and die!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5400"/>
              <a:buNone/>
            </a:pPr>
            <a:r>
              <a:rPr b="1" lang="en">
                <a:solidFill>
                  <a:srgbClr val="0000FF"/>
                </a:solidFill>
              </a:rPr>
              <a:t>Statement 3</a:t>
            </a:r>
            <a:endParaRPr b="1">
              <a:solidFill>
                <a:srgbClr val="0000FF"/>
              </a:solidFill>
            </a:endParaRPr>
          </a:p>
        </p:txBody>
      </p:sp>
      <p:sp>
        <p:nvSpPr>
          <p:cNvPr id="100" name="Google Shape;100;p20"/>
          <p:cNvSpPr txBox="1"/>
          <p:nvPr>
            <p:ph idx="1" type="body"/>
          </p:nvPr>
        </p:nvSpPr>
        <p:spPr>
          <a:xfrm>
            <a:off x="311700" y="1003224"/>
            <a:ext cx="8520600" cy="4141800"/>
          </a:xfrm>
          <a:prstGeom prst="rect">
            <a:avLst/>
          </a:prstGeom>
          <a:noFill/>
          <a:ln>
            <a:noFill/>
          </a:ln>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SzPts val="2800"/>
              <a:buChar char="●"/>
            </a:pPr>
            <a:r>
              <a:rPr lang="en"/>
              <a:t>Natural selection is a process involving organisms trying to adapt to their surroundings</a:t>
            </a:r>
            <a:endParaRPr/>
          </a:p>
          <a:p>
            <a:pPr indent="-406400" lvl="1" marL="914400" rtl="0" algn="l">
              <a:lnSpc>
                <a:spcPct val="115000"/>
              </a:lnSpc>
              <a:spcBef>
                <a:spcPts val="0"/>
              </a:spcBef>
              <a:spcAft>
                <a:spcPts val="0"/>
              </a:spcAft>
              <a:buSzPts val="2800"/>
              <a:buChar char="○"/>
            </a:pPr>
            <a:r>
              <a:rPr b="1" lang="en">
                <a:solidFill>
                  <a:srgbClr val="FF0000"/>
                </a:solidFill>
              </a:rPr>
              <a:t>FALSE</a:t>
            </a:r>
            <a:r>
              <a:rPr lang="en"/>
              <a:t>: Natural selection acts on random mutations that have lead to a genetic variation in the population.</a:t>
            </a:r>
            <a:endParaRPr/>
          </a:p>
          <a:p>
            <a:pPr indent="-406400" lvl="1" marL="914400" rtl="0" algn="l">
              <a:lnSpc>
                <a:spcPct val="115000"/>
              </a:lnSpc>
              <a:spcBef>
                <a:spcPts val="0"/>
              </a:spcBef>
              <a:spcAft>
                <a:spcPts val="0"/>
              </a:spcAft>
              <a:buSzPts val="2800"/>
              <a:buChar char="○"/>
            </a:pPr>
            <a:r>
              <a:rPr lang="en"/>
              <a:t>Organisms cannot close their eyes and cross their fingers and make a wish to adapt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59967"/>
            <a:ext cx="8520600" cy="76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5400"/>
              <a:buNone/>
            </a:pPr>
            <a:r>
              <a:rPr b="1" lang="en">
                <a:solidFill>
                  <a:srgbClr val="0000FF"/>
                </a:solidFill>
              </a:rPr>
              <a:t>Statement 4</a:t>
            </a:r>
            <a:endParaRPr b="1">
              <a:solidFill>
                <a:srgbClr val="0000FF"/>
              </a:solidFill>
            </a:endParaRPr>
          </a:p>
        </p:txBody>
      </p:sp>
      <p:sp>
        <p:nvSpPr>
          <p:cNvPr id="106" name="Google Shape;106;p21"/>
          <p:cNvSpPr txBox="1"/>
          <p:nvPr>
            <p:ph idx="1" type="body"/>
          </p:nvPr>
        </p:nvSpPr>
        <p:spPr>
          <a:xfrm>
            <a:off x="311700" y="1003223"/>
            <a:ext cx="8520600" cy="5703900"/>
          </a:xfrm>
          <a:prstGeom prst="rect">
            <a:avLst/>
          </a:prstGeom>
          <a:noFill/>
          <a:ln>
            <a:noFill/>
          </a:ln>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SzPts val="2800"/>
              <a:buChar char="●"/>
            </a:pPr>
            <a:r>
              <a:rPr lang="en"/>
              <a:t>“Survival of the fittest” is a common phrase you may have heard. The term “fittest” refers to the organisms in a population that are the strongest, healthiest, and fastest.</a:t>
            </a:r>
            <a:endParaRPr/>
          </a:p>
          <a:p>
            <a:pPr indent="-406400" lvl="1" marL="914400" rtl="0" algn="l">
              <a:lnSpc>
                <a:spcPct val="115000"/>
              </a:lnSpc>
              <a:spcBef>
                <a:spcPts val="0"/>
              </a:spcBef>
              <a:spcAft>
                <a:spcPts val="0"/>
              </a:spcAft>
              <a:buSzPts val="2800"/>
              <a:buChar char="○"/>
            </a:pPr>
            <a:r>
              <a:rPr b="1" lang="en">
                <a:solidFill>
                  <a:srgbClr val="FF0000"/>
                </a:solidFill>
              </a:rPr>
              <a:t>FALSE</a:t>
            </a:r>
            <a:r>
              <a:rPr lang="en"/>
              <a:t>: the fittest organism simply refers to the organism that (you guessed it) can survive and reproduce</a:t>
            </a:r>
            <a:endParaRPr/>
          </a:p>
          <a:p>
            <a:pPr indent="-400050" lvl="2" marL="1371600" rtl="0" algn="l">
              <a:lnSpc>
                <a:spcPct val="115000"/>
              </a:lnSpc>
              <a:spcBef>
                <a:spcPts val="0"/>
              </a:spcBef>
              <a:spcAft>
                <a:spcPts val="0"/>
              </a:spcAft>
              <a:buSzPts val="2700"/>
              <a:buChar char="■"/>
            </a:pPr>
            <a:r>
              <a:rPr lang="en" sz="2700"/>
              <a:t>For example, sickle cell anemia is a trait that leads to protection against malaria. But individuals with sickle cell anemia would not be classified as healthy</a:t>
            </a:r>
            <a:endParaRPr sz="2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