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69" r:id="rId2"/>
    <p:sldId id="270" r:id="rId3"/>
    <p:sldId id="300" r:id="rId4"/>
    <p:sldId id="275" r:id="rId5"/>
    <p:sldId id="276" r:id="rId6"/>
    <p:sldId id="359" r:id="rId7"/>
    <p:sldId id="418" r:id="rId8"/>
    <p:sldId id="322" r:id="rId9"/>
    <p:sldId id="422" r:id="rId10"/>
    <p:sldId id="352" r:id="rId11"/>
    <p:sldId id="423" r:id="rId12"/>
    <p:sldId id="396" r:id="rId13"/>
    <p:sldId id="414" r:id="rId14"/>
    <p:sldId id="350" r:id="rId15"/>
    <p:sldId id="342" r:id="rId16"/>
    <p:sldId id="299" r:id="rId1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E2409-3F38-40C7-914F-075EA915C7A3}"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en-US"/>
        </a:p>
      </dgm:t>
    </dgm:pt>
    <dgm:pt modelId="{37EB2370-4AF7-4CD8-BC2A-0B319B74B5DC}">
      <dgm:prSet custT="1"/>
      <dgm:spPr/>
      <dgm:t>
        <a:bodyPr/>
        <a:lstStyle/>
        <a:p>
          <a:r>
            <a:rPr lang="en-US" sz="2800" b="1" dirty="0"/>
            <a:t>Go on the platform and complete SAQ and MCQ question sets. </a:t>
          </a:r>
          <a:endParaRPr lang="en-US" sz="2800" dirty="0"/>
        </a:p>
      </dgm:t>
    </dgm:pt>
    <dgm:pt modelId="{3E81DBC2-C301-4B39-A0A7-9AF6F54DE318}" type="parTrans" cxnId="{2ED82F54-613E-4223-8207-FA5CFD7F2D69}">
      <dgm:prSet/>
      <dgm:spPr/>
      <dgm:t>
        <a:bodyPr/>
        <a:lstStyle/>
        <a:p>
          <a:endParaRPr lang="en-US"/>
        </a:p>
      </dgm:t>
    </dgm:pt>
    <dgm:pt modelId="{0CB16D24-A508-4D6A-92A7-91043BF99AB6}" type="sibTrans" cxnId="{2ED82F54-613E-4223-8207-FA5CFD7F2D69}">
      <dgm:prSet/>
      <dgm:spPr/>
      <dgm:t>
        <a:bodyPr/>
        <a:lstStyle/>
        <a:p>
          <a:endParaRPr lang="en-US"/>
        </a:p>
      </dgm:t>
    </dgm:pt>
    <dgm:pt modelId="{27F8265F-CE57-444F-B4AF-7E710C6C552A}" type="pres">
      <dgm:prSet presAssocID="{456E2409-3F38-40C7-914F-075EA915C7A3}" presName="Name0" presStyleCnt="0">
        <dgm:presLayoutVars>
          <dgm:dir/>
          <dgm:resizeHandles val="exact"/>
        </dgm:presLayoutVars>
      </dgm:prSet>
      <dgm:spPr/>
    </dgm:pt>
    <dgm:pt modelId="{75A24FE0-7AC5-487E-91EC-6323D3B37F8E}" type="pres">
      <dgm:prSet presAssocID="{456E2409-3F38-40C7-914F-075EA915C7A3}" presName="arrow" presStyleLbl="bgShp" presStyleIdx="0" presStyleCnt="1">
        <dgm:style>
          <a:lnRef idx="0">
            <a:schemeClr val="accent2"/>
          </a:lnRef>
          <a:fillRef idx="3">
            <a:schemeClr val="accent2"/>
          </a:fillRef>
          <a:effectRef idx="3">
            <a:schemeClr val="accent2"/>
          </a:effectRef>
          <a:fontRef idx="minor">
            <a:schemeClr val="lt1"/>
          </a:fontRef>
        </dgm:style>
      </dgm:prSet>
      <dgm:spPr/>
    </dgm:pt>
    <dgm:pt modelId="{A06643F6-0C10-4689-B7E3-B74806530D48}" type="pres">
      <dgm:prSet presAssocID="{456E2409-3F38-40C7-914F-075EA915C7A3}" presName="points" presStyleCnt="0"/>
      <dgm:spPr/>
    </dgm:pt>
    <dgm:pt modelId="{4A593B23-F01B-4ACC-AB00-2A205094519F}" type="pres">
      <dgm:prSet presAssocID="{37EB2370-4AF7-4CD8-BC2A-0B319B74B5DC}" presName="compositeA" presStyleCnt="0"/>
      <dgm:spPr/>
    </dgm:pt>
    <dgm:pt modelId="{8670C29E-7180-4124-9C2C-BAA1D3BDB251}" type="pres">
      <dgm:prSet presAssocID="{37EB2370-4AF7-4CD8-BC2A-0B319B74B5DC}" presName="textA" presStyleLbl="revTx" presStyleIdx="0" presStyleCnt="1">
        <dgm:presLayoutVars>
          <dgm:bulletEnabled val="1"/>
        </dgm:presLayoutVars>
      </dgm:prSet>
      <dgm:spPr/>
    </dgm:pt>
    <dgm:pt modelId="{0C82A56D-8C35-4731-B095-0E0B7DCAD187}" type="pres">
      <dgm:prSet presAssocID="{37EB2370-4AF7-4CD8-BC2A-0B319B74B5DC}" presName="circleA" presStyleLbl="node1" presStyleIdx="0" presStyleCnt="1"/>
      <dgm:spPr/>
    </dgm:pt>
    <dgm:pt modelId="{095B5F3B-0A5D-47ED-A71A-76D4DF43FE1A}" type="pres">
      <dgm:prSet presAssocID="{37EB2370-4AF7-4CD8-BC2A-0B319B74B5DC}" presName="spaceA" presStyleCnt="0"/>
      <dgm:spPr/>
    </dgm:pt>
  </dgm:ptLst>
  <dgm:cxnLst>
    <dgm:cxn modelId="{F0818D03-9559-4DC3-8741-EBF8EA277030}" type="presOf" srcId="{456E2409-3F38-40C7-914F-075EA915C7A3}" destId="{27F8265F-CE57-444F-B4AF-7E710C6C552A}" srcOrd="0" destOrd="0" presId="urn:microsoft.com/office/officeart/2005/8/layout/hProcess11"/>
    <dgm:cxn modelId="{83C0CA0F-D278-42DB-A9F8-89CE1D3DA339}" type="presOf" srcId="{37EB2370-4AF7-4CD8-BC2A-0B319B74B5DC}" destId="{8670C29E-7180-4124-9C2C-BAA1D3BDB251}" srcOrd="0" destOrd="0" presId="urn:microsoft.com/office/officeart/2005/8/layout/hProcess11"/>
    <dgm:cxn modelId="{2ED82F54-613E-4223-8207-FA5CFD7F2D69}" srcId="{456E2409-3F38-40C7-914F-075EA915C7A3}" destId="{37EB2370-4AF7-4CD8-BC2A-0B319B74B5DC}" srcOrd="0" destOrd="0" parTransId="{3E81DBC2-C301-4B39-A0A7-9AF6F54DE318}" sibTransId="{0CB16D24-A508-4D6A-92A7-91043BF99AB6}"/>
    <dgm:cxn modelId="{E154EB90-0362-43CB-9D4E-C7FB1BB380B4}" type="presParOf" srcId="{27F8265F-CE57-444F-B4AF-7E710C6C552A}" destId="{75A24FE0-7AC5-487E-91EC-6323D3B37F8E}" srcOrd="0" destOrd="0" presId="urn:microsoft.com/office/officeart/2005/8/layout/hProcess11"/>
    <dgm:cxn modelId="{3083444C-D0AE-47F7-BF65-38D955CCA591}" type="presParOf" srcId="{27F8265F-CE57-444F-B4AF-7E710C6C552A}" destId="{A06643F6-0C10-4689-B7E3-B74806530D48}" srcOrd="1" destOrd="0" presId="urn:microsoft.com/office/officeart/2005/8/layout/hProcess11"/>
    <dgm:cxn modelId="{337CF9BA-72DE-4DAA-BB05-10D764E16D57}" type="presParOf" srcId="{A06643F6-0C10-4689-B7E3-B74806530D48}" destId="{4A593B23-F01B-4ACC-AB00-2A205094519F}" srcOrd="0" destOrd="0" presId="urn:microsoft.com/office/officeart/2005/8/layout/hProcess11"/>
    <dgm:cxn modelId="{3DAF821F-C170-4FC6-8511-B81BE9F3DC99}" type="presParOf" srcId="{4A593B23-F01B-4ACC-AB00-2A205094519F}" destId="{8670C29E-7180-4124-9C2C-BAA1D3BDB251}" srcOrd="0" destOrd="0" presId="urn:microsoft.com/office/officeart/2005/8/layout/hProcess11"/>
    <dgm:cxn modelId="{73CC7514-4BF0-4E82-8C39-36605F97CA04}" type="presParOf" srcId="{4A593B23-F01B-4ACC-AB00-2A205094519F}" destId="{0C82A56D-8C35-4731-B095-0E0B7DCAD187}" srcOrd="1" destOrd="0" presId="urn:microsoft.com/office/officeart/2005/8/layout/hProcess11"/>
    <dgm:cxn modelId="{F228425E-A04B-4EC4-AE66-DDC397F6556D}" type="presParOf" srcId="{4A593B23-F01B-4ACC-AB00-2A205094519F}" destId="{095B5F3B-0A5D-47ED-A71A-76D4DF43FE1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24FE0-7AC5-487E-91EC-6323D3B37F8E}">
      <dsp:nvSpPr>
        <dsp:cNvPr id="0" name=""/>
        <dsp:cNvSpPr/>
      </dsp:nvSpPr>
      <dsp:spPr>
        <a:xfrm>
          <a:off x="0" y="415498"/>
          <a:ext cx="6858000" cy="553998"/>
        </a:xfrm>
        <a:prstGeom prst="notchedRightArrow">
          <a:avLst/>
        </a:prstGeom>
        <a:gradFill rotWithShape="1">
          <a:gsLst>
            <a:gs pos="0">
              <a:schemeClr val="accent2">
                <a:shade val="85000"/>
              </a:schemeClr>
            </a:gs>
            <a:gs pos="100000">
              <a:schemeClr val="accent2">
                <a:tint val="90000"/>
                <a:alpha val="100000"/>
                <a:satMod val="180000"/>
              </a:schemeClr>
            </a:gs>
          </a:gsLst>
          <a:path path="circle">
            <a:fillToRect l="100000" t="100000" r="100000" b="100000"/>
          </a:path>
        </a:gradFill>
        <a:ln>
          <a:noFill/>
        </a:ln>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dsp:spPr>
      <dsp:style>
        <a:lnRef idx="0">
          <a:schemeClr val="accent2"/>
        </a:lnRef>
        <a:fillRef idx="3">
          <a:schemeClr val="accent2"/>
        </a:fillRef>
        <a:effectRef idx="3">
          <a:schemeClr val="accent2"/>
        </a:effectRef>
        <a:fontRef idx="minor">
          <a:schemeClr val="lt1"/>
        </a:fontRef>
      </dsp:style>
    </dsp:sp>
    <dsp:sp modelId="{8670C29E-7180-4124-9C2C-BAA1D3BDB251}">
      <dsp:nvSpPr>
        <dsp:cNvPr id="0" name=""/>
        <dsp:cNvSpPr/>
      </dsp:nvSpPr>
      <dsp:spPr>
        <a:xfrm>
          <a:off x="0" y="0"/>
          <a:ext cx="6172200" cy="553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sz="2800" b="1" kern="1200" dirty="0"/>
            <a:t>Go on the platform and complete SAQ and MCQ question sets. </a:t>
          </a:r>
          <a:endParaRPr lang="en-US" sz="2800" kern="1200" dirty="0"/>
        </a:p>
      </dsp:txBody>
      <dsp:txXfrm>
        <a:off x="0" y="0"/>
        <a:ext cx="6172200" cy="553998"/>
      </dsp:txXfrm>
    </dsp:sp>
    <dsp:sp modelId="{0C82A56D-8C35-4731-B095-0E0B7DCAD187}">
      <dsp:nvSpPr>
        <dsp:cNvPr id="0" name=""/>
        <dsp:cNvSpPr/>
      </dsp:nvSpPr>
      <dsp:spPr>
        <a:xfrm>
          <a:off x="3016850" y="623247"/>
          <a:ext cx="138499" cy="138499"/>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3/23/2026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3/23/2026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BFFB4-6896-6C5F-1F68-C9697776AB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9D5473-389A-AD91-D47A-AF0553CAF7E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D111DB2-BD2F-ADFD-1BCC-3567397639D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764F89F-F733-66AD-9732-BD40CB4A8E21}"/>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24564958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7F126-1E65-C268-2441-5831AB397C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EDFF5F-A6F7-8422-12FC-B1CE77CBE3C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3B3FD5-E470-50FE-F0A6-2B61406E475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2207BF8-FE39-2848-9B8B-78B8289448A5}"/>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8045725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024729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3/23/2026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3/23/2026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3/23/2026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3/23/2026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846polkwar.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1846polkwar.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ourcebooks.fordham.edu/mod/1885berlin.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885berlin.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6.2 - State Expansion from 1750 to 1900</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U.S. President James K. Polk, Message to Congress on the Mexican War (1846) </a:t>
            </a:r>
            <a:r>
              <a:rPr lang="en-US" sz="2000" b="1" cap="none" dirty="0">
                <a:effectLst/>
                <a:latin typeface="Arial" panose="020B0604020202020204" pitchFamily="34" charset="0"/>
                <a:ea typeface="Aptos" panose="020B0004020202020204" pitchFamily="34" charset="0"/>
                <a:hlinkClick r:id="rId3"/>
              </a:rPr>
              <a:t>https://sourcebooks.fordham.edu/mod/1846polkwar.asp</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Mexico has passed the boundary of the United States, has invaded our territory and shed American blood upon American soil… As war exists, and notwithstanding all our efforts to avoid it, exists by the act of Mexico herself, we are called upon by every consideration of duty and patriotism to vindicate with decision the honor, the rights, and the interests of our country…</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The strong arm of the nation is invoked to avenge our wrongs… and in defense of our national rights we shall not fail to prosecute the war with vigor… until a just peace shall be secured…</a:t>
            </a:r>
          </a:p>
        </p:txBody>
      </p:sp>
    </p:spTree>
    <p:extLst>
      <p:ext uri="{BB962C8B-B14F-4D97-AF65-F5344CB8AC3E}">
        <p14:creationId xmlns:p14="http://schemas.microsoft.com/office/powerpoint/2010/main" val="241406660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490E0EC-52F0-8D5F-F00B-17AA3801B7D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6BFE5-2C5A-2DBC-B12D-8531F1078EA3}"/>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U.S. President James K. Polk, Message to Congress on the Mexican War (1846) </a:t>
            </a:r>
            <a:r>
              <a:rPr lang="en-US" sz="2000" b="1" cap="none" dirty="0">
                <a:effectLst/>
                <a:latin typeface="Arial" panose="020B0604020202020204" pitchFamily="34" charset="0"/>
                <a:ea typeface="Aptos" panose="020B0004020202020204" pitchFamily="34" charset="0"/>
                <a:hlinkClick r:id="rId3"/>
              </a:rPr>
              <a:t>https://sourcebooks.fordham.edu/mod/1846polkwar.asp</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6EDF650A-E6D4-FCD4-4FE8-317883D60623}"/>
              </a:ext>
            </a:extLst>
          </p:cNvPr>
          <p:cNvSpPr txBox="1"/>
          <p:nvPr/>
        </p:nvSpPr>
        <p:spPr>
          <a:xfrm>
            <a:off x="608012" y="1752598"/>
            <a:ext cx="10896600" cy="446276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further vindication of our rights and defense of our territory, I recommend that Congress recognize the existence of war… and place at the disposition of the Executive the means of prosecuting the war with vigor…</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What justification does Polk use for U.S. expansion? </a:t>
            </a:r>
          </a:p>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How does this document reflect the use of </a:t>
            </a:r>
            <a:r>
              <a:rPr lang="en-US" sz="2400" b="1" kern="100" dirty="0">
                <a:effectLst/>
                <a:latin typeface="Arial" panose="020B0604020202020204" pitchFamily="34" charset="0"/>
                <a:ea typeface="Aptos" panose="020B0004020202020204" pitchFamily="34" charset="0"/>
              </a:rPr>
              <a:t>warfare</a:t>
            </a:r>
            <a:r>
              <a:rPr lang="en-US" sz="2400" kern="100" dirty="0">
                <a:effectLst/>
                <a:latin typeface="Arial" panose="020B0604020202020204" pitchFamily="34" charset="0"/>
                <a:ea typeface="Aptos" panose="020B0004020202020204" pitchFamily="34" charset="0"/>
              </a:rPr>
              <a:t> in state expansion? </a:t>
            </a:r>
          </a:p>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What does the language suggest about Polk’s </a:t>
            </a:r>
            <a:r>
              <a:rPr lang="en-US" sz="2400" b="1" kern="100" dirty="0">
                <a:effectLst/>
                <a:latin typeface="Arial" panose="020B0604020202020204" pitchFamily="34" charset="0"/>
                <a:ea typeface="Aptos" panose="020B0004020202020204" pitchFamily="34" charset="0"/>
              </a:rPr>
              <a:t>purpose and audience</a:t>
            </a:r>
            <a:r>
              <a:rPr lang="en-US" sz="2400" kern="100" dirty="0">
                <a:effectLst/>
                <a:latin typeface="Arial" panose="020B0604020202020204" pitchFamily="34" charset="0"/>
                <a:ea typeface="Aptos" panose="020B0004020202020204" pitchFamily="34" charset="0"/>
              </a:rPr>
              <a:t>? </a:t>
            </a:r>
          </a:p>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How does this example compare to European expansion in Africa? </a:t>
            </a:r>
          </a:p>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What does this reveal about land-based expansion compared to overseas empires? </a:t>
            </a:r>
          </a:p>
        </p:txBody>
      </p:sp>
    </p:spTree>
    <p:extLst>
      <p:ext uri="{BB962C8B-B14F-4D97-AF65-F5344CB8AC3E}">
        <p14:creationId xmlns:p14="http://schemas.microsoft.com/office/powerpoint/2010/main" val="274685302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Comparing State Expansion</a:t>
            </a:r>
          </a:p>
        </p:txBody>
      </p:sp>
      <p:graphicFrame>
        <p:nvGraphicFramePr>
          <p:cNvPr id="4" name="Table 3">
            <a:extLst>
              <a:ext uri="{FF2B5EF4-FFF2-40B4-BE49-F238E27FC236}">
                <a16:creationId xmlns:a16="http://schemas.microsoft.com/office/drawing/2014/main" id="{9FDA8CFD-B744-E4E9-C00C-F7AB8695F400}"/>
              </a:ext>
            </a:extLst>
          </p:cNvPr>
          <p:cNvGraphicFramePr>
            <a:graphicFrameLocks noGrp="1"/>
          </p:cNvGraphicFramePr>
          <p:nvPr>
            <p:extLst>
              <p:ext uri="{D42A27DB-BD31-4B8C-83A1-F6EECF244321}">
                <p14:modId xmlns:p14="http://schemas.microsoft.com/office/powerpoint/2010/main" val="2115574631"/>
              </p:ext>
            </p:extLst>
          </p:nvPr>
        </p:nvGraphicFramePr>
        <p:xfrm>
          <a:off x="608012" y="1600200"/>
          <a:ext cx="10972800" cy="3657600"/>
        </p:xfrm>
        <a:graphic>
          <a:graphicData uri="http://schemas.openxmlformats.org/drawingml/2006/table">
            <a:tbl>
              <a:tblPr firstRow="1" firstCol="1" bandRow="1">
                <a:tableStyleId>{3B4B98B0-60AC-42C2-AFA5-B58CD77FA1E5}</a:tableStyleId>
              </a:tblPr>
              <a:tblGrid>
                <a:gridCol w="2253813">
                  <a:extLst>
                    <a:ext uri="{9D8B030D-6E8A-4147-A177-3AD203B41FA5}">
                      <a16:colId xmlns:a16="http://schemas.microsoft.com/office/drawing/2014/main" val="548246378"/>
                    </a:ext>
                  </a:extLst>
                </a:gridCol>
                <a:gridCol w="2545689">
                  <a:extLst>
                    <a:ext uri="{9D8B030D-6E8A-4147-A177-3AD203B41FA5}">
                      <a16:colId xmlns:a16="http://schemas.microsoft.com/office/drawing/2014/main" val="2420889274"/>
                    </a:ext>
                  </a:extLst>
                </a:gridCol>
                <a:gridCol w="2640056">
                  <a:extLst>
                    <a:ext uri="{9D8B030D-6E8A-4147-A177-3AD203B41FA5}">
                      <a16:colId xmlns:a16="http://schemas.microsoft.com/office/drawing/2014/main" val="2201994397"/>
                    </a:ext>
                  </a:extLst>
                </a:gridCol>
                <a:gridCol w="3533242">
                  <a:extLst>
                    <a:ext uri="{9D8B030D-6E8A-4147-A177-3AD203B41FA5}">
                      <a16:colId xmlns:a16="http://schemas.microsoft.com/office/drawing/2014/main" val="1545383507"/>
                    </a:ext>
                  </a:extLst>
                </a:gridCol>
              </a:tblGrid>
              <a:tr h="0">
                <a:tc>
                  <a:txBody>
                    <a:bodyPr/>
                    <a:lstStyle/>
                    <a:p>
                      <a:pPr marL="0" marR="0">
                        <a:buNone/>
                      </a:pPr>
                      <a:r>
                        <a:rPr lang="en-US" sz="2400" kern="100">
                          <a:effectLst/>
                        </a:rPr>
                        <a:t>Type of Empire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Method</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Example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Key Feature</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973813591"/>
                  </a:ext>
                </a:extLst>
              </a:tr>
              <a:tr h="0">
                <a:tc>
                  <a:txBody>
                    <a:bodyPr/>
                    <a:lstStyle/>
                    <a:p>
                      <a:pPr marL="0" marR="0">
                        <a:buNone/>
                      </a:pPr>
                      <a:r>
                        <a:rPr lang="en-US" sz="2400" kern="100">
                          <a:effectLst/>
                        </a:rPr>
                        <a:t>European overseas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Diplomacy + conquest</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Berlin Conference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Division of territories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601354316"/>
                  </a:ext>
                </a:extLst>
              </a:tr>
              <a:tr h="0">
                <a:tc>
                  <a:txBody>
                    <a:bodyPr/>
                    <a:lstStyle/>
                    <a:p>
                      <a:pPr marL="0" marR="0">
                        <a:buNone/>
                      </a:pPr>
                      <a:r>
                        <a:rPr lang="en-US" sz="2400" kern="100">
                          <a:effectLst/>
                        </a:rPr>
                        <a:t>British Empire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Direct rule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India (post-1857)</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Centralized control</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640836486"/>
                  </a:ext>
                </a:extLst>
              </a:tr>
              <a:tr h="0">
                <a:tc>
                  <a:txBody>
                    <a:bodyPr/>
                    <a:lstStyle/>
                    <a:p>
                      <a:pPr marL="0" marR="0">
                        <a:buNone/>
                      </a:pPr>
                      <a:r>
                        <a:rPr lang="en-US" sz="2400" kern="100">
                          <a:effectLst/>
                        </a:rPr>
                        <a:t>United States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Warfare + settlement</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Mexican-American War</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Territorial expansion</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519082315"/>
                  </a:ext>
                </a:extLst>
              </a:tr>
              <a:tr h="0">
                <a:tc>
                  <a:txBody>
                    <a:bodyPr/>
                    <a:lstStyle/>
                    <a:p>
                      <a:pPr marL="0" marR="0">
                        <a:buNone/>
                      </a:pPr>
                      <a:r>
                        <a:rPr lang="en-US" sz="2400" kern="100">
                          <a:effectLst/>
                        </a:rPr>
                        <a:t>Russia</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Land conquest</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Central Asia</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Contiguous expansion</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452605082"/>
                  </a:ext>
                </a:extLst>
              </a:tr>
              <a:tr h="0">
                <a:tc>
                  <a:txBody>
                    <a:bodyPr/>
                    <a:lstStyle/>
                    <a:p>
                      <a:pPr marL="0" marR="0">
                        <a:buNone/>
                      </a:pPr>
                      <a:r>
                        <a:rPr lang="en-US" sz="2400" kern="100">
                          <a:effectLst/>
                        </a:rPr>
                        <a:t>Japan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Regional imperialism</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Korea</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Rapid modernization + expansion</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302820075"/>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760412" y="1524000"/>
            <a:ext cx="10668000" cy="2677656"/>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Change:</a:t>
            </a:r>
            <a:r>
              <a:rPr lang="en-US" sz="2800" kern="100" dirty="0">
                <a:effectLst/>
                <a:latin typeface="Arial" panose="020B0604020202020204" pitchFamily="34" charset="0"/>
                <a:ea typeface="Aptos" panose="020B0004020202020204" pitchFamily="34" charset="0"/>
              </a:rPr>
              <a:t> Increased direct state control over colonies replaced company rule.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Continuity:</a:t>
            </a:r>
            <a:r>
              <a:rPr lang="en-US" sz="2800" kern="100" dirty="0">
                <a:effectLst/>
                <a:latin typeface="Arial" panose="020B0604020202020204" pitchFamily="34" charset="0"/>
                <a:ea typeface="Aptos" panose="020B0004020202020204" pitchFamily="34" charset="0"/>
              </a:rPr>
              <a:t> Expansion through conquest remained a common strategy.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Comparison:</a:t>
            </a:r>
            <a:r>
              <a:rPr lang="en-US" sz="2800" kern="100" dirty="0">
                <a:effectLst/>
                <a:latin typeface="Arial" panose="020B0604020202020204" pitchFamily="34" charset="0"/>
                <a:ea typeface="Aptos" panose="020B0004020202020204" pitchFamily="34" charset="0"/>
              </a:rPr>
              <a:t> European empires expanded overseas, while the U.S., Russia, and Japan expanded into neighboring territories. </a:t>
            </a: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5016758"/>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States expanded power through both diplomacy and warfare.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European governments increased direct control over colonies.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New powers like the U.S. and Japan emerged as imperial states.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Expansion methods varied by geography and political context.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Indigenous populations were often displaced or controlled. </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1293812" y="457201"/>
            <a:ext cx="9144000" cy="609600"/>
          </a:xfrm>
        </p:spPr>
        <p:txBody>
          <a:bodyPr>
            <a:noAutofit/>
          </a:bodyPr>
          <a:lstStyle/>
          <a:p>
            <a:r>
              <a:rPr lang="en-US" sz="3200" dirty="0">
                <a:latin typeface="Abadi" panose="020B0604020104020204" pitchFamily="34" charset="0"/>
              </a:rPr>
              <a:t>Assignments</a:t>
            </a:r>
          </a:p>
        </p:txBody>
      </p:sp>
      <p:graphicFrame>
        <p:nvGraphicFramePr>
          <p:cNvPr id="2" name="Diagram 1">
            <a:extLst>
              <a:ext uri="{FF2B5EF4-FFF2-40B4-BE49-F238E27FC236}">
                <a16:creationId xmlns:a16="http://schemas.microsoft.com/office/drawing/2014/main" id="{4976ACAA-AC4B-BD1F-E121-B0C726D45FD9}"/>
              </a:ext>
            </a:extLst>
          </p:cNvPr>
          <p:cNvGraphicFramePr/>
          <p:nvPr>
            <p:extLst>
              <p:ext uri="{D42A27DB-BD31-4B8C-83A1-F6EECF244321}">
                <p14:modId xmlns:p14="http://schemas.microsoft.com/office/powerpoint/2010/main" val="1350482055"/>
              </p:ext>
            </p:extLst>
          </p:nvPr>
        </p:nvGraphicFramePr>
        <p:xfrm>
          <a:off x="2665412" y="2362200"/>
          <a:ext cx="6858000" cy="1384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369338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Compare different processes of state expansion across regions.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governments increased and centralized control.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differences between land-based and maritime empires.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primary sources related to imperial policy and expansion. </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415924" y="248671"/>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473868" y="1255999"/>
            <a:ext cx="11241088" cy="4524315"/>
          </a:xfrm>
          <a:prstGeom prst="rect">
            <a:avLst/>
          </a:prstGeom>
          <a:noFill/>
          <a:ln>
            <a:solidFill>
              <a:schemeClr val="bg2"/>
            </a:solidFill>
          </a:ln>
        </p:spPr>
        <p:txBody>
          <a:bodyPr wrap="square">
            <a:spAutoFit/>
          </a:bodyPr>
          <a:lstStyle/>
          <a:p>
            <a:r>
              <a:rPr lang="en-US" sz="3200" dirty="0"/>
              <a:t>Between 1750 and 1900, states around the world expanded their power through conquest, colonization, and diplomacy. European empires strengthened control over overseas territories, often replacing private companies with direct rule. At the same time, land-based empires such as the United States, Russia, and Japan expanded into neighboring regions. These shifts reshaped global power and created new political systems while often displacing indigenous populations.</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401205"/>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Direct rule</a:t>
            </a:r>
            <a:r>
              <a:rPr lang="en-US" sz="2800" kern="100" dirty="0">
                <a:effectLst/>
                <a:latin typeface="Arial" panose="020B0604020202020204" pitchFamily="34" charset="0"/>
                <a:ea typeface="Aptos" panose="020B0004020202020204" pitchFamily="34" charset="0"/>
              </a:rPr>
              <a:t>: When a government controls a colony itself rather than through a company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Sphere of influence</a:t>
            </a:r>
            <a:r>
              <a:rPr lang="en-US" sz="2800" kern="100" dirty="0">
                <a:effectLst/>
                <a:latin typeface="Arial" panose="020B0604020202020204" pitchFamily="34" charset="0"/>
                <a:ea typeface="Aptos" panose="020B0004020202020204" pitchFamily="34" charset="0"/>
              </a:rPr>
              <a:t>: A region where a country has special economic or political power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Protectorate</a:t>
            </a:r>
            <a:r>
              <a:rPr lang="en-US" sz="2800" kern="100" dirty="0">
                <a:effectLst/>
                <a:latin typeface="Arial" panose="020B0604020202020204" pitchFamily="34" charset="0"/>
                <a:ea typeface="Aptos" panose="020B0004020202020204" pitchFamily="34" charset="0"/>
              </a:rPr>
              <a:t>: A territory that has its own government but is controlled by a stronger state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Territorial consolidation</a:t>
            </a:r>
            <a:r>
              <a:rPr lang="en-US" sz="2800" kern="100" dirty="0">
                <a:effectLst/>
                <a:latin typeface="Arial" panose="020B0604020202020204" pitchFamily="34" charset="0"/>
                <a:ea typeface="Aptos" panose="020B0004020202020204" pitchFamily="34" charset="0"/>
              </a:rPr>
              <a:t>: The process of strengthening control over existing lands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Expansionism</a:t>
            </a:r>
            <a:r>
              <a:rPr lang="en-US" sz="2800" kern="100" dirty="0">
                <a:effectLst/>
                <a:latin typeface="Arial" panose="020B0604020202020204" pitchFamily="34" charset="0"/>
                <a:ea typeface="Aptos" panose="020B0004020202020204" pitchFamily="34" charset="0"/>
              </a:rPr>
              <a:t>: A policy of growing a country’s territory or influence </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During the 19th century, many states expanded their power by increasing control over territories. European governments often took direct control of colonies that had previously been managed by private companies. For example, Britain assumed direct rule over India after the Indian Rebellion of 1857, marking a shift toward stronger state authority.</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At the same time, imperial competition intensified. European nations expanded into Africa using both military conquest and diplomatic agreements. The Berlin Conference formalized this process by dividing Africa among European powers. Meanwhile, Spain and Portugal declined as dominant imperial forces, while newer powers such as Germany and Belgium expanded.</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Land-based empires also grew. The United States expanded westward across North America and into the Pacific. Russia extended its influence into Central Asia, and Japan began imperial expansion after the Meiji Restoration. While methods differed, all of these expansions involved strengthening state control and reshaping political boundaries.</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General Act of the Berlin Conference (1885)</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https://sourcebooks.fordham.edu/mod/1885berlin.asp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4267" y="1443841"/>
            <a:ext cx="106680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signatory Powers of this Act recognize the obligation to ensure the establishment of authority in the regions occupied by them on the coasts of the African continent sufficient to protect existing rights and, as the case may be, freedom of trade and of transit under the conditions agreed upon…</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All the Powers exercising sovereign rights or influence in the aforesaid territories bind themselves to watch over the preservation of the native tribes, and to care for the improvement of the conditions of their moral and material well-being, and to help in suppressing slavery…</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F869E0A-0A92-9D13-12AB-E633A726859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0C88D51-0F6E-249C-44EC-C8BC8F51775C}"/>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General Act of the Berlin Conference (1885)</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hlinkClick r:id="rId3"/>
              </a:rPr>
              <a:t>https://sourcebooks.fordham.edu/mod/1885berlin.asp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4C7E9586-B1F3-2293-5230-5E39A2561F13}"/>
              </a:ext>
            </a:extLst>
          </p:cNvPr>
          <p:cNvSpPr txBox="1"/>
          <p:nvPr/>
        </p:nvSpPr>
        <p:spPr>
          <a:xfrm>
            <a:off x="760412" y="1298532"/>
            <a:ext cx="106680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Any Power which henceforth takes possession of a tract of land on the coasts of the African continent outside of its present possessions shall accompany the respective act with a notification addressed to the other signatory Powers…</a:t>
            </a:r>
          </a:p>
          <a:p>
            <a:pPr marL="0" marR="0">
              <a:buNone/>
            </a:pPr>
            <a:endParaRPr lang="en-US" sz="2800" kern="100" dirty="0">
              <a:effectLst/>
              <a:latin typeface="Arial" panose="020B0604020202020204" pitchFamily="34" charset="0"/>
              <a:ea typeface="Aptos" panose="020B0004020202020204" pitchFamily="34" charset="0"/>
            </a:endParaRPr>
          </a:p>
          <a:p>
            <a:pPr marL="514350" marR="0" indent="-514350">
              <a:buFont typeface="+mj-lt"/>
              <a:buAutoNum type="arabicPeriod"/>
            </a:pPr>
            <a:r>
              <a:rPr lang="en-US" sz="2400" kern="100" dirty="0">
                <a:effectLst/>
                <a:latin typeface="Arial" panose="020B0604020202020204" pitchFamily="34" charset="0"/>
                <a:ea typeface="Aptos" panose="020B0004020202020204" pitchFamily="34" charset="0"/>
              </a:rPr>
              <a:t>What is the historical situation that led to this agreement? </a:t>
            </a:r>
          </a:p>
          <a:p>
            <a:pPr marL="514350" marR="0" indent="-514350">
              <a:buFont typeface="+mj-lt"/>
              <a:buAutoNum type="arabicPeriod"/>
            </a:pPr>
            <a:r>
              <a:rPr lang="en-US" sz="2400" kern="100" dirty="0">
                <a:effectLst/>
                <a:latin typeface="Arial" panose="020B0604020202020204" pitchFamily="34" charset="0"/>
                <a:ea typeface="Aptos" panose="020B0004020202020204" pitchFamily="34" charset="0"/>
              </a:rPr>
              <a:t>How does the document justify European expansion in Africa? </a:t>
            </a:r>
          </a:p>
          <a:p>
            <a:pPr marL="514350" marR="0" indent="-514350">
              <a:buFont typeface="+mj-lt"/>
              <a:buAutoNum type="arabicPeriod"/>
            </a:pPr>
            <a:r>
              <a:rPr lang="en-US" sz="2400" kern="100" dirty="0">
                <a:effectLst/>
                <a:latin typeface="Arial" panose="020B0604020202020204" pitchFamily="34" charset="0"/>
                <a:ea typeface="Aptos" panose="020B0004020202020204" pitchFamily="34" charset="0"/>
              </a:rPr>
              <a:t>What role does diplomacy play in the process of imperial expansion shown here? </a:t>
            </a:r>
          </a:p>
          <a:p>
            <a:pPr marL="514350" marR="0" indent="-514350">
              <a:buFont typeface="+mj-lt"/>
              <a:buAutoNum type="arabicPeriod"/>
            </a:pPr>
            <a:r>
              <a:rPr lang="en-US" sz="2400" kern="100" dirty="0">
                <a:effectLst/>
                <a:latin typeface="Arial" panose="020B0604020202020204" pitchFamily="34" charset="0"/>
                <a:ea typeface="Aptos" panose="020B0004020202020204" pitchFamily="34" charset="0"/>
              </a:rPr>
              <a:t>What is one intended audience of this document, and how does that shape its language? </a:t>
            </a:r>
          </a:p>
          <a:p>
            <a:pPr marL="514350" marR="0" indent="-514350">
              <a:buFont typeface="+mj-lt"/>
              <a:buAutoNum type="arabicPeriod"/>
            </a:pPr>
            <a:r>
              <a:rPr lang="en-US" sz="2400" kern="100" dirty="0">
                <a:effectLst/>
                <a:latin typeface="Arial" panose="020B0604020202020204" pitchFamily="34" charset="0"/>
                <a:ea typeface="Aptos" panose="020B0004020202020204" pitchFamily="34" charset="0"/>
              </a:rPr>
              <a:t>How does this source illustrate a shift in how states exercised power? </a:t>
            </a:r>
          </a:p>
        </p:txBody>
      </p:sp>
    </p:spTree>
    <p:extLst>
      <p:ext uri="{BB962C8B-B14F-4D97-AF65-F5344CB8AC3E}">
        <p14:creationId xmlns:p14="http://schemas.microsoft.com/office/powerpoint/2010/main" val="429300111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theme/theme1.xml><?xml version="1.0" encoding="utf-8"?>
<a:theme xmlns:a="http://schemas.openxmlformats.org/drawingml/2006/main" name="World country report presentation">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2929</TotalTime>
  <Words>1183</Words>
  <Application>Microsoft Office PowerPoint</Application>
  <PresentationFormat>Custom</PresentationFormat>
  <Paragraphs>107</Paragraphs>
  <Slides>16</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Abadi</vt:lpstr>
      <vt:lpstr>Arial</vt:lpstr>
      <vt:lpstr>Century Gothic</vt:lpstr>
      <vt:lpstr>Symbol</vt:lpstr>
      <vt:lpstr>World country report presentation</vt:lpstr>
      <vt:lpstr>Topic 6.2 - State Expansion from 1750 to 1900</vt:lpstr>
      <vt:lpstr>Learning Objectives</vt:lpstr>
      <vt:lpstr>Overview</vt:lpstr>
      <vt:lpstr>Keywords and Phrases</vt:lpstr>
      <vt:lpstr>Background Reading</vt:lpstr>
      <vt:lpstr>Background Reading</vt:lpstr>
      <vt:lpstr>Background Reading</vt:lpstr>
      <vt:lpstr>Primary Source 1 - Source: General Act of the Berlin Conference (1885) https://sourcebooks.fordham.edu/mod/1885berlin.asp </vt:lpstr>
      <vt:lpstr>Primary Source 1 - Source: General Act of the Berlin Conference (1885) https://sourcebooks.fordham.edu/mod/1885berlin.asp </vt:lpstr>
      <vt:lpstr>Primary Source 2 — Source: U.S. President James K. Polk, Message to Congress on the Mexican War (1846) https://sourcebooks.fordham.edu/mod/1846polkwar.asp </vt:lpstr>
      <vt:lpstr>Primary Source 2 — Source: U.S. President James K. Polk, Message to Congress on the Mexican War (1846) https://sourcebooks.fordham.edu/mod/1846polkwar.asp </vt:lpstr>
      <vt:lpstr>Comparing State Expansion</vt:lpstr>
      <vt:lpstr>Change / Continuity / Comparison</vt:lpstr>
      <vt:lpstr>Key Takeaways</vt:lpstr>
      <vt:lpstr>Assignments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71</cp:revision>
  <dcterms:created xsi:type="dcterms:W3CDTF">2025-09-29T06:54:32Z</dcterms:created>
  <dcterms:modified xsi:type="dcterms:W3CDTF">2026-03-23T07:54:57Z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