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handoutMasterIdLst>
    <p:handoutMasterId r:id="rId20"/>
  </p:handoutMasterIdLst>
  <p:sldIdLst>
    <p:sldId id="269" r:id="rId2"/>
    <p:sldId id="270" r:id="rId3"/>
    <p:sldId id="300" r:id="rId4"/>
    <p:sldId id="415" r:id="rId5"/>
    <p:sldId id="275" r:id="rId6"/>
    <p:sldId id="276" r:id="rId7"/>
    <p:sldId id="359" r:id="rId8"/>
    <p:sldId id="401" r:id="rId9"/>
    <p:sldId id="322" r:id="rId10"/>
    <p:sldId id="436" r:id="rId11"/>
    <p:sldId id="352" r:id="rId12"/>
    <p:sldId id="437" r:id="rId13"/>
    <p:sldId id="396" r:id="rId14"/>
    <p:sldId id="414" r:id="rId15"/>
    <p:sldId id="350" r:id="rId16"/>
    <p:sldId id="342" r:id="rId17"/>
    <p:sldId id="299" r:id="rId1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9CD9F-139E-80CF-3F25-866E906E17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51EF09-1F3F-9C63-1E08-6FD39EBDE30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3546AC0-445B-C6FE-6B04-11A3EAF6F57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C8E3E32-1861-BC56-98C3-FEE42FF49191}"/>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2727521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8DD05-B6B8-C1F8-145A-F3EDA68F70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B5683C-6F50-D5B9-598B-5BAD26B451D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F30DBA1-1879-CF98-88C2-CC7359213DA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2FE9476-880F-11D6-4457-87C696BCC859}"/>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825627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776smith-wealth.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848communistmanifesto.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1848communistmanifesto.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776smith-wealth.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5.7 — Economic Developments and Innovations in the Industrial Age</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ACA09AF-ABD2-BE44-3018-E27045A58B7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BF384DB-4C17-74E1-2FBD-9A9D67DC4B67}"/>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Adam Smith — </a:t>
            </a:r>
            <a:r>
              <a:rPr lang="en-US" sz="2000" b="1" i="1" cap="none" dirty="0">
                <a:effectLst/>
                <a:latin typeface="Arial" panose="020B0604020202020204" pitchFamily="34" charset="0"/>
                <a:ea typeface="Aptos" panose="020B0004020202020204" pitchFamily="34" charset="0"/>
              </a:rPr>
              <a:t>The Wealth Of Nations</a:t>
            </a:r>
            <a:r>
              <a:rPr lang="en-US" sz="2000" b="1" cap="none" dirty="0">
                <a:effectLst/>
                <a:latin typeface="Arial" panose="020B0604020202020204" pitchFamily="34" charset="0"/>
                <a:ea typeface="Aptos" panose="020B0004020202020204" pitchFamily="34" charset="0"/>
              </a:rPr>
              <a:t> (1776)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Https://Sourcebooks.Fordham.Edu/Mod/1776smith-wealth.Asp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0869482B-528C-DC07-8C70-5E7F8AE270E3}"/>
              </a:ext>
            </a:extLst>
          </p:cNvPr>
          <p:cNvSpPr txBox="1"/>
          <p:nvPr/>
        </p:nvSpPr>
        <p:spPr>
          <a:xfrm>
            <a:off x="760412" y="13716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Government regulation should therefore be limited, as excessive restrictions on trade often hinder economic growth. A system of natural liberty allows competition and enterprise to encourage productivity and innovation.</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economic idea presented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way Smith believed markets should operate.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historical development influenced by these ideas.</a:t>
            </a:r>
          </a:p>
        </p:txBody>
      </p:sp>
    </p:spTree>
    <p:extLst>
      <p:ext uri="{BB962C8B-B14F-4D97-AF65-F5344CB8AC3E}">
        <p14:creationId xmlns:p14="http://schemas.microsoft.com/office/powerpoint/2010/main" val="1196667706"/>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Karl Marx And Friedrich Engels — </a:t>
            </a:r>
            <a:r>
              <a:rPr lang="en-US" sz="2000" b="1" i="1" cap="none" dirty="0">
                <a:effectLst/>
                <a:latin typeface="Arial" panose="020B0604020202020204" pitchFamily="34" charset="0"/>
                <a:ea typeface="Aptos" panose="020B0004020202020204" pitchFamily="34" charset="0"/>
              </a:rPr>
              <a:t>The Communist Manifesto</a:t>
            </a:r>
            <a:r>
              <a:rPr lang="en-US" sz="2000" b="1" cap="none" dirty="0">
                <a:effectLst/>
                <a:latin typeface="Arial" panose="020B0604020202020204" pitchFamily="34" charset="0"/>
                <a:ea typeface="Aptos" panose="020B0004020202020204" pitchFamily="34" charset="0"/>
              </a:rPr>
              <a:t> (1848)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Https://Sourcebooks.Fordham.Edu/Mod/1848communistmanifesto.Asp</a:t>
            </a:r>
            <a:r>
              <a:rPr lang="en-US" sz="2000"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bourgeoisie has through its exploitation of the world market given a cosmopolitan character to production and consumption in every country. Industry has established connections between distant nations through trade and manufacturing.</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Modern industry has created enormous productive capacity, producing goods on a scale never before seen in human history. However, this system has also produced new forms of social inequality between industrial capitalists and the working class.</a:t>
            </a:r>
          </a:p>
        </p:txBody>
      </p:sp>
    </p:spTree>
    <p:extLst>
      <p:ext uri="{BB962C8B-B14F-4D97-AF65-F5344CB8AC3E}">
        <p14:creationId xmlns:p14="http://schemas.microsoft.com/office/powerpoint/2010/main" val="2414066609"/>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268AEA-7007-1129-9663-48A54B795AE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6A06A4F-B830-AA6A-A22F-27690B05E6DF}"/>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Karl Marx And Friedrich Engels — </a:t>
            </a:r>
            <a:r>
              <a:rPr lang="en-US" sz="2000" b="1" i="1" cap="none" dirty="0">
                <a:effectLst/>
                <a:latin typeface="Arial" panose="020B0604020202020204" pitchFamily="34" charset="0"/>
                <a:ea typeface="Aptos" panose="020B0004020202020204" pitchFamily="34" charset="0"/>
              </a:rPr>
              <a:t>The Communist Manifesto</a:t>
            </a:r>
            <a:r>
              <a:rPr lang="en-US" sz="2000" b="1" cap="none" dirty="0">
                <a:effectLst/>
                <a:latin typeface="Arial" panose="020B0604020202020204" pitchFamily="34" charset="0"/>
                <a:ea typeface="Aptos" panose="020B0004020202020204" pitchFamily="34" charset="0"/>
              </a:rPr>
              <a:t> (1848)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Https://Sourcebooks.Fordham.Edu/Mod/1848communistmanifesto.Asp</a:t>
            </a:r>
            <a:r>
              <a:rPr lang="en-US" sz="2000"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CBC49948-F3BD-07FC-0724-F0B2121E5992}"/>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As industrial capitalism expands across the world, societies experience both economic growth and social tension arising from these new economic relationships.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economic development described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effect of global industrial capitalism mentioned in the text.</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reason critics challenged industrial capitalism.</a:t>
            </a:r>
          </a:p>
        </p:txBody>
      </p:sp>
    </p:spTree>
    <p:extLst>
      <p:ext uri="{BB962C8B-B14F-4D97-AF65-F5344CB8AC3E}">
        <p14:creationId xmlns:p14="http://schemas.microsoft.com/office/powerpoint/2010/main" val="690378482"/>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Economic Systems in the Industrial Age</a:t>
            </a:r>
          </a:p>
        </p:txBody>
      </p:sp>
      <p:graphicFrame>
        <p:nvGraphicFramePr>
          <p:cNvPr id="8" name="Table 7">
            <a:extLst>
              <a:ext uri="{FF2B5EF4-FFF2-40B4-BE49-F238E27FC236}">
                <a16:creationId xmlns:a16="http://schemas.microsoft.com/office/drawing/2014/main" id="{A63AD344-20F1-C2FD-64F1-8F5442D264DD}"/>
              </a:ext>
            </a:extLst>
          </p:cNvPr>
          <p:cNvGraphicFramePr>
            <a:graphicFrameLocks noGrp="1"/>
          </p:cNvGraphicFramePr>
          <p:nvPr>
            <p:extLst>
              <p:ext uri="{D42A27DB-BD31-4B8C-83A1-F6EECF244321}">
                <p14:modId xmlns:p14="http://schemas.microsoft.com/office/powerpoint/2010/main" val="318890893"/>
              </p:ext>
            </p:extLst>
          </p:nvPr>
        </p:nvGraphicFramePr>
        <p:xfrm>
          <a:off x="1217612" y="1600200"/>
          <a:ext cx="9753600" cy="4267200"/>
        </p:xfrm>
        <a:graphic>
          <a:graphicData uri="http://schemas.openxmlformats.org/drawingml/2006/table">
            <a:tbl>
              <a:tblPr firstRow="1" firstCol="1" bandRow="1"/>
              <a:tblGrid>
                <a:gridCol w="2582753">
                  <a:extLst>
                    <a:ext uri="{9D8B030D-6E8A-4147-A177-3AD203B41FA5}">
                      <a16:colId xmlns:a16="http://schemas.microsoft.com/office/drawing/2014/main" val="3649376809"/>
                    </a:ext>
                  </a:extLst>
                </a:gridCol>
                <a:gridCol w="3958011">
                  <a:extLst>
                    <a:ext uri="{9D8B030D-6E8A-4147-A177-3AD203B41FA5}">
                      <a16:colId xmlns:a16="http://schemas.microsoft.com/office/drawing/2014/main" val="3518067404"/>
                    </a:ext>
                  </a:extLst>
                </a:gridCol>
                <a:gridCol w="3212836">
                  <a:extLst>
                    <a:ext uri="{9D8B030D-6E8A-4147-A177-3AD203B41FA5}">
                      <a16:colId xmlns:a16="http://schemas.microsoft.com/office/drawing/2014/main" val="1238093102"/>
                    </a:ext>
                  </a:extLst>
                </a:gridCol>
              </a:tblGrid>
              <a:tr h="0">
                <a:tc>
                  <a:txBody>
                    <a:bodyPr/>
                    <a:lstStyle/>
                    <a:p>
                      <a:pPr marL="0" marR="0">
                        <a:buNone/>
                      </a:pPr>
                      <a:r>
                        <a:rPr lang="en-US" sz="2800" b="1" kern="100">
                          <a:effectLst/>
                          <a:latin typeface="Arial" panose="020B0604020202020204" pitchFamily="34" charset="0"/>
                          <a:ea typeface="Aptos" panose="020B0004020202020204" pitchFamily="34" charset="0"/>
                        </a:rPr>
                        <a:t>Economic System</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Main Features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Historical Impact</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02701956"/>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Mercantilism</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Government control of trade</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Dominated early modern economies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402143670"/>
                  </a:ext>
                </a:extLst>
              </a:tr>
              <a:tr h="0">
                <a:tc>
                  <a:txBody>
                    <a:bodyPr/>
                    <a:lstStyle/>
                    <a:p>
                      <a:pPr marL="0" marR="0">
                        <a:buNone/>
                      </a:pPr>
                      <a:r>
                        <a:rPr lang="en-US" sz="2800" kern="100">
                          <a:effectLst/>
                          <a:latin typeface="Arial" panose="020B0604020202020204" pitchFamily="34" charset="0"/>
                          <a:ea typeface="Aptos" panose="020B0004020202020204" pitchFamily="34" charset="0"/>
                        </a:rPr>
                        <a:t>Laissez-Faire Capitalism</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Free markets with limited government interference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Encouraged industrial growth</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39818832"/>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Industrial Capitalism</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Factory production and private ownership</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dirty="0">
                          <a:solidFill>
                            <a:srgbClr val="000000"/>
                          </a:solidFill>
                          <a:effectLst/>
                          <a:latin typeface="Arial" panose="020B0604020202020204" pitchFamily="34" charset="0"/>
                          <a:ea typeface="Aptos" panose="020B0004020202020204" pitchFamily="34" charset="0"/>
                        </a:rPr>
                        <a:t>Expanded global trade and production</a:t>
                      </a:r>
                      <a:endParaRPr lang="en-US" sz="2800" kern="100" dirty="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133880545"/>
                  </a:ext>
                </a:extLst>
              </a:tr>
            </a:tbl>
          </a:graphicData>
        </a:graphic>
      </p:graphicFrame>
    </p:spTree>
    <p:extLst>
      <p:ext uri="{BB962C8B-B14F-4D97-AF65-F5344CB8AC3E}">
        <p14:creationId xmlns:p14="http://schemas.microsoft.com/office/powerpoint/2010/main" val="5987042"/>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379412" y="1017814"/>
            <a:ext cx="11430000" cy="5693866"/>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Economic systems shifted from mercantilism toward capitalism and free trade.</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Large corporations and financial institutions expanded global trade.</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Industrial production increased the supply of consumer goods.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Continuity</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Economic inequality persisted in many industrial societies.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Governments continued to influence economic policy in some cases.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Mercantilism relied on government control of trade, while laissez-faire capitalism emphasized market competition and private enterprise.</a:t>
            </a:r>
          </a:p>
        </p:txBody>
      </p:sp>
    </p:spTree>
    <p:extLst>
      <p:ext uri="{BB962C8B-B14F-4D97-AF65-F5344CB8AC3E}">
        <p14:creationId xmlns:p14="http://schemas.microsoft.com/office/powerpoint/2010/main" val="1154885745"/>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1217612" y="1352811"/>
            <a:ext cx="9677400" cy="5016758"/>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Industrialization contributed to the rise of modern capitalist economic systems.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Adam Smith’s ideas encouraged free trade and market competition.</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Large-scale global businesses expanded during the nineteenth century.</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Banks and financial institutions supported global trade and investment.</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 capitalism increased production and the availability of consumer goods.</a:t>
            </a:r>
          </a:p>
        </p:txBody>
      </p:sp>
    </p:spTree>
    <p:extLst>
      <p:ext uri="{BB962C8B-B14F-4D97-AF65-F5344CB8AC3E}">
        <p14:creationId xmlns:p14="http://schemas.microsoft.com/office/powerpoint/2010/main" val="2206440387"/>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539430"/>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each question in </a:t>
            </a:r>
            <a:r>
              <a:rPr lang="en-US" sz="2800" b="1" kern="100" dirty="0">
                <a:effectLst/>
                <a:latin typeface="Arial" panose="020B0604020202020204" pitchFamily="34" charset="0"/>
                <a:ea typeface="Aptos" panose="020B0004020202020204" pitchFamily="34" charset="0"/>
              </a:rPr>
              <a:t>2–3 sentences</a:t>
            </a:r>
            <a:r>
              <a:rPr lang="en-US" sz="2800" kern="100" dirty="0">
                <a:effectLst/>
                <a:latin typeface="Arial" panose="020B0604020202020204" pitchFamily="34" charset="0"/>
                <a:ea typeface="Aptos" panose="020B0004020202020204" pitchFamily="34" charset="0"/>
              </a:rPr>
              <a:t>.</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Identify ONE difference between mercantilism and laissez-faire capitalism.</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Explain ONE way industrial capitalism changed global trade.</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Explain ONE criticism of industrial capitalism during the nineteenth century.</a:t>
            </a:r>
          </a:p>
        </p:txBody>
      </p:sp>
    </p:spTree>
    <p:extLst>
      <p:ext uri="{BB962C8B-B14F-4D97-AF65-F5344CB8AC3E}">
        <p14:creationId xmlns:p14="http://schemas.microsoft.com/office/powerpoint/2010/main" val="2323693383"/>
      </p:ext>
    </p:extLst>
  </p:cSld>
  <p:clrMapOvr>
    <a:masterClrMapping/>
  </p:clrMapOvr>
  <p:transition>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lnSpcReduction="10000"/>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Explain how economic ideas such as laissez-faire capitalism influenced government policy.</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Describe the shift from mercantilism to free trade in industrializing economies.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Identify how global trade networks encouraged the development of large businesses and financial institutions.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Analyze how industrial capitalism changed economic production and consumption.</a:t>
            </a:r>
          </a:p>
        </p:txBody>
      </p:sp>
    </p:spTree>
    <p:extLst>
      <p:ext uri="{BB962C8B-B14F-4D97-AF65-F5344CB8AC3E}">
        <p14:creationId xmlns:p14="http://schemas.microsoft.com/office/powerpoint/2010/main" val="846953034"/>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415924" y="248671"/>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Industrial Revolution did not only transform technology and production; it also changed economic systems. New ideas about how economies should function emerged as industrial production expanded.</a:t>
            </a:r>
          </a:p>
          <a:p>
            <a:pPr marL="45720" indent="0">
              <a:lnSpc>
                <a:spcPct val="120000"/>
              </a:lnSpc>
              <a:buNone/>
            </a:pPr>
            <a:r>
              <a:rPr lang="en-US" sz="3000" dirty="0">
                <a:latin typeface="Abadi" panose="020B0604020104020204" pitchFamily="34" charset="0"/>
              </a:rPr>
              <a:t>One of the most influential economic thinkers of the period was Adam Smith, whose ideas about laissez-faire capitalism argued that markets should operate with minimal government interference. Many European countries gradually abandoned mercantilist policies and adopted freer trade policies that encouraged competition and global commerce.</a:t>
            </a:r>
          </a:p>
        </p:txBody>
      </p:sp>
    </p:spTree>
    <p:extLst>
      <p:ext uri="{BB962C8B-B14F-4D97-AF65-F5344CB8AC3E}">
        <p14:creationId xmlns:p14="http://schemas.microsoft.com/office/powerpoint/2010/main" val="376332526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At the same time, industrialization expanded global trade networks. Large corporations, banks, and financial institutions developed to manage the growing scale of production and trade. These changes helped create modern capitalist economies and increased the availability of consumer goods around the world.</a:t>
            </a:r>
          </a:p>
        </p:txBody>
      </p:sp>
    </p:spTree>
    <p:extLst>
      <p:ext uri="{BB962C8B-B14F-4D97-AF65-F5344CB8AC3E}">
        <p14:creationId xmlns:p14="http://schemas.microsoft.com/office/powerpoint/2010/main" val="386777996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40120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Capitalism - </a:t>
            </a:r>
            <a:r>
              <a:rPr lang="en-US" sz="2800" kern="100" dirty="0">
                <a:effectLst/>
                <a:latin typeface="Arial" panose="020B0604020202020204" pitchFamily="34" charset="0"/>
                <a:ea typeface="Aptos" panose="020B0004020202020204" pitchFamily="34" charset="0"/>
              </a:rPr>
              <a:t>An economic system where private individuals own businesses and compete for profit.</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Laissez-Faire - </a:t>
            </a:r>
            <a:r>
              <a:rPr lang="en-US" sz="2800" kern="100" dirty="0">
                <a:effectLst/>
                <a:latin typeface="Arial" panose="020B0604020202020204" pitchFamily="34" charset="0"/>
                <a:ea typeface="Aptos" panose="020B0004020202020204" pitchFamily="34" charset="0"/>
              </a:rPr>
              <a:t>An economic idea that governments should interfere as little as possible in the economy.</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Free Trade - </a:t>
            </a:r>
            <a:r>
              <a:rPr lang="en-US" sz="2800" kern="100" dirty="0">
                <a:effectLst/>
                <a:latin typeface="Arial" panose="020B0604020202020204" pitchFamily="34" charset="0"/>
                <a:ea typeface="Aptos" panose="020B0004020202020204" pitchFamily="34" charset="0"/>
              </a:rPr>
              <a:t>Trade between countries without heavy tariffs or restrictions.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Mercantilism - </a:t>
            </a:r>
            <a:r>
              <a:rPr lang="en-US" sz="2800" kern="100" dirty="0">
                <a:effectLst/>
                <a:latin typeface="Arial" panose="020B0604020202020204" pitchFamily="34" charset="0"/>
                <a:ea typeface="Aptos" panose="020B0004020202020204" pitchFamily="34" charset="0"/>
              </a:rPr>
              <a:t>An earlier economic system where governments controlled trade to increase national wealth.</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Transnational Corporation - </a:t>
            </a:r>
            <a:r>
              <a:rPr lang="en-US" sz="2800" kern="100" dirty="0">
                <a:effectLst/>
                <a:latin typeface="Arial" panose="020B0604020202020204" pitchFamily="34" charset="0"/>
                <a:ea typeface="Aptos" panose="020B0004020202020204" pitchFamily="34" charset="0"/>
              </a:rPr>
              <a:t>A large company that operates in multiple countries.</a:t>
            </a:r>
          </a:p>
        </p:txBody>
      </p:sp>
    </p:spTree>
    <p:extLst>
      <p:ext uri="{BB962C8B-B14F-4D97-AF65-F5344CB8AC3E}">
        <p14:creationId xmlns:p14="http://schemas.microsoft.com/office/powerpoint/2010/main" val="100909725"/>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Before the Industrial Revolution, many European governments followed mercantilist policies, which emphasized government control over trade and the accumulation of gold and silver. These policies often included tariffs, trade restrictions, and colonial monopolies designed to strengthen the state.</a:t>
            </a:r>
          </a:p>
        </p:txBody>
      </p:sp>
    </p:spTree>
    <p:extLst>
      <p:ext uri="{BB962C8B-B14F-4D97-AF65-F5344CB8AC3E}">
        <p14:creationId xmlns:p14="http://schemas.microsoft.com/office/powerpoint/2010/main" val="38632224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During the late eighteenth and nineteenth centuries, new economic ideas challenged mercantilism. The Scottish economist Adam Smith argued that economic growth was best achieved through free markets where individuals could pursue profit. According to Smith, competition and market forces would lead to greater efficiency and prosperity.</a:t>
            </a:r>
          </a:p>
        </p:txBody>
      </p:sp>
    </p:spTree>
    <p:extLst>
      <p:ext uri="{BB962C8B-B14F-4D97-AF65-F5344CB8AC3E}">
        <p14:creationId xmlns:p14="http://schemas.microsoft.com/office/powerpoint/2010/main" val="3263144721"/>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Industrialization also expanded the scale of global economic activity. As factories produced larger quantities of goods, businesses began operating across national borders. Banks and financial institutions developed new ways to support international trade and investment. These innovations contributed to the growth of global capitalism.</a:t>
            </a:r>
          </a:p>
        </p:txBody>
      </p:sp>
    </p:spTree>
    <p:extLst>
      <p:ext uri="{BB962C8B-B14F-4D97-AF65-F5344CB8AC3E}">
        <p14:creationId xmlns:p14="http://schemas.microsoft.com/office/powerpoint/2010/main" val="1584177703"/>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Adam Smith — </a:t>
            </a:r>
            <a:r>
              <a:rPr lang="en-US" sz="2000" b="1" i="1" cap="none" dirty="0">
                <a:effectLst/>
                <a:latin typeface="Arial" panose="020B0604020202020204" pitchFamily="34" charset="0"/>
                <a:ea typeface="Aptos" panose="020B0004020202020204" pitchFamily="34" charset="0"/>
              </a:rPr>
              <a:t>The Wealth Of Nations</a:t>
            </a:r>
            <a:r>
              <a:rPr lang="en-US" sz="2000" b="1" cap="none" dirty="0">
                <a:effectLst/>
                <a:latin typeface="Arial" panose="020B0604020202020204" pitchFamily="34" charset="0"/>
                <a:ea typeface="Aptos" panose="020B0004020202020204" pitchFamily="34" charset="0"/>
              </a:rPr>
              <a:t> (1776)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Https://Sourcebooks.Fordham.Edu/Mod/1776smith-wealth.Asp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Every individual necessarily labors to render the annual revenue of society as great as possible. By pursuing his own interest he frequently promotes that of the society more effectively than when he really intends to promote it.</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The natural effort of every individual to better his own condition is so powerful that it alone is capable of carrying on the society to wealth and prosperity. When markets are allowed to operate freely, individuals can exchange goods and services efficiently.</a:t>
            </a:r>
          </a:p>
        </p:txBody>
      </p:sp>
    </p:spTree>
    <p:extLst>
      <p:ext uri="{BB962C8B-B14F-4D97-AF65-F5344CB8AC3E}">
        <p14:creationId xmlns:p14="http://schemas.microsoft.com/office/powerpoint/2010/main" val="57014963"/>
      </p:ext>
    </p:extLst>
  </p:cSld>
  <p:clrMapOvr>
    <a:masterClrMapping/>
  </p:clrMapOvr>
  <p:transition>
    <p:split orient="vert"/>
  </p:transition>
</p:sld>
</file>

<file path=ppt/theme/theme1.xml><?xml version="1.0" encoding="utf-8"?>
<a:theme xmlns:a="http://schemas.openxmlformats.org/drawingml/2006/main" name="World country report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2712</TotalTime>
  <Words>1176</Words>
  <Application>Microsoft Office PowerPoint</Application>
  <PresentationFormat>Custom</PresentationFormat>
  <Paragraphs>108</Paragraphs>
  <Slides>17</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Abadi</vt:lpstr>
      <vt:lpstr>Arial</vt:lpstr>
      <vt:lpstr>Century Gothic</vt:lpstr>
      <vt:lpstr>World country report presentation</vt:lpstr>
      <vt:lpstr>Topic 5.7 — Economic Developments and Innovations in the Industrial Age</vt:lpstr>
      <vt:lpstr>Learning Objectives</vt:lpstr>
      <vt:lpstr>Overview</vt:lpstr>
      <vt:lpstr>Overview</vt:lpstr>
      <vt:lpstr>Keywords and Phrases</vt:lpstr>
      <vt:lpstr>Background Reading</vt:lpstr>
      <vt:lpstr>Background Reading</vt:lpstr>
      <vt:lpstr>Background Reading</vt:lpstr>
      <vt:lpstr>Primary Source 1 - Adam Smith — The Wealth Of Nations (1776) Source: Fordham University Internet History Sourcebook Https://Sourcebooks.Fordham.Edu/Mod/1776smith-wealth.Asp</vt:lpstr>
      <vt:lpstr>Primary Source 1 - Adam Smith — The Wealth Of Nations (1776) Source: Fordham University Internet History Sourcebook Https://Sourcebooks.Fordham.Edu/Mod/1776smith-wealth.Asp</vt:lpstr>
      <vt:lpstr>Primary Source 2 — Karl Marx And Friedrich Engels — The Communist Manifesto (1848) Source: Fordham University Internet History Sourcebook Https://Sourcebooks.Fordham.Edu/Mod/1848communistmanifesto.Asp </vt:lpstr>
      <vt:lpstr>Primary Source 2 — Karl Marx And Friedrich Engels — The Communist Manifesto (1848) Source: Fordham University Internet History Sourcebook Https://Sourcebooks.Fordham.Edu/Mod/1848communistmanifesto.Asp </vt:lpstr>
      <vt:lpstr>Economic Systems in the Industrial Age</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63</cp:revision>
  <dcterms:created xsi:type="dcterms:W3CDTF">2025-09-29T06:54:32Z</dcterms:created>
  <dcterms:modified xsi:type="dcterms:W3CDTF">2026-03-11T07:37:41Z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