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handoutMasterIdLst>
    <p:handoutMasterId r:id="rId30"/>
  </p:handoutMasterIdLst>
  <p:sldIdLst>
    <p:sldId id="269" r:id="rId2"/>
    <p:sldId id="270" r:id="rId3"/>
    <p:sldId id="357" r:id="rId4"/>
    <p:sldId id="300" r:id="rId5"/>
    <p:sldId id="275" r:id="rId6"/>
    <p:sldId id="276" r:id="rId7"/>
    <p:sldId id="359" r:id="rId8"/>
    <p:sldId id="322" r:id="rId9"/>
    <p:sldId id="360" r:id="rId10"/>
    <p:sldId id="347" r:id="rId11"/>
    <p:sldId id="352" r:id="rId12"/>
    <p:sldId id="353" r:id="rId13"/>
    <p:sldId id="361" r:id="rId14"/>
    <p:sldId id="348" r:id="rId15"/>
    <p:sldId id="362" r:id="rId16"/>
    <p:sldId id="367" r:id="rId17"/>
    <p:sldId id="368" r:id="rId18"/>
    <p:sldId id="370" r:id="rId19"/>
    <p:sldId id="369" r:id="rId20"/>
    <p:sldId id="363" r:id="rId21"/>
    <p:sldId id="349" r:id="rId22"/>
    <p:sldId id="364" r:id="rId23"/>
    <p:sldId id="365" r:id="rId24"/>
    <p:sldId id="350" r:id="rId25"/>
    <p:sldId id="366" r:id="rId26"/>
    <p:sldId id="342" r:id="rId27"/>
    <p:sldId id="299"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11/19/2025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11/19/2025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CAFC7-5BB1-89BB-E0B2-9FD45C97A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A7EE-ADAE-558F-343C-F36199F044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F99DA-EA76-62C0-0180-E2EE1E17FF9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680CE22-5B12-0BDF-7C37-980366DB5FCE}"/>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4008127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32111-779A-234E-C3D2-3524D75A1A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367B6-7B25-814E-40FF-050CD41F1D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B4D4CE-216A-BF70-39E6-59ED96B3A1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325CD92-67B1-4A63-20BA-F1D13312B25F}"/>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1971044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2F381-7A62-64CB-EC6A-5E4A90662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945310-F332-7F21-7C36-53280E59E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BCEEF6-2D7A-0077-0C4D-E304406E087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2D72A14-79D5-76FB-3B44-6E28C383A3C8}"/>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3890461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22801-8E23-AB77-0047-EE6A82D1D5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1C546-BC28-1B12-3E3B-E71D693A43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6731F6-D0C6-BEC2-A47B-CF1B97A6D5D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D039123-FB7B-B9CC-59D3-E50628CACE61}"/>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1602851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11/19/2025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11/19/2025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11/19/2025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11/19/2025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11/19/2025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11/19/2025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11/19/2025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eastasia/marcopolo-hangchow.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source/1221ibnal-athir.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2.2 Part 1 – The Mongol Empire and the Making of the Modern World</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aspects of Mongol military strategy does Ibn al-Athir emphasize, and why might these have been especially frightening to contemporaries?</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Ibn al-Athir’s background and location influence the way he interprets Mongol expansion?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might this account differ from Mongol self-descriptions or accounts by later observers?</a:t>
            </a:r>
          </a:p>
        </p:txBody>
      </p:sp>
    </p:spTree>
    <p:extLst>
      <p:ext uri="{BB962C8B-B14F-4D97-AF65-F5344CB8AC3E}">
        <p14:creationId xmlns:p14="http://schemas.microsoft.com/office/powerpoint/2010/main" val="266667598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304800"/>
            <a:ext cx="11277600" cy="533400"/>
          </a:xfrm>
        </p:spPr>
        <p:txBody>
          <a:bodyPr>
            <a:noAutofit/>
          </a:bodyPr>
          <a:lstStyle/>
          <a:p>
            <a:r>
              <a:rPr lang="en-US" sz="2800" dirty="0">
                <a:latin typeface="Abadi" panose="020B0604020104020204" pitchFamily="34" charset="0"/>
              </a:rPr>
              <a:t>Source 2: </a:t>
            </a:r>
            <a:r>
              <a:rPr lang="it-IT" sz="2800" dirty="0">
                <a:latin typeface="Abadi" panose="020B0604020104020204" pitchFamily="34" charset="0"/>
              </a:rPr>
              <a:t>Ibn Battuta on Caravan Trade (c. 1325–1354)</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838200"/>
            <a:ext cx="9753600" cy="685800"/>
          </a:xfrm>
        </p:spPr>
        <p:txBody>
          <a:bodyPr>
            <a:normAutofit fontScale="70000" lnSpcReduction="20000"/>
          </a:bodyPr>
          <a:lstStyle/>
          <a:p>
            <a:pPr marL="45720" indent="0">
              <a:lnSpc>
                <a:spcPct val="110000"/>
              </a:lnSpc>
              <a:spcBef>
                <a:spcPts val="0"/>
              </a:spcBef>
              <a:buNone/>
            </a:pPr>
            <a:r>
              <a:rPr lang="en-US" sz="2800" dirty="0">
                <a:latin typeface="Abadi" panose="020B0604020104020204" pitchFamily="34" charset="0"/>
              </a:rPr>
              <a:t>Source: Marco Polo, The Travels, excerpt on Hangzhou (c. 1299)</a:t>
            </a:r>
          </a:p>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https://sourcebooks.fordham.edu/eastasia/marcopolo-hangchow.asp</a:t>
            </a:r>
            <a:r>
              <a:rPr lang="en-US" sz="2800" dirty="0">
                <a:latin typeface="Abadi" panose="020B0604020104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676400"/>
            <a:ext cx="11277600" cy="4524315"/>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city of </a:t>
            </a:r>
            <a:r>
              <a:rPr lang="en-US" sz="2400" kern="100" dirty="0" err="1">
                <a:effectLst/>
                <a:latin typeface="Arial" panose="020B0604020202020204" pitchFamily="34" charset="0"/>
                <a:ea typeface="Aptos" panose="020B0004020202020204" pitchFamily="34" charset="0"/>
              </a:rPr>
              <a:t>Kinsay</a:t>
            </a:r>
            <a:r>
              <a:rPr lang="en-US" sz="2400" kern="100" dirty="0">
                <a:effectLst/>
                <a:latin typeface="Arial" panose="020B0604020202020204" pitchFamily="34" charset="0"/>
                <a:ea typeface="Aptos" panose="020B0004020202020204" pitchFamily="34" charset="0"/>
              </a:rPr>
              <a:t> is so great that it hath twelve thousand bridges, and though the water beneath them be shallow, the great multi-arched bridges stand firm and strong. The Great Khan, since he occupied the city, hath ordered that each bridge be provided with guards to prevent robbery and to give warning at the outbreak of fire. Should any house be on fire, these watchmen give the alarm and hasten to extinguish it. The city is full of rich merchants, and the Khan </a:t>
            </a:r>
            <a:r>
              <a:rPr lang="en-US" sz="2400" kern="100" dirty="0" err="1">
                <a:effectLst/>
                <a:latin typeface="Arial" panose="020B0604020202020204" pitchFamily="34" charset="0"/>
                <a:ea typeface="Aptos" panose="020B0004020202020204" pitchFamily="34" charset="0"/>
              </a:rPr>
              <a:t>receiveth</a:t>
            </a:r>
            <a:r>
              <a:rPr lang="en-US" sz="2400" kern="100" dirty="0">
                <a:effectLst/>
                <a:latin typeface="Arial" panose="020B0604020202020204" pitchFamily="34" charset="0"/>
                <a:ea typeface="Aptos" panose="020B0004020202020204" pitchFamily="34" charset="0"/>
              </a:rPr>
              <a:t> immense revenue from the taxes on the trade which is carried on there.</a:t>
            </a:r>
          </a:p>
          <a:p>
            <a:pPr marL="0" marR="0">
              <a:buNone/>
            </a:pPr>
            <a:endParaRPr lang="en-US" sz="2400" kern="100" dirty="0">
              <a:effectLst/>
              <a:latin typeface="Arial" panose="020B0604020202020204" pitchFamily="34" charset="0"/>
              <a:ea typeface="Aptos" panose="020B0004020202020204" pitchFamily="34" charset="0"/>
            </a:endParaRPr>
          </a:p>
          <a:p>
            <a:pPr marL="0" marR="0">
              <a:buNone/>
            </a:pPr>
            <a:r>
              <a:rPr lang="en-US" sz="2400" kern="100" dirty="0">
                <a:effectLst/>
                <a:latin typeface="Arial" panose="020B0604020202020204" pitchFamily="34" charset="0"/>
                <a:ea typeface="Aptos" panose="020B0004020202020204" pitchFamily="34" charset="0"/>
              </a:rPr>
              <a:t>The inhabitants are skilled in many crafts and enjoy great prosperity, for the city is a center of commerce and manufactures. The number of people and the wealth of the place are astonishing. Indeed, in all the world there is not a city that equals it for grandeur and magnificence.</a:t>
            </a:r>
          </a:p>
        </p:txBody>
      </p:sp>
    </p:spTree>
    <p:extLst>
      <p:ext uri="{BB962C8B-B14F-4D97-AF65-F5344CB8AC3E}">
        <p14:creationId xmlns:p14="http://schemas.microsoft.com/office/powerpoint/2010/main" val="2414066609"/>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1103312" y="1600200"/>
            <a:ext cx="9982200" cy="4321376"/>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Analysis Questions</a:t>
            </a:r>
            <a:endParaRPr lang="en-US" sz="2800" kern="100" dirty="0">
              <a:effectLst/>
              <a:latin typeface="Arial" panose="020B0604020202020204" pitchFamily="34" charset="0"/>
              <a:ea typeface="Aptos" panose="020B0004020202020204" pitchFamily="34" charset="0"/>
            </a:endParaRP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Marco Polo’s description reveal about how the Mongols governed urban centers in China?</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 the details Polo emphasizes reflect his own interests and background as a Venetian merchant?</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In what ways does this source challenge or complicate the negative portrayal of Mongols in Ibn al-Athir’s account?</a:t>
            </a:r>
          </a:p>
        </p:txBody>
      </p:sp>
    </p:spTree>
    <p:extLst>
      <p:ext uri="{BB962C8B-B14F-4D97-AF65-F5344CB8AC3E}">
        <p14:creationId xmlns:p14="http://schemas.microsoft.com/office/powerpoint/2010/main" val="3509593841"/>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6BBF3-13EE-DF97-A9A8-5998821AB3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5DDC6-C366-543C-8326-CECFE90CBF7D}"/>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BB4FC1E-4AC3-4C65-E138-D89F0CBE83EE}"/>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Marco Polo’s account provides a late 13th-century European perspective on the administration and commercial wealth of a major Chinese city under Mongol rule. It highlights how Mongol governance—especially taxation, urban oversight, and promotion of trade—contributed to prosperity and cross-cultural interaction.</a:t>
            </a:r>
          </a:p>
        </p:txBody>
      </p:sp>
    </p:spTree>
    <p:extLst>
      <p:ext uri="{BB962C8B-B14F-4D97-AF65-F5344CB8AC3E}">
        <p14:creationId xmlns:p14="http://schemas.microsoft.com/office/powerpoint/2010/main" val="869995444"/>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533400"/>
            <a:ext cx="10896600" cy="762000"/>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89012" y="1676400"/>
            <a:ext cx="10287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Create a two-column chart:</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Column A: </a:t>
            </a:r>
            <a:r>
              <a:rPr lang="en-US" sz="2800" i="1" kern="100" dirty="0">
                <a:effectLst/>
                <a:latin typeface="Arial" panose="020B0604020202020204" pitchFamily="34" charset="0"/>
                <a:ea typeface="Aptos" panose="020B0004020202020204" pitchFamily="34" charset="0"/>
              </a:rPr>
              <a:t>Key Features of Mongol Empire Building and Governance</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Column B: </a:t>
            </a:r>
            <a:r>
              <a:rPr lang="en-US" sz="2800" i="1" kern="100" dirty="0">
                <a:effectLst/>
                <a:latin typeface="Arial" panose="020B0604020202020204" pitchFamily="34" charset="0"/>
                <a:ea typeface="Aptos" panose="020B0004020202020204" pitchFamily="34" charset="0"/>
              </a:rPr>
              <a:t>Causes and Consequences</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a:t>
            </a:r>
          </a:p>
          <a:p>
            <a:pPr>
              <a:buNone/>
            </a:pPr>
            <a:r>
              <a:rPr lang="en-US" sz="2800" dirty="0">
                <a:effectLst/>
                <a:latin typeface="Arial" panose="020B0604020202020204" pitchFamily="34" charset="0"/>
                <a:ea typeface="Aptos" panose="020B0004020202020204" pitchFamily="34" charset="0"/>
              </a:rPr>
              <a:t>Fill in at least </a:t>
            </a:r>
            <a:r>
              <a:rPr lang="en-US" sz="2800" b="1" dirty="0">
                <a:effectLst/>
                <a:latin typeface="Arial" panose="020B0604020202020204" pitchFamily="34" charset="0"/>
                <a:ea typeface="Aptos" panose="020B0004020202020204" pitchFamily="34" charset="0"/>
              </a:rPr>
              <a:t>four</a:t>
            </a:r>
            <a:r>
              <a:rPr lang="en-US" sz="2800" dirty="0">
                <a:effectLst/>
                <a:latin typeface="Arial" panose="020B0604020202020204" pitchFamily="34" charset="0"/>
                <a:ea typeface="Aptos" panose="020B0004020202020204" pitchFamily="34" charset="0"/>
              </a:rPr>
              <a:t> rows with features (e.g., rapid cavalry conquests, incorporation of local elites, promotion of trade, fragmentation into khanates) and in the ‘Causes and Consequences’ column explain </a:t>
            </a:r>
            <a:r>
              <a:rPr lang="en-US" sz="2800" b="1" dirty="0">
                <a:effectLst/>
                <a:latin typeface="Arial" panose="020B0604020202020204" pitchFamily="34" charset="0"/>
                <a:ea typeface="Aptos" panose="020B0004020202020204" pitchFamily="34" charset="0"/>
              </a:rPr>
              <a:t>why</a:t>
            </a:r>
            <a:r>
              <a:rPr lang="en-US" sz="2800" dirty="0">
                <a:effectLst/>
                <a:latin typeface="Arial" panose="020B0604020202020204" pitchFamily="34" charset="0"/>
                <a:ea typeface="Aptos" panose="020B0004020202020204" pitchFamily="34" charset="0"/>
              </a:rPr>
              <a:t> that feature occurred (cause) and </a:t>
            </a:r>
            <a:r>
              <a:rPr lang="en-US" sz="2800" b="1" dirty="0">
                <a:effectLst/>
                <a:latin typeface="Arial" panose="020B0604020202020204" pitchFamily="34" charset="0"/>
                <a:ea typeface="Aptos" panose="020B0004020202020204" pitchFamily="34" charset="0"/>
              </a:rPr>
              <a:t>what</a:t>
            </a:r>
            <a:r>
              <a:rPr lang="en-US" sz="2800" dirty="0">
                <a:effectLst/>
                <a:latin typeface="Arial" panose="020B0604020202020204" pitchFamily="34" charset="0"/>
                <a:ea typeface="Aptos" panose="020B0004020202020204" pitchFamily="34" charset="0"/>
              </a:rPr>
              <a:t> effect it had (consequence) for the empire and for Eurasian connections.</a:t>
            </a:r>
            <a:endParaRPr lang="en-US" sz="4000" dirty="0"/>
          </a:p>
        </p:txBody>
      </p:sp>
    </p:spTree>
    <p:extLst>
      <p:ext uri="{BB962C8B-B14F-4D97-AF65-F5344CB8AC3E}">
        <p14:creationId xmlns:p14="http://schemas.microsoft.com/office/powerpoint/2010/main" val="415687926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9F4EF-FCE1-D5B7-21F7-DB1BA1E7434D}"/>
              </a:ext>
            </a:extLst>
          </p:cNvPr>
          <p:cNvSpPr>
            <a:spLocks noGrp="1"/>
          </p:cNvSpPr>
          <p:nvPr>
            <p:ph type="title"/>
          </p:nvPr>
        </p:nvSpPr>
        <p:spPr>
          <a:xfrm>
            <a:off x="1217614" y="274638"/>
            <a:ext cx="9753600" cy="944562"/>
          </a:xfrm>
        </p:spPr>
        <p:txBody>
          <a:bodyPr/>
          <a:lstStyle/>
          <a:p>
            <a:r>
              <a:rPr lang="en-US" dirty="0"/>
              <a:t>For example</a:t>
            </a:r>
          </a:p>
        </p:txBody>
      </p:sp>
      <p:graphicFrame>
        <p:nvGraphicFramePr>
          <p:cNvPr id="3" name="Table 2">
            <a:extLst>
              <a:ext uri="{FF2B5EF4-FFF2-40B4-BE49-F238E27FC236}">
                <a16:creationId xmlns:a16="http://schemas.microsoft.com/office/drawing/2014/main" id="{BA6C1EE8-9ADC-9999-C5C0-EE1C8433FEC9}"/>
              </a:ext>
            </a:extLst>
          </p:cNvPr>
          <p:cNvGraphicFramePr>
            <a:graphicFrameLocks noGrp="1"/>
          </p:cNvGraphicFramePr>
          <p:nvPr>
            <p:extLst>
              <p:ext uri="{D42A27DB-BD31-4B8C-83A1-F6EECF244321}">
                <p14:modId xmlns:p14="http://schemas.microsoft.com/office/powerpoint/2010/main" val="778845904"/>
              </p:ext>
            </p:extLst>
          </p:nvPr>
        </p:nvGraphicFramePr>
        <p:xfrm>
          <a:off x="1217612" y="1462722"/>
          <a:ext cx="9753600" cy="5120640"/>
        </p:xfrm>
        <a:graphic>
          <a:graphicData uri="http://schemas.openxmlformats.org/drawingml/2006/table">
            <a:tbl>
              <a:tblPr firstRow="1" firstCol="1" bandRow="1">
                <a:tableStyleId>{3B4B98B0-60AC-42C2-AFA5-B58CD77FA1E5}</a:tableStyleId>
              </a:tblPr>
              <a:tblGrid>
                <a:gridCol w="4876800">
                  <a:extLst>
                    <a:ext uri="{9D8B030D-6E8A-4147-A177-3AD203B41FA5}">
                      <a16:colId xmlns:a16="http://schemas.microsoft.com/office/drawing/2014/main" val="2441926913"/>
                    </a:ext>
                  </a:extLst>
                </a:gridCol>
                <a:gridCol w="4876800">
                  <a:extLst>
                    <a:ext uri="{9D8B030D-6E8A-4147-A177-3AD203B41FA5}">
                      <a16:colId xmlns:a16="http://schemas.microsoft.com/office/drawing/2014/main" val="3349234014"/>
                    </a:ext>
                  </a:extLst>
                </a:gridCol>
              </a:tblGrid>
              <a:tr h="0">
                <a:tc>
                  <a:txBody>
                    <a:bodyPr/>
                    <a:lstStyle/>
                    <a:p>
                      <a:pPr marL="0" marR="0" algn="ctr">
                        <a:buNone/>
                      </a:pPr>
                      <a:r>
                        <a:rPr lang="en-US" sz="2400" kern="100" dirty="0">
                          <a:effectLst/>
                        </a:rPr>
                        <a:t>Key Features of Mongol Empire Building and Governance</a:t>
                      </a:r>
                      <a:endParaRPr lang="en-US" sz="240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lgn="ctr">
                        <a:buNone/>
                      </a:pPr>
                      <a:r>
                        <a:rPr lang="en-US" sz="2400" kern="100">
                          <a:effectLst/>
                        </a:rPr>
                        <a:t>Causes and Consequences</a:t>
                      </a:r>
                      <a:endParaRPr lang="en-US" sz="2400" kern="10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491499756"/>
                  </a:ext>
                </a:extLst>
              </a:tr>
              <a:tr h="0">
                <a:tc>
                  <a:txBody>
                    <a:bodyPr/>
                    <a:lstStyle/>
                    <a:p>
                      <a:pPr marL="0" marR="0">
                        <a:buNone/>
                      </a:pPr>
                      <a:endParaRPr lang="en-US" sz="240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dirty="0">
                          <a:effectLst/>
                        </a:rPr>
                        <a:t> </a:t>
                      </a:r>
                    </a:p>
                    <a:p>
                      <a:pPr marL="0" marR="0">
                        <a:buNone/>
                      </a:pPr>
                      <a:r>
                        <a:rPr lang="en-US" sz="2400" kern="100" dirty="0">
                          <a:effectLst/>
                        </a:rPr>
                        <a:t> </a:t>
                      </a:r>
                    </a:p>
                    <a:p>
                      <a:pPr marL="0" marR="0">
                        <a:buNone/>
                      </a:pPr>
                      <a:r>
                        <a:rPr lang="en-US" sz="2400" kern="100" dirty="0">
                          <a:effectLst/>
                        </a:rPr>
                        <a:t> </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2925199650"/>
                  </a:ext>
                </a:extLst>
              </a:tr>
              <a:tr h="0">
                <a:tc>
                  <a:txBody>
                    <a:bodyPr/>
                    <a:lstStyle/>
                    <a:p>
                      <a:pPr marL="0" marR="0">
                        <a:buNone/>
                      </a:pPr>
                      <a:r>
                        <a:rPr lang="en-US" sz="2400" kern="100">
                          <a:effectLst/>
                        </a:rPr>
                        <a:t> </a:t>
                      </a:r>
                      <a:endParaRPr lang="en-US" sz="24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dirty="0">
                          <a:effectLst/>
                        </a:rPr>
                        <a:t> </a:t>
                      </a:r>
                    </a:p>
                    <a:p>
                      <a:pPr marL="0" marR="0">
                        <a:buNone/>
                      </a:pPr>
                      <a:r>
                        <a:rPr lang="en-US" sz="2400" kern="100" dirty="0">
                          <a:effectLst/>
                        </a:rPr>
                        <a:t> </a:t>
                      </a:r>
                    </a:p>
                    <a:p>
                      <a:pPr marL="0" marR="0">
                        <a:buNone/>
                      </a:pPr>
                      <a:r>
                        <a:rPr lang="en-US" sz="2400" kern="100" dirty="0">
                          <a:effectLst/>
                        </a:rPr>
                        <a:t> </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175134249"/>
                  </a:ext>
                </a:extLst>
              </a:tr>
              <a:tr h="0">
                <a:tc>
                  <a:txBody>
                    <a:bodyPr/>
                    <a:lstStyle/>
                    <a:p>
                      <a:pPr marL="0" marR="0">
                        <a:buNone/>
                      </a:pPr>
                      <a:r>
                        <a:rPr lang="en-US" sz="2400" kern="100">
                          <a:effectLst/>
                        </a:rPr>
                        <a:t> </a:t>
                      </a:r>
                      <a:endParaRPr lang="en-US" sz="24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dirty="0">
                          <a:effectLst/>
                        </a:rPr>
                        <a:t> </a:t>
                      </a:r>
                    </a:p>
                    <a:p>
                      <a:pPr marL="0" marR="0">
                        <a:buNone/>
                      </a:pPr>
                      <a:r>
                        <a:rPr lang="en-US" sz="2400" kern="100" dirty="0">
                          <a:effectLst/>
                        </a:rPr>
                        <a:t> </a:t>
                      </a:r>
                    </a:p>
                    <a:p>
                      <a:pPr marL="0" marR="0">
                        <a:buNone/>
                      </a:pPr>
                      <a:r>
                        <a:rPr lang="en-US" sz="2400" kern="100" dirty="0">
                          <a:effectLst/>
                        </a:rPr>
                        <a:t> </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1570479381"/>
                  </a:ext>
                </a:extLst>
              </a:tr>
              <a:tr h="0">
                <a:tc>
                  <a:txBody>
                    <a:bodyPr/>
                    <a:lstStyle/>
                    <a:p>
                      <a:pPr marL="0" marR="0">
                        <a:buNone/>
                      </a:pPr>
                      <a:r>
                        <a:rPr lang="en-US" sz="2400" kern="100">
                          <a:effectLst/>
                        </a:rPr>
                        <a:t> </a:t>
                      </a:r>
                      <a:endParaRPr lang="en-US" sz="24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dirty="0">
                          <a:effectLst/>
                        </a:rPr>
                        <a:t> </a:t>
                      </a:r>
                    </a:p>
                    <a:p>
                      <a:pPr marL="0" marR="0">
                        <a:buNone/>
                      </a:pPr>
                      <a:r>
                        <a:rPr lang="en-US" sz="2400" kern="100" dirty="0">
                          <a:effectLst/>
                        </a:rPr>
                        <a:t> </a:t>
                      </a:r>
                    </a:p>
                    <a:p>
                      <a:pPr marL="0" marR="0">
                        <a:buNone/>
                      </a:pPr>
                      <a:r>
                        <a:rPr lang="en-US" sz="2400" kern="100" dirty="0">
                          <a:effectLst/>
                        </a:rPr>
                        <a:t> </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857334059"/>
                  </a:ext>
                </a:extLst>
              </a:tr>
            </a:tbl>
          </a:graphicData>
        </a:graphic>
      </p:graphicFrame>
    </p:spTree>
    <p:extLst>
      <p:ext uri="{BB962C8B-B14F-4D97-AF65-F5344CB8AC3E}">
        <p14:creationId xmlns:p14="http://schemas.microsoft.com/office/powerpoint/2010/main" val="421191482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40A99-BA59-4318-304F-6D5A111484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0E384B-15CB-7EC9-37C0-C5D730144597}"/>
              </a:ext>
            </a:extLst>
          </p:cNvPr>
          <p:cNvSpPr>
            <a:spLocks noGrp="1"/>
          </p:cNvSpPr>
          <p:nvPr>
            <p:ph type="title"/>
          </p:nvPr>
        </p:nvSpPr>
        <p:spPr>
          <a:xfrm>
            <a:off x="534235" y="228600"/>
            <a:ext cx="9753600" cy="715962"/>
          </a:xfrm>
        </p:spPr>
        <p:txBody>
          <a:bodyPr/>
          <a:lstStyle/>
          <a:p>
            <a:r>
              <a:rPr lang="en-US" dirty="0"/>
              <a:t>example</a:t>
            </a:r>
          </a:p>
        </p:txBody>
      </p:sp>
      <p:graphicFrame>
        <p:nvGraphicFramePr>
          <p:cNvPr id="3" name="Table 2">
            <a:extLst>
              <a:ext uri="{FF2B5EF4-FFF2-40B4-BE49-F238E27FC236}">
                <a16:creationId xmlns:a16="http://schemas.microsoft.com/office/drawing/2014/main" id="{64657D9C-57DD-EEDF-C929-0C1C9B70C729}"/>
              </a:ext>
            </a:extLst>
          </p:cNvPr>
          <p:cNvGraphicFramePr>
            <a:graphicFrameLocks noGrp="1"/>
          </p:cNvGraphicFramePr>
          <p:nvPr>
            <p:extLst>
              <p:ext uri="{D42A27DB-BD31-4B8C-83A1-F6EECF244321}">
                <p14:modId xmlns:p14="http://schemas.microsoft.com/office/powerpoint/2010/main" val="3236972865"/>
              </p:ext>
            </p:extLst>
          </p:nvPr>
        </p:nvGraphicFramePr>
        <p:xfrm>
          <a:off x="531812" y="960120"/>
          <a:ext cx="11125200" cy="5486400"/>
        </p:xfrm>
        <a:graphic>
          <a:graphicData uri="http://schemas.openxmlformats.org/drawingml/2006/table">
            <a:tbl>
              <a:tblPr firstRow="1" firstCol="1" bandRow="1">
                <a:tableStyleId>{3B4B98B0-60AC-42C2-AFA5-B58CD77FA1E5}</a:tableStyleId>
              </a:tblPr>
              <a:tblGrid>
                <a:gridCol w="4038600">
                  <a:extLst>
                    <a:ext uri="{9D8B030D-6E8A-4147-A177-3AD203B41FA5}">
                      <a16:colId xmlns:a16="http://schemas.microsoft.com/office/drawing/2014/main" val="2441926913"/>
                    </a:ext>
                  </a:extLst>
                </a:gridCol>
                <a:gridCol w="7086600">
                  <a:extLst>
                    <a:ext uri="{9D8B030D-6E8A-4147-A177-3AD203B41FA5}">
                      <a16:colId xmlns:a16="http://schemas.microsoft.com/office/drawing/2014/main" val="3349234014"/>
                    </a:ext>
                  </a:extLst>
                </a:gridCol>
              </a:tblGrid>
              <a:tr h="0">
                <a:tc>
                  <a:txBody>
                    <a:bodyPr/>
                    <a:lstStyle/>
                    <a:p>
                      <a:pPr marL="0" marR="0" algn="ctr">
                        <a:buNone/>
                      </a:pPr>
                      <a:r>
                        <a:rPr lang="en-US" sz="2400" kern="100" dirty="0">
                          <a:effectLst/>
                        </a:rPr>
                        <a:t>Key Features of Mongol Empire Building and Governance</a:t>
                      </a:r>
                      <a:endParaRPr lang="en-US" sz="240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lgn="ctr">
                        <a:buNone/>
                      </a:pPr>
                      <a:r>
                        <a:rPr lang="en-US" sz="2400" kern="100" dirty="0">
                          <a:effectLst/>
                        </a:rPr>
                        <a:t>Causes and Consequences</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491499756"/>
                  </a:ext>
                </a:extLst>
              </a:tr>
              <a:tr h="0">
                <a:tc>
                  <a:txBody>
                    <a:bodyPr/>
                    <a:lstStyle/>
                    <a:p>
                      <a:pPr marL="0" marR="0">
                        <a:buNone/>
                      </a:pPr>
                      <a:r>
                        <a:rPr lang="en-US" sz="2400" b="0" kern="100" dirty="0">
                          <a:effectLst/>
                          <a:latin typeface="Arial" panose="020B0604020202020204" pitchFamily="34" charset="0"/>
                          <a:ea typeface="Aptos" panose="020B0004020202020204" pitchFamily="34" charset="0"/>
                        </a:rPr>
                        <a:t>Rapid Cavalry Conquests</a:t>
                      </a:r>
                    </a:p>
                  </a:txBody>
                  <a:tcPr marL="68580" marR="68580" marT="0" marB="0" anchor="ctr"/>
                </a:tc>
                <a:tc>
                  <a:txBody>
                    <a:bodyPr/>
                    <a:lstStyle/>
                    <a:p>
                      <a:pPr marL="0" marR="0">
                        <a:buNone/>
                      </a:pPr>
                      <a:r>
                        <a:rPr lang="en-US" sz="1600" kern="100" dirty="0">
                          <a:effectLst/>
                        </a:rPr>
                        <a:t>Cause:</a:t>
                      </a:r>
                    </a:p>
                    <a:p>
                      <a:pPr marL="0" marR="0">
                        <a:buNone/>
                      </a:pPr>
                      <a:r>
                        <a:rPr lang="en-US" sz="1600" kern="100" dirty="0">
                          <a:effectLst/>
                        </a:rPr>
                        <a:t>Mongol society was built around pastoral nomadism, producing expert horseback riders and skilled mounted archers from childhood.</a:t>
                      </a:r>
                    </a:p>
                    <a:p>
                      <a:pPr marL="0" marR="0">
                        <a:buNone/>
                      </a:pPr>
                      <a:endParaRPr lang="en-US" sz="1600" kern="100" dirty="0">
                        <a:effectLst/>
                      </a:endParaRPr>
                    </a:p>
                    <a:p>
                      <a:pPr marL="0" marR="0">
                        <a:buNone/>
                      </a:pPr>
                      <a:r>
                        <a:rPr lang="en-US" sz="1600" kern="100" dirty="0">
                          <a:effectLst/>
                        </a:rPr>
                        <a:t>Consequence:</a:t>
                      </a:r>
                    </a:p>
                    <a:p>
                      <a:pPr marL="0" marR="0">
                        <a:buNone/>
                      </a:pPr>
                      <a:r>
                        <a:rPr lang="en-US" sz="1600" kern="100" dirty="0">
                          <a:effectLst/>
                        </a:rPr>
                        <a:t>This mobility allowed the Mongols to defeat larger sedentary armies quickly, collapse regional states, and build the largest continuous land empire in history. It also accelerated the integration of Eurasian trade routes under Mongol control. </a:t>
                      </a:r>
                      <a:endParaRPr lang="en-US" sz="16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2925199650"/>
                  </a:ext>
                </a:extLst>
              </a:tr>
              <a:tr h="0">
                <a:tc>
                  <a:txBody>
                    <a:bodyPr/>
                    <a:lstStyle/>
                    <a:p>
                      <a:pPr marL="0" marR="0">
                        <a:buNone/>
                      </a:pPr>
                      <a:r>
                        <a:rPr lang="en-US" sz="2400" b="0" kern="100" dirty="0">
                          <a:effectLst/>
                        </a:rPr>
                        <a:t>Incorporation of Local Elites and Administrators</a:t>
                      </a:r>
                      <a:endParaRPr lang="en-US" sz="2400" b="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1600" kern="100" dirty="0">
                          <a:effectLst/>
                        </a:rPr>
                        <a:t>Cause:</a:t>
                      </a:r>
                    </a:p>
                    <a:p>
                      <a:pPr marL="0" marR="0">
                        <a:buNone/>
                      </a:pPr>
                      <a:r>
                        <a:rPr lang="en-US" sz="1600" kern="100" dirty="0">
                          <a:effectLst/>
                        </a:rPr>
                        <a:t>The Mongols lacked experience governing large sedentary populations and needed administrative skill sets from conquered peoples (especially Chinese, Persian, and Uighur administrators).</a:t>
                      </a:r>
                    </a:p>
                    <a:p>
                      <a:pPr marL="0" marR="0">
                        <a:buNone/>
                      </a:pPr>
                      <a:endParaRPr lang="en-US" sz="1600" kern="100" dirty="0">
                        <a:effectLst/>
                      </a:endParaRPr>
                    </a:p>
                    <a:p>
                      <a:pPr marL="0" marR="0">
                        <a:buNone/>
                      </a:pPr>
                      <a:r>
                        <a:rPr lang="en-US" sz="1600" kern="100" dirty="0">
                          <a:effectLst/>
                        </a:rPr>
                        <a:t>Consequence:</a:t>
                      </a:r>
                    </a:p>
                    <a:p>
                      <a:pPr marL="0" marR="0">
                        <a:buNone/>
                      </a:pPr>
                      <a:r>
                        <a:rPr lang="en-US" sz="1600" kern="100" dirty="0">
                          <a:effectLst/>
                        </a:rPr>
                        <a:t>Local elites helped maintain stable provincial rule, increasing administrative efficiency and tax revenue. This allowed the empire to consolidate power and maintain order across diverse regions. </a:t>
                      </a:r>
                      <a:endParaRPr lang="en-US" sz="16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175134249"/>
                  </a:ext>
                </a:extLst>
              </a:tr>
            </a:tbl>
          </a:graphicData>
        </a:graphic>
      </p:graphicFrame>
    </p:spTree>
    <p:extLst>
      <p:ext uri="{BB962C8B-B14F-4D97-AF65-F5344CB8AC3E}">
        <p14:creationId xmlns:p14="http://schemas.microsoft.com/office/powerpoint/2010/main" val="340064571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02542-50AA-5F8B-D58C-C2FC10BB89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F07E88-8441-15AE-009E-00375C9CE06F}"/>
              </a:ext>
            </a:extLst>
          </p:cNvPr>
          <p:cNvSpPr>
            <a:spLocks noGrp="1"/>
          </p:cNvSpPr>
          <p:nvPr>
            <p:ph type="title"/>
          </p:nvPr>
        </p:nvSpPr>
        <p:spPr>
          <a:xfrm>
            <a:off x="534235" y="228600"/>
            <a:ext cx="9753600" cy="715962"/>
          </a:xfrm>
        </p:spPr>
        <p:txBody>
          <a:bodyPr/>
          <a:lstStyle/>
          <a:p>
            <a:r>
              <a:rPr lang="en-US" dirty="0"/>
              <a:t>example</a:t>
            </a:r>
          </a:p>
        </p:txBody>
      </p:sp>
      <p:graphicFrame>
        <p:nvGraphicFramePr>
          <p:cNvPr id="3" name="Table 2">
            <a:extLst>
              <a:ext uri="{FF2B5EF4-FFF2-40B4-BE49-F238E27FC236}">
                <a16:creationId xmlns:a16="http://schemas.microsoft.com/office/drawing/2014/main" id="{E3A78D7A-F48A-60E7-628B-41E1B7480749}"/>
              </a:ext>
            </a:extLst>
          </p:cNvPr>
          <p:cNvGraphicFramePr>
            <a:graphicFrameLocks noGrp="1"/>
          </p:cNvGraphicFramePr>
          <p:nvPr>
            <p:extLst>
              <p:ext uri="{D42A27DB-BD31-4B8C-83A1-F6EECF244321}">
                <p14:modId xmlns:p14="http://schemas.microsoft.com/office/powerpoint/2010/main" val="1692997647"/>
              </p:ext>
            </p:extLst>
          </p:nvPr>
        </p:nvGraphicFramePr>
        <p:xfrm>
          <a:off x="531812" y="960120"/>
          <a:ext cx="11125200" cy="5730240"/>
        </p:xfrm>
        <a:graphic>
          <a:graphicData uri="http://schemas.openxmlformats.org/drawingml/2006/table">
            <a:tbl>
              <a:tblPr firstRow="1" firstCol="1" bandRow="1">
                <a:tableStyleId>{3B4B98B0-60AC-42C2-AFA5-B58CD77FA1E5}</a:tableStyleId>
              </a:tblPr>
              <a:tblGrid>
                <a:gridCol w="4038600">
                  <a:extLst>
                    <a:ext uri="{9D8B030D-6E8A-4147-A177-3AD203B41FA5}">
                      <a16:colId xmlns:a16="http://schemas.microsoft.com/office/drawing/2014/main" val="2441926913"/>
                    </a:ext>
                  </a:extLst>
                </a:gridCol>
                <a:gridCol w="7086600">
                  <a:extLst>
                    <a:ext uri="{9D8B030D-6E8A-4147-A177-3AD203B41FA5}">
                      <a16:colId xmlns:a16="http://schemas.microsoft.com/office/drawing/2014/main" val="3349234014"/>
                    </a:ext>
                  </a:extLst>
                </a:gridCol>
              </a:tblGrid>
              <a:tr h="0">
                <a:tc>
                  <a:txBody>
                    <a:bodyPr/>
                    <a:lstStyle/>
                    <a:p>
                      <a:pPr marL="0" marR="0" algn="ctr">
                        <a:buNone/>
                      </a:pPr>
                      <a:r>
                        <a:rPr lang="en-US" sz="2400" kern="100" dirty="0">
                          <a:effectLst/>
                        </a:rPr>
                        <a:t>Key Features of Mongol Empire Building and Governance</a:t>
                      </a:r>
                      <a:endParaRPr lang="en-US" sz="240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lgn="ctr">
                        <a:buNone/>
                      </a:pPr>
                      <a:r>
                        <a:rPr lang="en-US" sz="2400" kern="100" dirty="0">
                          <a:effectLst/>
                        </a:rPr>
                        <a:t>Causes and Consequences</a:t>
                      </a:r>
                      <a:endParaRPr lang="en-US" sz="2400" kern="100" dirty="0">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491499756"/>
                  </a:ext>
                </a:extLst>
              </a:tr>
              <a:tr h="0">
                <a:tc>
                  <a:txBody>
                    <a:bodyPr/>
                    <a:lstStyle/>
                    <a:p>
                      <a:pPr marL="0" marR="0">
                        <a:buNone/>
                      </a:pPr>
                      <a:r>
                        <a:rPr lang="en-US" sz="2400" b="0" kern="100" dirty="0">
                          <a:effectLst/>
                          <a:latin typeface="Arial" panose="020B0604020202020204" pitchFamily="34" charset="0"/>
                          <a:ea typeface="Aptos" panose="020B0004020202020204" pitchFamily="34" charset="0"/>
                        </a:rPr>
                        <a:t>Promotion and Protection of Trade</a:t>
                      </a:r>
                    </a:p>
                  </a:txBody>
                  <a:tcPr marL="68580" marR="68580" marT="0" marB="0" anchor="ctr"/>
                </a:tc>
                <a:tc>
                  <a:txBody>
                    <a:bodyPr/>
                    <a:lstStyle/>
                    <a:p>
                      <a:pPr marL="0" marR="0">
                        <a:buNone/>
                      </a:pPr>
                      <a:r>
                        <a:rPr lang="en-US" sz="1600" kern="100" dirty="0">
                          <a:effectLst/>
                        </a:rPr>
                        <a:t>Cause:</a:t>
                      </a:r>
                    </a:p>
                    <a:p>
                      <a:pPr marL="0" marR="0">
                        <a:buNone/>
                      </a:pPr>
                      <a:r>
                        <a:rPr lang="en-US" sz="1600" kern="100" dirty="0">
                          <a:effectLst/>
                        </a:rPr>
                        <a:t>The Mongols prioritized commerce because trade produced revenue, strengthened diplomatic ties, and required minimal infrastructure investment compared to agriculture.</a:t>
                      </a:r>
                    </a:p>
                    <a:p>
                      <a:pPr marL="0" marR="0">
                        <a:buNone/>
                      </a:pPr>
                      <a:endParaRPr lang="en-US" sz="1600" kern="100" dirty="0">
                        <a:effectLst/>
                      </a:endParaRPr>
                    </a:p>
                    <a:p>
                      <a:pPr marL="0" marR="0">
                        <a:buNone/>
                      </a:pPr>
                      <a:r>
                        <a:rPr lang="en-US" sz="1600" kern="100" dirty="0">
                          <a:effectLst/>
                        </a:rPr>
                        <a:t>Consequence:</a:t>
                      </a:r>
                    </a:p>
                    <a:p>
                      <a:pPr marL="0" marR="0">
                        <a:buNone/>
                      </a:pPr>
                      <a:r>
                        <a:rPr lang="en-US" sz="1600" kern="100" dirty="0">
                          <a:effectLst/>
                        </a:rPr>
                        <a:t>This produced the Pax </a:t>
                      </a:r>
                      <a:r>
                        <a:rPr lang="en-US" sz="1600" kern="100" dirty="0" err="1">
                          <a:effectLst/>
                        </a:rPr>
                        <a:t>Mongolica</a:t>
                      </a:r>
                      <a:r>
                        <a:rPr lang="en-US" sz="1600" kern="100" dirty="0">
                          <a:effectLst/>
                        </a:rPr>
                        <a:t>, a period of unprecedented safety on the Silk Roads, increasing the movement of goods (silk, spices, porcelain), people (merchants, diplomats), and ideas (technologies, medical knowledge) across Eurasia.</a:t>
                      </a:r>
                    </a:p>
                  </a:txBody>
                  <a:tcPr marL="68580" marR="68580" marT="0" marB="0" anchor="ctr"/>
                </a:tc>
                <a:extLst>
                  <a:ext uri="{0D108BD9-81ED-4DB2-BD59-A6C34878D82A}">
                    <a16:rowId xmlns:a16="http://schemas.microsoft.com/office/drawing/2014/main" val="2925199650"/>
                  </a:ext>
                </a:extLst>
              </a:tr>
              <a:tr h="0">
                <a:tc>
                  <a:txBody>
                    <a:bodyPr/>
                    <a:lstStyle/>
                    <a:p>
                      <a:pPr marL="0" marR="0">
                        <a:buNone/>
                      </a:pPr>
                      <a:r>
                        <a:rPr lang="en-US" sz="2400" b="0" kern="100" dirty="0">
                          <a:effectLst/>
                        </a:rPr>
                        <a:t>Fragmentation into Successor Khanates</a:t>
                      </a:r>
                      <a:endParaRPr lang="en-US" sz="2400" b="0" kern="100" dirty="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1600" kern="100" dirty="0">
                          <a:effectLst/>
                          <a:latin typeface="Arial" panose="020B0604020202020204" pitchFamily="34" charset="0"/>
                          <a:ea typeface="Aptos" panose="020B0004020202020204" pitchFamily="34" charset="0"/>
                        </a:rPr>
                        <a:t>Cause:</a:t>
                      </a:r>
                    </a:p>
                    <a:p>
                      <a:pPr marL="0" marR="0">
                        <a:buNone/>
                      </a:pPr>
                      <a:r>
                        <a:rPr lang="en-US" sz="1600" kern="100" dirty="0">
                          <a:effectLst/>
                          <a:latin typeface="Arial" panose="020B0604020202020204" pitchFamily="34" charset="0"/>
                          <a:ea typeface="Aptos" panose="020B0004020202020204" pitchFamily="34" charset="0"/>
                        </a:rPr>
                        <a:t>After Genghis Khan’s death, disputes over succession, competing branches of the Mongol family, and the sheer size of the empire made centralized rule unsustainable.</a:t>
                      </a:r>
                    </a:p>
                    <a:p>
                      <a:pPr marL="0" marR="0">
                        <a:buNone/>
                      </a:pPr>
                      <a:endParaRPr lang="en-US" sz="1600" kern="100" dirty="0">
                        <a:effectLst/>
                        <a:latin typeface="Arial" panose="020B0604020202020204" pitchFamily="34" charset="0"/>
                        <a:ea typeface="Aptos" panose="020B0004020202020204" pitchFamily="34" charset="0"/>
                      </a:endParaRPr>
                    </a:p>
                    <a:p>
                      <a:pPr marL="0" marR="0">
                        <a:buNone/>
                      </a:pPr>
                      <a:r>
                        <a:rPr lang="en-US" sz="1600" kern="100" dirty="0">
                          <a:effectLst/>
                          <a:latin typeface="Arial" panose="020B0604020202020204" pitchFamily="34" charset="0"/>
                          <a:ea typeface="Aptos" panose="020B0004020202020204" pitchFamily="34" charset="0"/>
                        </a:rPr>
                        <a:t>Consequence:</a:t>
                      </a:r>
                    </a:p>
                    <a:p>
                      <a:pPr marL="0" marR="0">
                        <a:buNone/>
                      </a:pPr>
                      <a:r>
                        <a:rPr lang="en-US" sz="1600" kern="100" dirty="0">
                          <a:effectLst/>
                          <a:latin typeface="Arial" panose="020B0604020202020204" pitchFamily="34" charset="0"/>
                          <a:ea typeface="Aptos" panose="020B0004020202020204" pitchFamily="34" charset="0"/>
                        </a:rPr>
                        <a:t>The empire broke into four khanates (Yuan, Ilkhanate, Chagatai, Golden Horde), each developing distinct political cultures. Although fragmented, they still contributed to long-distance trade and cultural diffusion.</a:t>
                      </a:r>
                    </a:p>
                  </a:txBody>
                  <a:tcPr marL="68580" marR="68580" marT="0" marB="0" anchor="ctr"/>
                </a:tc>
                <a:extLst>
                  <a:ext uri="{0D108BD9-81ED-4DB2-BD59-A6C34878D82A}">
                    <a16:rowId xmlns:a16="http://schemas.microsoft.com/office/drawing/2014/main" val="175134249"/>
                  </a:ext>
                </a:extLst>
              </a:tr>
            </a:tbl>
          </a:graphicData>
        </a:graphic>
      </p:graphicFrame>
    </p:spTree>
    <p:extLst>
      <p:ext uri="{BB962C8B-B14F-4D97-AF65-F5344CB8AC3E}">
        <p14:creationId xmlns:p14="http://schemas.microsoft.com/office/powerpoint/2010/main" val="954487314"/>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843A7-DD73-D414-96EE-22B686C799AB}"/>
              </a:ext>
            </a:extLst>
          </p:cNvPr>
          <p:cNvSpPr>
            <a:spLocks noGrp="1"/>
          </p:cNvSpPr>
          <p:nvPr>
            <p:ph type="title"/>
          </p:nvPr>
        </p:nvSpPr>
        <p:spPr/>
        <p:txBody>
          <a:bodyPr/>
          <a:lstStyle/>
          <a:p>
            <a:r>
              <a:rPr lang="en-US" dirty="0"/>
              <a:t>Using the charts…</a:t>
            </a:r>
          </a:p>
        </p:txBody>
      </p:sp>
      <p:sp>
        <p:nvSpPr>
          <p:cNvPr id="4" name="TextBox 3">
            <a:extLst>
              <a:ext uri="{FF2B5EF4-FFF2-40B4-BE49-F238E27FC236}">
                <a16:creationId xmlns:a16="http://schemas.microsoft.com/office/drawing/2014/main" id="{F971209C-F390-98D6-DB3D-E31D4B3561E3}"/>
              </a:ext>
            </a:extLst>
          </p:cNvPr>
          <p:cNvSpPr txBox="1"/>
          <p:nvPr/>
        </p:nvSpPr>
        <p:spPr>
          <a:xfrm>
            <a:off x="1217612" y="2044005"/>
            <a:ext cx="9753600" cy="1384995"/>
          </a:xfrm>
          <a:prstGeom prst="rect">
            <a:avLst/>
          </a:prstGeom>
          <a:noFill/>
          <a:ln>
            <a:solidFill>
              <a:schemeClr val="bg2"/>
            </a:solidFill>
          </a:ln>
        </p:spPr>
        <p:txBody>
          <a:bodyPr wrap="square">
            <a:spAutoFit/>
          </a:bodyPr>
          <a:lstStyle/>
          <a:p>
            <a:pPr marL="0" marR="0">
              <a:buNone/>
            </a:pPr>
            <a:r>
              <a:rPr lang="en-US" sz="2800" kern="100" dirty="0">
                <a:latin typeface="Arial" panose="020B0604020202020204" pitchFamily="34" charset="0"/>
                <a:ea typeface="Aptos" panose="020B0004020202020204" pitchFamily="34" charset="0"/>
              </a:rPr>
              <a:t>W</a:t>
            </a:r>
            <a:r>
              <a:rPr lang="en-US" sz="2800" kern="100" dirty="0">
                <a:effectLst/>
                <a:latin typeface="Arial" panose="020B0604020202020204" pitchFamily="34" charset="0"/>
                <a:ea typeface="Aptos" panose="020B0004020202020204" pitchFamily="34" charset="0"/>
              </a:rPr>
              <a:t>rite a short paragraph (approx. 5–7 sentences) explaining which cause you believe was the most important for the expansion of the Mongol Empire and why.</a:t>
            </a:r>
          </a:p>
        </p:txBody>
      </p:sp>
    </p:spTree>
    <p:extLst>
      <p:ext uri="{BB962C8B-B14F-4D97-AF65-F5344CB8AC3E}">
        <p14:creationId xmlns:p14="http://schemas.microsoft.com/office/powerpoint/2010/main" val="701738189"/>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448E-AF31-B46A-D405-04D2D8B0A84A}"/>
              </a:ext>
            </a:extLst>
          </p:cNvPr>
          <p:cNvSpPr>
            <a:spLocks noGrp="1"/>
          </p:cNvSpPr>
          <p:nvPr>
            <p:ph type="title"/>
          </p:nvPr>
        </p:nvSpPr>
        <p:spPr>
          <a:xfrm>
            <a:off x="1217614" y="274638"/>
            <a:ext cx="9753600" cy="1020762"/>
          </a:xfrm>
        </p:spPr>
        <p:txBody>
          <a:bodyPr>
            <a:noAutofit/>
          </a:bodyPr>
          <a:lstStyle/>
          <a:p>
            <a:r>
              <a:rPr lang="en-US" sz="2400" dirty="0"/>
              <a:t>Which cause was most important for the expansion of the Mongol Empire? Explain in a short paragraph.</a:t>
            </a:r>
          </a:p>
        </p:txBody>
      </p:sp>
      <p:sp>
        <p:nvSpPr>
          <p:cNvPr id="4" name="TextBox 3">
            <a:extLst>
              <a:ext uri="{FF2B5EF4-FFF2-40B4-BE49-F238E27FC236}">
                <a16:creationId xmlns:a16="http://schemas.microsoft.com/office/drawing/2014/main" id="{652B3B77-7A13-3E56-5D36-920BBFBF5C78}"/>
              </a:ext>
            </a:extLst>
          </p:cNvPr>
          <p:cNvSpPr txBox="1"/>
          <p:nvPr/>
        </p:nvSpPr>
        <p:spPr>
          <a:xfrm>
            <a:off x="912812" y="1600200"/>
            <a:ext cx="10363200" cy="4154984"/>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most important cause of Mongol expansion was their mastery of mobile cavalry warfare. Because Mongol society was organized around pastoral nomadism, nearly every adult male was an expert horseman and archer. This gave Mongol armies unmatched speed, coordination, and striking power, allowing them to defeat much larger sedentary armies across Asia and Eastern Europe. Their rapid conquests created the political conditions necessary for the rise of a unified Eurasian empire. Without this military advantage, the Mongols could not have overthrown established states or imposed the structures that later supported integration and trade. Thus, cavalry mobility was the foundational cause that made all later developments—administration, taxation, trade networks—possible.</a:t>
            </a:r>
          </a:p>
        </p:txBody>
      </p:sp>
    </p:spTree>
    <p:extLst>
      <p:ext uri="{BB962C8B-B14F-4D97-AF65-F5344CB8AC3E}">
        <p14:creationId xmlns:p14="http://schemas.microsoft.com/office/powerpoint/2010/main" val="2269416344"/>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029200"/>
          </a:xfrm>
        </p:spPr>
        <p:txBody>
          <a:bodyPr>
            <a:normAutofit fontScale="92500" lnSpcReduction="10000"/>
          </a:bodyPr>
          <a:lstStyle/>
          <a:p>
            <a:pPr marL="560070" indent="-514350">
              <a:buFont typeface="+mj-lt"/>
              <a:buAutoNum type="arabicPeriod"/>
            </a:pPr>
            <a:r>
              <a:rPr lang="en-US" sz="3500" dirty="0">
                <a:latin typeface="Abadi" panose="020B0604020104020204" pitchFamily="34" charset="0"/>
              </a:rPr>
              <a:t>Describe key factors that enabled the Mongols to build an empire rapidly across Eurasia.</a:t>
            </a:r>
          </a:p>
          <a:p>
            <a:pPr marL="560070" indent="-514350">
              <a:buFont typeface="+mj-lt"/>
              <a:buAutoNum type="arabicPeriod"/>
            </a:pPr>
            <a:r>
              <a:rPr lang="en-US" sz="3500" dirty="0">
                <a:latin typeface="Abadi" panose="020B0604020104020204" pitchFamily="34" charset="0"/>
              </a:rPr>
              <a:t>Analyze how Mongol governance and administration helped maintain control over diverse territories.</a:t>
            </a:r>
          </a:p>
          <a:p>
            <a:pPr marL="560070" indent="-514350">
              <a:buFont typeface="+mj-lt"/>
              <a:buAutoNum type="arabicPeriod"/>
            </a:pPr>
            <a:r>
              <a:rPr lang="en-US" sz="3500" dirty="0">
                <a:latin typeface="Abadi" panose="020B0604020104020204" pitchFamily="34" charset="0"/>
              </a:rPr>
              <a:t>Explain connections between empire expansion, trade networks, and state decline or transformation.</a:t>
            </a:r>
          </a:p>
          <a:p>
            <a:pPr marL="560070" indent="-514350">
              <a:buFont typeface="+mj-lt"/>
              <a:buAutoNum type="arabicPeriod"/>
            </a:pPr>
            <a:r>
              <a:rPr lang="en-US" sz="3500" dirty="0">
                <a:latin typeface="Abadi" panose="020B0604020104020204" pitchFamily="34" charset="0"/>
              </a:rPr>
              <a:t>Use primary sources to assess how historical actors viewed Mongol rule and its significance.</a:t>
            </a:r>
          </a:p>
          <a:p>
            <a:pPr marL="560070" indent="-514350">
              <a:buFont typeface="+mj-lt"/>
              <a:buAutoNum type="arabicPeriod"/>
            </a:pPr>
            <a:r>
              <a:rPr lang="en-US" sz="3500" dirty="0">
                <a:latin typeface="Abadi" panose="020B0604020104020204" pitchFamily="34" charset="0"/>
              </a:rPr>
              <a:t>Apply the historical reasoning process of causation and continuity/change to the Mongol case.</a:t>
            </a:r>
          </a:p>
        </p:txBody>
      </p:sp>
    </p:spTree>
    <p:extLst>
      <p:ext uri="{BB962C8B-B14F-4D97-AF65-F5344CB8AC3E}">
        <p14:creationId xmlns:p14="http://schemas.microsoft.com/office/powerpoint/2010/main" val="846953034"/>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0CAD-4008-C4E4-9BC5-926EF0AD4A26}"/>
              </a:ext>
            </a:extLst>
          </p:cNvPr>
          <p:cNvSpPr>
            <a:spLocks noGrp="1"/>
          </p:cNvSpPr>
          <p:nvPr>
            <p:ph type="title"/>
          </p:nvPr>
        </p:nvSpPr>
        <p:spPr>
          <a:xfrm>
            <a:off x="684212" y="274638"/>
            <a:ext cx="10896600" cy="1325562"/>
          </a:xfrm>
        </p:spPr>
        <p:txBody>
          <a:bodyPr>
            <a:normAutofit fontScale="90000"/>
          </a:bodyPr>
          <a:lstStyle/>
          <a:p>
            <a:r>
              <a:rPr lang="en-US" dirty="0"/>
              <a:t>Changes and Continuities: Mongol Empire (c.1206-1368) / State Formation &amp; Decline</a:t>
            </a:r>
          </a:p>
        </p:txBody>
      </p:sp>
      <p:graphicFrame>
        <p:nvGraphicFramePr>
          <p:cNvPr id="3" name="Table 2">
            <a:extLst>
              <a:ext uri="{FF2B5EF4-FFF2-40B4-BE49-F238E27FC236}">
                <a16:creationId xmlns:a16="http://schemas.microsoft.com/office/drawing/2014/main" id="{504CB01B-C89E-6D54-9AEB-CF8475E63BAE}"/>
              </a:ext>
            </a:extLst>
          </p:cNvPr>
          <p:cNvGraphicFramePr>
            <a:graphicFrameLocks noGrp="1"/>
          </p:cNvGraphicFramePr>
          <p:nvPr>
            <p:extLst>
              <p:ext uri="{D42A27DB-BD31-4B8C-83A1-F6EECF244321}">
                <p14:modId xmlns:p14="http://schemas.microsoft.com/office/powerpoint/2010/main" val="4152434856"/>
              </p:ext>
            </p:extLst>
          </p:nvPr>
        </p:nvGraphicFramePr>
        <p:xfrm>
          <a:off x="684212" y="1706562"/>
          <a:ext cx="10896600" cy="4572000"/>
        </p:xfrm>
        <a:graphic>
          <a:graphicData uri="http://schemas.openxmlformats.org/drawingml/2006/table">
            <a:tbl>
              <a:tblPr firstRow="1" firstCol="1" bandRow="1">
                <a:tableStyleId>{3B4B98B0-60AC-42C2-AFA5-B58CD77FA1E5}</a:tableStyleId>
              </a:tblPr>
              <a:tblGrid>
                <a:gridCol w="3632200">
                  <a:extLst>
                    <a:ext uri="{9D8B030D-6E8A-4147-A177-3AD203B41FA5}">
                      <a16:colId xmlns:a16="http://schemas.microsoft.com/office/drawing/2014/main" val="2235344302"/>
                    </a:ext>
                  </a:extLst>
                </a:gridCol>
                <a:gridCol w="2311400">
                  <a:extLst>
                    <a:ext uri="{9D8B030D-6E8A-4147-A177-3AD203B41FA5}">
                      <a16:colId xmlns:a16="http://schemas.microsoft.com/office/drawing/2014/main" val="2542895947"/>
                    </a:ext>
                  </a:extLst>
                </a:gridCol>
                <a:gridCol w="4953000">
                  <a:extLst>
                    <a:ext uri="{9D8B030D-6E8A-4147-A177-3AD203B41FA5}">
                      <a16:colId xmlns:a16="http://schemas.microsoft.com/office/drawing/2014/main" val="153148770"/>
                    </a:ext>
                  </a:extLst>
                </a:gridCol>
              </a:tblGrid>
              <a:tr h="0">
                <a:tc>
                  <a:txBody>
                    <a:bodyPr/>
                    <a:lstStyle/>
                    <a:p>
                      <a:pPr marL="0" marR="0">
                        <a:buNone/>
                      </a:pPr>
                      <a:r>
                        <a:rPr lang="en-US" sz="2000" kern="100">
                          <a:effectLst/>
                        </a:rPr>
                        <a:t>Feature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Continuity or Change?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Explanation</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27276055"/>
                  </a:ext>
                </a:extLst>
              </a:tr>
              <a:tr h="0">
                <a:tc>
                  <a:txBody>
                    <a:bodyPr/>
                    <a:lstStyle/>
                    <a:p>
                      <a:pPr marL="0" marR="0">
                        <a:buNone/>
                      </a:pPr>
                      <a:r>
                        <a:rPr lang="en-US" sz="2000" b="0" kern="100" dirty="0">
                          <a:effectLst/>
                        </a:rPr>
                        <a:t>Use of mounted nomadic cavalry in warfare</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Continuity (nomadic traditions)</a:t>
                      </a:r>
                      <a:endParaRPr lang="en-US" sz="20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Mongols adapted existing nomadic practices for large-scale conquest</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45427406"/>
                  </a:ext>
                </a:extLst>
              </a:tr>
              <a:tr h="0">
                <a:tc>
                  <a:txBody>
                    <a:bodyPr/>
                    <a:lstStyle/>
                    <a:p>
                      <a:pPr marL="0" marR="0">
                        <a:buNone/>
                      </a:pPr>
                      <a:r>
                        <a:rPr lang="en-US" sz="2000" b="0" kern="100" dirty="0">
                          <a:effectLst/>
                        </a:rPr>
                        <a:t>Creation of a unified legal code / Yassa (traditional)</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Change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The empire imposed a new standard of rule across tribes and territories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6401269"/>
                  </a:ext>
                </a:extLst>
              </a:tr>
              <a:tr h="0">
                <a:tc>
                  <a:txBody>
                    <a:bodyPr/>
                    <a:lstStyle/>
                    <a:p>
                      <a:pPr marL="0" marR="0">
                        <a:buNone/>
                      </a:pPr>
                      <a:r>
                        <a:rPr lang="en-US" sz="2000" b="0" kern="100" dirty="0">
                          <a:effectLst/>
                        </a:rPr>
                        <a:t>Promotion of inter-regional trade (Silk Roads)</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Change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Under Mongol rule, trade flourished in ways less common under previous fragmented states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797236608"/>
                  </a:ext>
                </a:extLst>
              </a:tr>
              <a:tr h="0">
                <a:tc>
                  <a:txBody>
                    <a:bodyPr/>
                    <a:lstStyle/>
                    <a:p>
                      <a:pPr marL="0" marR="0">
                        <a:buNone/>
                      </a:pPr>
                      <a:r>
                        <a:rPr lang="en-US" sz="2000" b="0" kern="100" dirty="0">
                          <a:effectLst/>
                        </a:rPr>
                        <a:t>Division into separate khanates after initial unity</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Change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The empire fragmented as local rulers gained independence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640243851"/>
                  </a:ext>
                </a:extLst>
              </a:tr>
              <a:tr h="0">
                <a:tc>
                  <a:txBody>
                    <a:bodyPr/>
                    <a:lstStyle/>
                    <a:p>
                      <a:pPr marL="0" marR="0">
                        <a:buNone/>
                      </a:pPr>
                      <a:r>
                        <a:rPr lang="en-US" sz="2000" b="0" kern="100" dirty="0">
                          <a:effectLst/>
                        </a:rPr>
                        <a:t>Use of local administrators and elites in conquered territories</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Continuity &amp; Change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While local elites were used (continuity), the scale and integration were novel</a:t>
                      </a:r>
                      <a:endParaRPr lang="en-US" sz="20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61391550"/>
                  </a:ext>
                </a:extLst>
              </a:tr>
            </a:tbl>
          </a:graphicData>
        </a:graphic>
      </p:graphicFrame>
    </p:spTree>
    <p:extLst>
      <p:ext uri="{BB962C8B-B14F-4D97-AF65-F5344CB8AC3E}">
        <p14:creationId xmlns:p14="http://schemas.microsoft.com/office/powerpoint/2010/main" val="176002985"/>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DFDEC98-02DD-82B4-8684-EBA7C68366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8872ED-9A66-43A3-6D29-8AE58FF5CBD2}"/>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B123D8EE-57DE-7F67-EDB4-6085BFC5AEB1}"/>
              </a:ext>
            </a:extLst>
          </p:cNvPr>
          <p:cNvSpPr txBox="1"/>
          <p:nvPr/>
        </p:nvSpPr>
        <p:spPr>
          <a:xfrm>
            <a:off x="836612" y="1676400"/>
            <a:ext cx="10668000" cy="4524315"/>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Causation:</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The Mongols expanded so quickly due to the convergence of military innovations (highly mobile cavalry, coordinated command), weak and fragmented neighboring states, and ecological/social pressures pushing nomadic groups to seek new pastures. Their expansion caused major shifts: destruction of some cities, reorganizing of political landscapes, and opening of trade and communication networks across Eurasia.</a:t>
            </a:r>
          </a:p>
        </p:txBody>
      </p:sp>
    </p:spTree>
    <p:extLst>
      <p:ext uri="{BB962C8B-B14F-4D97-AF65-F5344CB8AC3E}">
        <p14:creationId xmlns:p14="http://schemas.microsoft.com/office/powerpoint/2010/main" val="592298136"/>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A73E6B7-5BE7-DCB7-BCF2-998A867F7C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38B41D-4C5E-F329-D564-60A127A2592D}"/>
              </a:ext>
            </a:extLst>
          </p:cNvPr>
          <p:cNvSpPr>
            <a:spLocks noGrp="1"/>
          </p:cNvSpPr>
          <p:nvPr>
            <p:ph type="title"/>
          </p:nvPr>
        </p:nvSpPr>
        <p:spPr>
          <a:xfrm>
            <a:off x="836612" y="609600"/>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FB1C2DA9-2D5F-3168-0896-88C83FA4674F}"/>
              </a:ext>
            </a:extLst>
          </p:cNvPr>
          <p:cNvSpPr txBox="1"/>
          <p:nvPr/>
        </p:nvSpPr>
        <p:spPr>
          <a:xfrm>
            <a:off x="836612" y="1676400"/>
            <a:ext cx="10668000" cy="4031873"/>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Continuity and Change Over Time:</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While nomadic groups had invaded settled states before, the Mongols changed the scale and reach of conquest and connected Eurasia in unprecedented ways. Over time, the unity of the empire gave way to khanate fragmentation (change), but some administrative practices and trade infrastructure (continuity) persisted into successor states.</a:t>
            </a:r>
          </a:p>
        </p:txBody>
      </p:sp>
    </p:spTree>
    <p:extLst>
      <p:ext uri="{BB962C8B-B14F-4D97-AF65-F5344CB8AC3E}">
        <p14:creationId xmlns:p14="http://schemas.microsoft.com/office/powerpoint/2010/main" val="3867772820"/>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3C4112E-4FD4-4E39-C6BC-5886E8C457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0DA4B95-CA71-1E44-9262-C2B5B111860E}"/>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23A70FEF-A455-E7F9-8F2B-5361EE651F59}"/>
              </a:ext>
            </a:extLst>
          </p:cNvPr>
          <p:cNvSpPr txBox="1"/>
          <p:nvPr/>
        </p:nvSpPr>
        <p:spPr>
          <a:xfrm>
            <a:off x="836612" y="1676400"/>
            <a:ext cx="10668000" cy="4524315"/>
          </a:xfrm>
          <a:prstGeom prst="rect">
            <a:avLst/>
          </a:prstGeom>
          <a:noFill/>
          <a:ln>
            <a:solidFill>
              <a:schemeClr val="bg2"/>
            </a:solidFill>
          </a:ln>
        </p:spPr>
        <p:txBody>
          <a:bodyPr wrap="square">
            <a:spAutoFit/>
          </a:bodyPr>
          <a:lstStyle/>
          <a:p>
            <a:pPr marL="0" marR="0">
              <a:buNone/>
            </a:pPr>
            <a:r>
              <a:rPr lang="en-US" sz="3200" b="1" kern="100" dirty="0">
                <a:effectLst/>
                <a:latin typeface="Arial" panose="020B0604020202020204" pitchFamily="34" charset="0"/>
                <a:ea typeface="Aptos" panose="020B0004020202020204" pitchFamily="34" charset="0"/>
              </a:rPr>
              <a:t>Comparison:</a:t>
            </a:r>
            <a:r>
              <a:rPr lang="en-US" sz="3200" kern="100" dirty="0">
                <a:effectLst/>
                <a:latin typeface="Arial" panose="020B0604020202020204" pitchFamily="34" charset="0"/>
                <a:ea typeface="Aptos" panose="020B0004020202020204" pitchFamily="34" charset="0"/>
              </a:rPr>
              <a:t> </a:t>
            </a:r>
          </a:p>
          <a:p>
            <a:pPr marL="0" marR="0">
              <a:buNone/>
            </a:pPr>
            <a:r>
              <a:rPr lang="en-US" sz="3200" kern="100" dirty="0">
                <a:effectLst/>
                <a:latin typeface="Arial" panose="020B0604020202020204" pitchFamily="34" charset="0"/>
                <a:ea typeface="Aptos" panose="020B0004020202020204" pitchFamily="34" charset="0"/>
              </a:rPr>
              <a:t>Compare the Mongol Empire’s state-building and decline with earlier empires (e.g., Abbasid Caliphate) or later ones (e.g., Ottoman). Both required strong military and administrative institutions; both faced overextension and local resistance. However, the Mongols were distinct in how rapidly they expanded, how they integrated trade across continents, and how their nomadic origins influenced governance.</a:t>
            </a:r>
          </a:p>
        </p:txBody>
      </p:sp>
    </p:spTree>
    <p:extLst>
      <p:ext uri="{BB962C8B-B14F-4D97-AF65-F5344CB8AC3E}">
        <p14:creationId xmlns:p14="http://schemas.microsoft.com/office/powerpoint/2010/main" val="4175178275"/>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550920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Mongols were able to build a vast empire across Eurasia through a combination of military mobility, strategic leadership, and the collapse or weakness of surrounding states.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After conquest, the Mongols established administrative practices—taxation, policing, trade infrastructure—that enabled them to govern diverse territories.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Their expansion created far-reaching interconnections in Eurasia (trade, ideas, movement of peoples) and set patterns for state formation and decline relevant in world history.</a:t>
            </a:r>
          </a:p>
        </p:txBody>
      </p:sp>
    </p:spTree>
    <p:extLst>
      <p:ext uri="{BB962C8B-B14F-4D97-AF65-F5344CB8AC3E}">
        <p14:creationId xmlns:p14="http://schemas.microsoft.com/office/powerpoint/2010/main" val="2206440387"/>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C2C997C-EAC8-E375-B494-359EA9ECBD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66F67A8-638C-D72C-E55D-A959293BB4FA}"/>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9483BDDC-EE9E-06DC-D9F6-F5729A5E7341}"/>
              </a:ext>
            </a:extLst>
          </p:cNvPr>
          <p:cNvSpPr txBox="1"/>
          <p:nvPr/>
        </p:nvSpPr>
        <p:spPr>
          <a:xfrm>
            <a:off x="836612" y="1352811"/>
            <a:ext cx="10668000" cy="353943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While the empire eventually fragmented, its legacy of governance, trade facilitation, and cultural exchange endured in successor states and across regions.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Applying historical reasoning (causation, continuity/change, comparison) helps us understand how this empire fits into the broader theme of governance in the AP framework.</a:t>
            </a:r>
          </a:p>
        </p:txBody>
      </p:sp>
    </p:spTree>
    <p:extLst>
      <p:ext uri="{BB962C8B-B14F-4D97-AF65-F5344CB8AC3E}">
        <p14:creationId xmlns:p14="http://schemas.microsoft.com/office/powerpoint/2010/main" val="1684644301"/>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latin typeface="Arial" panose="020B0604020202020204" pitchFamily="34" charset="0"/>
              <a:ea typeface="Aptos" panose="020B0004020202020204" pitchFamily="34" charset="0"/>
            </a:endParaRPr>
          </a:p>
          <a:p>
            <a:r>
              <a:rPr lang="en-US" sz="2800" b="1" dirty="0"/>
              <a:t>Write a short paragraph (8-10 sentences):</a:t>
            </a:r>
            <a:endParaRPr lang="en-US" sz="2800" dirty="0"/>
          </a:p>
          <a:p>
            <a:r>
              <a:rPr lang="en-US" sz="2800" dirty="0"/>
              <a:t>In a well-structured paragraph, evaluate the extent to which the Mongol Empire succeeded in creating a stable form of governance. Use evidence from one of the primary sources and your background reading. Include a clear claim, supporting evidence, and reasoning.</a:t>
            </a:r>
          </a:p>
        </p:txBody>
      </p:sp>
    </p:spTree>
    <p:extLst>
      <p:ext uri="{BB962C8B-B14F-4D97-AF65-F5344CB8AC3E}">
        <p14:creationId xmlns:p14="http://schemas.microsoft.com/office/powerpoint/2010/main" val="2323693383"/>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buNone/>
            </a:pPr>
            <a:r>
              <a:rPr lang="en-US" sz="3200" dirty="0"/>
              <a:t>Historical Development: KC-3.2.I.B.iii </a:t>
            </a:r>
          </a:p>
          <a:p>
            <a:r>
              <a:rPr lang="en-US" sz="3200" dirty="0"/>
              <a:t>Empires collapsed in different regions of the world and in some areas were replaced by new imperial states, including the Mongol khanates.</a:t>
            </a:r>
          </a:p>
        </p:txBody>
      </p:sp>
    </p:spTree>
    <p:extLst>
      <p:ext uri="{BB962C8B-B14F-4D97-AF65-F5344CB8AC3E}">
        <p14:creationId xmlns:p14="http://schemas.microsoft.com/office/powerpoint/2010/main" val="394780088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rmAutofit fontScale="77500" lnSpcReduction="20000"/>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600" dirty="0">
                <a:latin typeface="Abadi" panose="020B0604020104020204" pitchFamily="34" charset="0"/>
              </a:rPr>
              <a:t>In this lesson you will examine how the Mongol Empire emerged in Eurasia, how it achieved rapid expansion, and how its institutions and governance contributed both to state-building and to eventual transformation. We will focus on internal and external factors that allowed the Mongols to form one of the largest contiguous empires in history, how they administered conquered territories, and how their expansion influenced trade, communication, and the decline of earlier states. You will engage with two primary sources to analyze the Mongols’ governance and the effects of their rule, and then complete an activity that aligns with AP skills such as sourcing, contextualization, causation, and comparison.</a:t>
            </a:r>
          </a:p>
        </p:txBody>
      </p:sp>
    </p:spTree>
    <p:extLst>
      <p:ext uri="{BB962C8B-B14F-4D97-AF65-F5344CB8AC3E}">
        <p14:creationId xmlns:p14="http://schemas.microsoft.com/office/powerpoint/2010/main" val="3763325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5" name="TextBox 4">
            <a:extLst>
              <a:ext uri="{FF2B5EF4-FFF2-40B4-BE49-F238E27FC236}">
                <a16:creationId xmlns:a16="http://schemas.microsoft.com/office/drawing/2014/main" id="{15BF1CBC-14B0-1895-36D9-064C8737BC4C}"/>
              </a:ext>
            </a:extLst>
          </p:cNvPr>
          <p:cNvSpPr txBox="1"/>
          <p:nvPr/>
        </p:nvSpPr>
        <p:spPr>
          <a:xfrm>
            <a:off x="912812" y="1295400"/>
            <a:ext cx="10515600" cy="4401205"/>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Khanate</a:t>
            </a:r>
            <a:r>
              <a:rPr lang="en-US" sz="2800" kern="100" dirty="0">
                <a:effectLst/>
                <a:latin typeface="Arial" panose="020B0604020202020204" pitchFamily="34" charset="0"/>
                <a:ea typeface="Aptos" panose="020B0004020202020204" pitchFamily="34" charset="0"/>
              </a:rPr>
              <a:t> – a political entity or territory ruled by a khan (Mongol leader).</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Nomadic</a:t>
            </a:r>
            <a:r>
              <a:rPr lang="en-US" sz="2800" kern="100" dirty="0">
                <a:effectLst/>
                <a:latin typeface="Arial" panose="020B0604020202020204" pitchFamily="34" charset="0"/>
                <a:ea typeface="Aptos" panose="020B0004020202020204" pitchFamily="34" charset="0"/>
              </a:rPr>
              <a:t> – moving from place to place, often with grazing animals, rather than living permanently in one settled location.</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Administration</a:t>
            </a:r>
            <a:r>
              <a:rPr lang="en-US" sz="2800" kern="100" dirty="0">
                <a:effectLst/>
                <a:latin typeface="Arial" panose="020B0604020202020204" pitchFamily="34" charset="0"/>
                <a:ea typeface="Aptos" panose="020B0004020202020204" pitchFamily="34" charset="0"/>
              </a:rPr>
              <a:t> – the system or process by which a government carries out its policies and controls its territory.</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Conquest</a:t>
            </a:r>
            <a:r>
              <a:rPr lang="en-US" sz="2800" kern="100" dirty="0">
                <a:effectLst/>
                <a:latin typeface="Arial" panose="020B0604020202020204" pitchFamily="34" charset="0"/>
                <a:ea typeface="Aptos" panose="020B0004020202020204" pitchFamily="34" charset="0"/>
              </a:rPr>
              <a:t> – the act of taking control of a place or people by force.</a:t>
            </a:r>
          </a:p>
          <a:p>
            <a:pPr marL="342900" marR="0" lvl="0" indent="-342900">
              <a:buFont typeface="+mj-lt"/>
              <a:buAutoNum type="arabicPeriod"/>
              <a:tabLst>
                <a:tab pos="457200" algn="l"/>
              </a:tabLst>
            </a:pPr>
            <a:r>
              <a:rPr lang="en-US" sz="2800" b="1" dirty="0">
                <a:effectLst/>
                <a:latin typeface="Arial" panose="020B0604020202020204" pitchFamily="34" charset="0"/>
                <a:ea typeface="Aptos" panose="020B0004020202020204" pitchFamily="34" charset="0"/>
              </a:rPr>
              <a:t>Interconnection</a:t>
            </a:r>
            <a:r>
              <a:rPr lang="en-US" sz="2800" dirty="0">
                <a:effectLst/>
                <a:latin typeface="Arial" panose="020B0604020202020204" pitchFamily="34" charset="0"/>
                <a:ea typeface="Aptos" panose="020B0004020202020204" pitchFamily="34" charset="0"/>
              </a:rPr>
              <a:t> – links or connections among people, states, or regions (for trade, communication, ideas).</a:t>
            </a:r>
            <a:endParaRPr lang="en-US" sz="2800" dirty="0"/>
          </a:p>
        </p:txBody>
      </p:sp>
    </p:spTree>
    <p:extLst>
      <p:ext uri="{BB962C8B-B14F-4D97-AF65-F5344CB8AC3E}">
        <p14:creationId xmlns:p14="http://schemas.microsoft.com/office/powerpoint/2010/main" val="10090972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In the early 13th century, the Mongols, originally a confederation of tribes in the steppes of Central Asia, were unified under Genghis Khan (born Temüjin). Their nomadic lifestyle, the skill of their cavalry, and their ability to adapt military tactics enabled them to launch swift and devastating campaigns across Eurasia. Because they were mobile and not tied to stationary supply lines like many settled states, they could move quickly and surprise more established governments.</a:t>
            </a:r>
          </a:p>
        </p:txBody>
      </p:sp>
    </p:spTree>
    <p:extLst>
      <p:ext uri="{BB962C8B-B14F-4D97-AF65-F5344CB8AC3E}">
        <p14:creationId xmlns:p14="http://schemas.microsoft.com/office/powerpoint/2010/main" val="38632224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fontScale="92500"/>
          </a:bodyPr>
          <a:lstStyle/>
          <a:p>
            <a:pPr marL="45720" lvl="0" indent="0">
              <a:lnSpc>
                <a:spcPct val="110000"/>
              </a:lnSpc>
              <a:buNone/>
            </a:pPr>
            <a:r>
              <a:rPr lang="en-US" sz="2800" dirty="0"/>
              <a:t>Once the Mongols achieved control of large regions, they shifted from pure conquest to governance: establishing rules, installing administrators, tolerating local elites in some cases, and facilitating communication and trade along formerly risky routes. Their empire-building opened up what some historians call a “Pax </a:t>
            </a:r>
            <a:r>
              <a:rPr lang="en-US" sz="2800" dirty="0" err="1"/>
              <a:t>Mongolica</a:t>
            </a:r>
            <a:r>
              <a:rPr lang="en-US" sz="2800" dirty="0"/>
              <a:t>,” a period of relative stability that increased inter-regional trade and the movement of ideas across Eurasia. However, as with many large empires, the Mongols also faced challenges: governing vast territories, integrating diverse peoples, maintaining loyalty among successors, and adapting to settled state structures. These internal and external factors contributed to declines or transformation of the empire into successor khanates.</a:t>
            </a:r>
          </a:p>
        </p:txBody>
      </p:sp>
    </p:spTree>
    <p:extLst>
      <p:ext uri="{BB962C8B-B14F-4D97-AF65-F5344CB8AC3E}">
        <p14:creationId xmlns:p14="http://schemas.microsoft.com/office/powerpoint/2010/main" val="326314472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79412" y="228600"/>
            <a:ext cx="11277600" cy="685800"/>
          </a:xfrm>
        </p:spPr>
        <p:txBody>
          <a:bodyPr>
            <a:noAutofit/>
          </a:bodyPr>
          <a:lstStyle/>
          <a:p>
            <a:r>
              <a:rPr lang="en-US" sz="2800" dirty="0">
                <a:latin typeface="Abadi" panose="020B0604020104020204" pitchFamily="34" charset="0"/>
              </a:rPr>
              <a:t>Source 1: </a:t>
            </a:r>
            <a:r>
              <a:rPr lang="it-IT" sz="2800" dirty="0">
                <a:latin typeface="Abadi" panose="020B0604020104020204" pitchFamily="34" charset="0"/>
              </a:rPr>
              <a:t>Marco Polo on Silk Road Commerce (c. 1298)</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912812" y="914400"/>
            <a:ext cx="9753600" cy="685800"/>
          </a:xfrm>
        </p:spPr>
        <p:txBody>
          <a:bodyPr>
            <a:normAutofit fontScale="70000" lnSpcReduction="20000"/>
          </a:bodyPr>
          <a:lstStyle/>
          <a:p>
            <a:pPr marL="45720" indent="0">
              <a:lnSpc>
                <a:spcPct val="110000"/>
              </a:lnSpc>
              <a:spcBef>
                <a:spcPts val="0"/>
              </a:spcBef>
              <a:buNone/>
            </a:pPr>
            <a:r>
              <a:rPr lang="en-US" sz="2800" dirty="0">
                <a:latin typeface="Abadi" panose="020B0604020104020204" pitchFamily="34" charset="0"/>
              </a:rPr>
              <a:t>Source: Ali Ibn al-Athir, The Complete History (1220–1221)</a:t>
            </a:r>
          </a:p>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https://sourcebooks.fordham.edu/source/1221ibnal-athir.asp</a:t>
            </a:r>
            <a:r>
              <a:rPr lang="en-US" sz="2800" dirty="0">
                <a:latin typeface="Abadi" panose="020B0604020104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724025"/>
            <a:ext cx="11277600" cy="4524315"/>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first news we heard of them was in the year 617. The reason for this was that the Tatars invaded the lands of Islam, and no one escaped from them. Their armies spread over the face of the earth like locusts, devastating the countries and plundering them. When one heard about them, he fled before them in terror, for they caused great fear among the people and no land was safe from their destruction.</a:t>
            </a:r>
          </a:p>
          <a:p>
            <a:pPr marL="0" marR="0">
              <a:buNone/>
            </a:pPr>
            <a:endParaRPr lang="en-US" sz="2400" kern="100" dirty="0">
              <a:effectLst/>
              <a:latin typeface="Arial" panose="020B0604020202020204" pitchFamily="34" charset="0"/>
              <a:ea typeface="Aptos" panose="020B0004020202020204" pitchFamily="34" charset="0"/>
            </a:endParaRPr>
          </a:p>
          <a:p>
            <a:pPr>
              <a:buNone/>
            </a:pPr>
            <a:r>
              <a:rPr lang="en-US" sz="2400" dirty="0">
                <a:effectLst/>
                <a:latin typeface="Arial" panose="020B0604020202020204" pitchFamily="34" charset="0"/>
                <a:ea typeface="Aptos" panose="020B0004020202020204" pitchFamily="34" charset="0"/>
              </a:rPr>
              <a:t>When they entered any region, they slew its inhabitants, destroyed its buildings, burned its markets, and seized its wealth. The people were left without hope, for they came suddenly and swiftly, leaving ruin behind them. Those who could fled their path, and those who remained suffered the horrors of their wrath. Thus, the lands of Islam fell into great misery because of their assault.</a:t>
            </a:r>
            <a:endParaRPr lang="en-US" sz="24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5701496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This excerpt gives you a contemporary Islamic perspective on early Mongol expansion, showing how sudden, destructive, and overwhelming Mongol invasions appeared to those who lived through them. It highlights perceptions of Mongol warfare before their later era of stability and administration.</a:t>
            </a:r>
          </a:p>
        </p:txBody>
      </p:sp>
    </p:spTree>
    <p:extLst>
      <p:ext uri="{BB962C8B-B14F-4D97-AF65-F5344CB8AC3E}">
        <p14:creationId xmlns:p14="http://schemas.microsoft.com/office/powerpoint/2010/main" val="1093268134"/>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879</TotalTime>
  <Words>2472</Words>
  <Application>Microsoft Office PowerPoint</Application>
  <PresentationFormat>Custom</PresentationFormat>
  <Paragraphs>182</Paragraphs>
  <Slides>27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Abadi</vt:lpstr>
      <vt:lpstr>Arial</vt:lpstr>
      <vt:lpstr>Century Gothic</vt:lpstr>
      <vt:lpstr>Symbol</vt:lpstr>
      <vt:lpstr>World country report presentation</vt:lpstr>
      <vt:lpstr>2.2 Part 1 – The Mongol Empire and the Making of the Modern World</vt:lpstr>
      <vt:lpstr>Learning Objectives</vt:lpstr>
      <vt:lpstr>Key Concepts</vt:lpstr>
      <vt:lpstr>Overview</vt:lpstr>
      <vt:lpstr>Keywords and Phrases</vt:lpstr>
      <vt:lpstr>Background Reading</vt:lpstr>
      <vt:lpstr>Background Reading</vt:lpstr>
      <vt:lpstr>Source 1: Marco Polo on Silk Road Commerce (c. 1298)</vt:lpstr>
      <vt:lpstr>Why is this important?</vt:lpstr>
      <vt:lpstr>Guided Source Analysis</vt:lpstr>
      <vt:lpstr>Source 2: Ibn Battuta on Caravan Trade (c. 1325–1354)</vt:lpstr>
      <vt:lpstr>Guided Source Analysis</vt:lpstr>
      <vt:lpstr>Why is this important?</vt:lpstr>
      <vt:lpstr>AP Skill-Aligned Activity</vt:lpstr>
      <vt:lpstr>For example</vt:lpstr>
      <vt:lpstr>example</vt:lpstr>
      <vt:lpstr>example</vt:lpstr>
      <vt:lpstr>Using the charts…</vt:lpstr>
      <vt:lpstr>Which cause was most important for the expansion of the Mongol Empire? Explain in a short paragraph.</vt:lpstr>
      <vt:lpstr>Changes and Continuities: Mongol Empire (c.1206-1368) / State Formation &amp; Decline</vt:lpstr>
      <vt:lpstr>CCOT / Comparison / Causation Section</vt:lpstr>
      <vt:lpstr>CCOT / Comparison / Causation Section</vt:lpstr>
      <vt:lpstr>CCOT / Comparison / Causation Section</vt:lpstr>
      <vt:lpstr>Key Takeaways</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20</cp:revision>
  <dcterms:created xsi:type="dcterms:W3CDTF">2025-09-29T06:54:32Z</dcterms:created>
  <dcterms:modified xsi:type="dcterms:W3CDTF">2025-11-19T06:43:16Z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