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3"/>
  </p:notesMasterIdLst>
  <p:handoutMasterIdLst>
    <p:handoutMasterId r:id="rId24"/>
  </p:handoutMasterIdLst>
  <p:sldIdLst>
    <p:sldId id="269" r:id="rId2"/>
    <p:sldId id="270" r:id="rId3"/>
    <p:sldId id="357" r:id="rId4"/>
    <p:sldId id="300" r:id="rId5"/>
    <p:sldId id="371" r:id="rId6"/>
    <p:sldId id="379" r:id="rId7"/>
    <p:sldId id="275" r:id="rId8"/>
    <p:sldId id="276" r:id="rId9"/>
    <p:sldId id="359" r:id="rId10"/>
    <p:sldId id="372" r:id="rId11"/>
    <p:sldId id="322" r:id="rId12"/>
    <p:sldId id="394" r:id="rId13"/>
    <p:sldId id="347" r:id="rId14"/>
    <p:sldId id="352" r:id="rId15"/>
    <p:sldId id="395" r:id="rId16"/>
    <p:sldId id="353" r:id="rId17"/>
    <p:sldId id="382" r:id="rId18"/>
    <p:sldId id="396" r:id="rId19"/>
    <p:sldId id="350" r:id="rId20"/>
    <p:sldId id="342" r:id="rId21"/>
    <p:sldId id="299" r:id="rId22"/>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2/2/2026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2/2/2026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44E488-D216-A496-C427-8F5C6D0664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50C83B-BC21-4ACA-2F21-125AD000B21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A6A7FEA-21CA-5CB4-ADBC-9D13CD73F94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93C593-514B-3D15-3B56-3855F2CD00C7}"/>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32728749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411B6-2404-A5AC-7AC4-8AFBFA259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ED27A-9E9F-E1C3-CDC2-6841D2CBE02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5544BF2-4F35-FBED-3DB9-33855FEACD2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58371E-6AF8-1B08-38B1-F82ECD71E6CD}"/>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3251918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169B18-C8F3-87CB-8792-7E0D5FBA51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C38E91-6423-B9DA-0D80-56A40DA5E57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358F13E-B9CC-82BA-D0E0-EF123D8DE0E3}"/>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39F676A-6F9F-480B-D8BD-2BB81185845A}"/>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30987032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5DF52-2D6D-B296-2C5A-46D5D0940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3806F-9CE2-89D0-2FDF-10BEEE20CA0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8C1C9F9-47AE-6BFD-09D9-F388A5C72E6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F230488-ABF0-496C-C116-09D4C075C401}"/>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37508836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20</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1A9BA-1B52-015B-AEA1-24B4F9B590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CF4FB3-59A8-75E5-3B93-5E77E4D566E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CA3C7ED-4B9E-18A3-C2FC-9BE00BA1AD7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DD53E8B-B643-3996-50CE-36F556C7CE0C}"/>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296852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EBE14-11BF-EB5F-C512-B6C977B4B3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D4DE1A-1162-C148-28A4-0E7470AAB8D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B2F4C40-CEE2-3E30-A33A-333FEE8340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8249F18-15EC-9096-2D8D-5189BDB08B1C}"/>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2351707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EB22D-4840-706A-EA5A-0228E8FF87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205C89-A2E0-E8A0-986F-D7F09F45545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A366146-B855-3AB9-8CDF-E063FE89E85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30C9066-3299-CAFB-D98A-0DA533844BF1}"/>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15259598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2F1FBF-3DCF-9623-7FBD-EDDFB04DFD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C20C4B-5859-0C54-7F2F-CE3A5CA0996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E41C1FD-4BE8-FEAD-F061-2E58B2FBE24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35FBD711-A8A6-4B35-85D8-1BE261E3AA0B}"/>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3537156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2/2/2026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2/2/2026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2/2/2026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2/2/2026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2/2/2026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2/2/2026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2/2/2026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2/2/2026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2/2/2026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2/2/2026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2/2/2026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2/2/2026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randomBar dir="vert"/>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ourcebooks.fordham.edu/source/1453kritovoulos-const.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ourcebooks.fordham.edu/source/1453kritovoulos-const.as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sourcebooks.fordham.edu/source/babur-inv-india.asp"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sourcebooks.fordham.edu/source/babur-inv-india.asp"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latin typeface="Abadi" panose="020B0604020104020204" pitchFamily="34" charset="0"/>
              </a:rPr>
              <a:t>Topic 3.1 – Empires Expand</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10802AE-BEAE-847B-CBAB-5FA5D93D5BA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27925D8-D251-A458-5C7B-6E9229ADA3C5}"/>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0070D39D-AFE7-1601-E75B-064108A64438}"/>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Despite their differences, these empires shared key patterns: they used gunpowder for expansion, they developed complex bureaucracies, and they faced ongoing religious and political challenges. Their rise demonstrates how technological and administrative innovation reshaped global power in the early modern era.</a:t>
            </a:r>
          </a:p>
        </p:txBody>
      </p:sp>
    </p:spTree>
    <p:extLst>
      <p:ext uri="{BB962C8B-B14F-4D97-AF65-F5344CB8AC3E}">
        <p14:creationId xmlns:p14="http://schemas.microsoft.com/office/powerpoint/2010/main" val="4170928753"/>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303212" y="277082"/>
            <a:ext cx="11407526" cy="664989"/>
          </a:xfrm>
        </p:spPr>
        <p:txBody>
          <a:bodyPr>
            <a:noAutofit/>
          </a:bodyPr>
          <a:lstStyle/>
          <a:p>
            <a:r>
              <a:rPr lang="en-US" sz="2000" dirty="0">
                <a:latin typeface="Abadi" panose="020B0604020104020204" pitchFamily="34" charset="0"/>
              </a:rPr>
              <a:t>Source 1: Ottoman Conquest of Constantinople (1453)</a:t>
            </a:r>
            <a:br>
              <a:rPr lang="en-US" sz="2000" dirty="0">
                <a:latin typeface="Abadi" panose="020B0604020104020204" pitchFamily="34" charset="0"/>
              </a:rPr>
            </a:br>
            <a:r>
              <a:rPr lang="en-US" sz="2000" dirty="0">
                <a:effectLst/>
                <a:latin typeface="Arial" panose="020B0604020202020204" pitchFamily="34" charset="0"/>
                <a:ea typeface="Aptos" panose="020B0004020202020204" pitchFamily="34" charset="0"/>
              </a:rPr>
              <a:t>Kritovoulos, </a:t>
            </a:r>
            <a:r>
              <a:rPr lang="en-US" sz="2000" i="1" dirty="0">
                <a:effectLst/>
                <a:latin typeface="Arial" panose="020B0604020202020204" pitchFamily="34" charset="0"/>
                <a:ea typeface="Aptos" panose="020B0004020202020204" pitchFamily="34" charset="0"/>
              </a:rPr>
              <a:t>History of Mehmed the Conqueror</a:t>
            </a:r>
            <a:endParaRPr lang="en-US" sz="2000" dirty="0">
              <a:latin typeface="Abadi" panose="020B0604020104020204" pitchFamily="34" charset="0"/>
            </a:endParaRPr>
          </a:p>
        </p:txBody>
      </p:sp>
      <p:sp>
        <p:nvSpPr>
          <p:cNvPr id="2" name="Content Placeholder 1">
            <a:extLst>
              <a:ext uri="{FF2B5EF4-FFF2-40B4-BE49-F238E27FC236}">
                <a16:creationId xmlns:a16="http://schemas.microsoft.com/office/drawing/2014/main" id="{D504EF98-770F-B059-FE16-D3A59E3EC101}"/>
              </a:ext>
            </a:extLst>
          </p:cNvPr>
          <p:cNvSpPr>
            <a:spLocks noGrp="1"/>
          </p:cNvSpPr>
          <p:nvPr>
            <p:ph idx="1"/>
          </p:nvPr>
        </p:nvSpPr>
        <p:spPr>
          <a:xfrm>
            <a:off x="431550" y="1027144"/>
            <a:ext cx="9753600" cy="456821"/>
          </a:xfrm>
        </p:spPr>
        <p:txBody>
          <a:bodyPr>
            <a:normAutofit fontScale="77500" lnSpcReduction="20000"/>
          </a:bodyPr>
          <a:lstStyle/>
          <a:p>
            <a:pPr marL="0" marR="0">
              <a:buNone/>
            </a:pPr>
            <a:r>
              <a:rPr lang="en-US" sz="2800" kern="100" dirty="0">
                <a:effectLst/>
                <a:latin typeface="Arial" panose="020B0604020202020204" pitchFamily="34" charset="0"/>
                <a:ea typeface="Aptos" panose="020B0004020202020204" pitchFamily="34" charset="0"/>
              </a:rPr>
              <a:t>Link: </a:t>
            </a:r>
            <a:r>
              <a:rPr lang="en-US" sz="2800" kern="100" dirty="0">
                <a:effectLst/>
                <a:latin typeface="Arial" panose="020B0604020202020204" pitchFamily="34" charset="0"/>
                <a:ea typeface="Aptos" panose="020B0004020202020204" pitchFamily="34" charset="0"/>
                <a:hlinkClick r:id="rId3"/>
              </a:rPr>
              <a:t>https://sourcebooks.fordham.edu/source/1453kritovoulos-const.asp</a:t>
            </a:r>
            <a:r>
              <a:rPr lang="en-US" sz="2800" kern="100" dirty="0">
                <a:effectLst/>
                <a:latin typeface="Arial" panose="020B0604020202020204" pitchFamily="34" charset="0"/>
                <a:ea typeface="Aptos" panose="020B0004020202020204" pitchFamily="34" charset="0"/>
              </a:rPr>
              <a:t> </a:t>
            </a:r>
          </a:p>
          <a:p>
            <a:pPr marL="45720" indent="0">
              <a:lnSpc>
                <a:spcPct val="110000"/>
              </a:lnSpc>
              <a:spcBef>
                <a:spcPts val="0"/>
              </a:spcBef>
              <a:buNone/>
            </a:pPr>
            <a:endParaRPr lang="en-US" sz="28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455612" y="2255885"/>
            <a:ext cx="11277600" cy="3046988"/>
          </a:xfrm>
          <a:prstGeom prst="rect">
            <a:avLst/>
          </a:prstGeom>
          <a:noFill/>
          <a:ln>
            <a:solidFill>
              <a:schemeClr val="bg2"/>
            </a:solidFill>
          </a:ln>
        </p:spPr>
        <p:txBody>
          <a:bodyPr wrap="square">
            <a:spAutoFit/>
          </a:bodyPr>
          <a:lstStyle/>
          <a:p>
            <a:pPr marL="0" marR="0">
              <a:buNone/>
            </a:pPr>
            <a:r>
              <a:rPr lang="en-US" sz="2400" kern="100" dirty="0">
                <a:effectLst/>
                <a:latin typeface="Arial" panose="020B0604020202020204" pitchFamily="34" charset="0"/>
                <a:ea typeface="Aptos" panose="020B0004020202020204" pitchFamily="34" charset="0"/>
              </a:rPr>
              <a:t>The Sultan brought up the great cannon, which was unlike anything previously seen, both in size and in the power of its shot. When it was fired, the sound echoed across the land like thunder, and the force of the stone it hurled shattered the strongest parts of the wall. Sections that had stood firm against countless enemies were cracked, loosened, and finally broken apart. The defenders were struck with fear, not only because of the destruction itself but because they realized that their walls, which they had long trusted as their greatest defense, could no longer protect them.</a:t>
            </a:r>
          </a:p>
        </p:txBody>
      </p:sp>
    </p:spTree>
    <p:extLst>
      <p:ext uri="{BB962C8B-B14F-4D97-AF65-F5344CB8AC3E}">
        <p14:creationId xmlns:p14="http://schemas.microsoft.com/office/powerpoint/2010/main" val="57014963"/>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1A481CC-3534-9F5A-A981-F1A5FB70A20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F05A370-9EAE-31E9-EBD5-1EBD2A8723FA}"/>
              </a:ext>
            </a:extLst>
          </p:cNvPr>
          <p:cNvSpPr>
            <a:spLocks noGrp="1"/>
          </p:cNvSpPr>
          <p:nvPr>
            <p:ph type="title"/>
          </p:nvPr>
        </p:nvSpPr>
        <p:spPr>
          <a:xfrm>
            <a:off x="303212" y="277082"/>
            <a:ext cx="11407526" cy="664989"/>
          </a:xfrm>
        </p:spPr>
        <p:txBody>
          <a:bodyPr>
            <a:noAutofit/>
          </a:bodyPr>
          <a:lstStyle/>
          <a:p>
            <a:r>
              <a:rPr lang="en-US" sz="2000" dirty="0">
                <a:latin typeface="Abadi" panose="020B0604020104020204" pitchFamily="34" charset="0"/>
              </a:rPr>
              <a:t>Source 1: Ottoman Conquest of Constantinople (1453)</a:t>
            </a:r>
            <a:br>
              <a:rPr lang="en-US" sz="2000" dirty="0">
                <a:latin typeface="Abadi" panose="020B0604020104020204" pitchFamily="34" charset="0"/>
              </a:rPr>
            </a:br>
            <a:r>
              <a:rPr lang="en-US" sz="2000" dirty="0">
                <a:effectLst/>
                <a:latin typeface="Arial" panose="020B0604020202020204" pitchFamily="34" charset="0"/>
                <a:ea typeface="Aptos" panose="020B0004020202020204" pitchFamily="34" charset="0"/>
              </a:rPr>
              <a:t>Kritovoulos, </a:t>
            </a:r>
            <a:r>
              <a:rPr lang="en-US" sz="2000" i="1" dirty="0">
                <a:effectLst/>
                <a:latin typeface="Arial" panose="020B0604020202020204" pitchFamily="34" charset="0"/>
                <a:ea typeface="Aptos" panose="020B0004020202020204" pitchFamily="34" charset="0"/>
              </a:rPr>
              <a:t>History of Mehmed the Conqueror</a:t>
            </a:r>
            <a:endParaRPr lang="en-US" sz="2000" dirty="0">
              <a:latin typeface="Abadi" panose="020B0604020104020204" pitchFamily="34" charset="0"/>
            </a:endParaRPr>
          </a:p>
        </p:txBody>
      </p:sp>
      <p:sp>
        <p:nvSpPr>
          <p:cNvPr id="2" name="Content Placeholder 1">
            <a:extLst>
              <a:ext uri="{FF2B5EF4-FFF2-40B4-BE49-F238E27FC236}">
                <a16:creationId xmlns:a16="http://schemas.microsoft.com/office/drawing/2014/main" id="{698E2A98-6374-1855-36CD-3B286F5035E7}"/>
              </a:ext>
            </a:extLst>
          </p:cNvPr>
          <p:cNvSpPr>
            <a:spLocks noGrp="1"/>
          </p:cNvSpPr>
          <p:nvPr>
            <p:ph idx="1"/>
          </p:nvPr>
        </p:nvSpPr>
        <p:spPr>
          <a:xfrm>
            <a:off x="431550" y="1027144"/>
            <a:ext cx="9753600" cy="456821"/>
          </a:xfrm>
        </p:spPr>
        <p:txBody>
          <a:bodyPr>
            <a:normAutofit fontScale="77500" lnSpcReduction="20000"/>
          </a:bodyPr>
          <a:lstStyle/>
          <a:p>
            <a:pPr marL="0" marR="0">
              <a:buNone/>
            </a:pPr>
            <a:r>
              <a:rPr lang="en-US" sz="2800" kern="100" dirty="0">
                <a:effectLst/>
                <a:latin typeface="Arial" panose="020B0604020202020204" pitchFamily="34" charset="0"/>
                <a:ea typeface="Aptos" panose="020B0004020202020204" pitchFamily="34" charset="0"/>
              </a:rPr>
              <a:t>Link: </a:t>
            </a:r>
            <a:r>
              <a:rPr lang="en-US" sz="2800" kern="100" dirty="0">
                <a:effectLst/>
                <a:latin typeface="Arial" panose="020B0604020202020204" pitchFamily="34" charset="0"/>
                <a:ea typeface="Aptos" panose="020B0004020202020204" pitchFamily="34" charset="0"/>
                <a:hlinkClick r:id="rId3"/>
              </a:rPr>
              <a:t>https://sourcebooks.fordham.edu/source/1453kritovoulos-const.asp</a:t>
            </a:r>
            <a:r>
              <a:rPr lang="en-US" sz="2800" kern="100" dirty="0">
                <a:effectLst/>
                <a:latin typeface="Arial" panose="020B0604020202020204" pitchFamily="34" charset="0"/>
                <a:ea typeface="Aptos" panose="020B0004020202020204" pitchFamily="34" charset="0"/>
              </a:rPr>
              <a:t> </a:t>
            </a:r>
          </a:p>
          <a:p>
            <a:pPr marL="45720" indent="0">
              <a:lnSpc>
                <a:spcPct val="110000"/>
              </a:lnSpc>
              <a:spcBef>
                <a:spcPts val="0"/>
              </a:spcBef>
              <a:buNone/>
            </a:pPr>
            <a:endParaRPr lang="en-US" sz="2800" dirty="0">
              <a:latin typeface="Abadi" panose="020B0604020104020204" pitchFamily="34" charset="0"/>
            </a:endParaRPr>
          </a:p>
        </p:txBody>
      </p:sp>
      <p:sp>
        <p:nvSpPr>
          <p:cNvPr id="8" name="TextBox 7">
            <a:extLst>
              <a:ext uri="{FF2B5EF4-FFF2-40B4-BE49-F238E27FC236}">
                <a16:creationId xmlns:a16="http://schemas.microsoft.com/office/drawing/2014/main" id="{249A197D-5A3A-D653-76F6-C56E74F1364D}"/>
              </a:ext>
            </a:extLst>
          </p:cNvPr>
          <p:cNvSpPr txBox="1"/>
          <p:nvPr/>
        </p:nvSpPr>
        <p:spPr>
          <a:xfrm>
            <a:off x="455612" y="2255885"/>
            <a:ext cx="11277600" cy="2677656"/>
          </a:xfrm>
          <a:prstGeom prst="rect">
            <a:avLst/>
          </a:prstGeom>
          <a:noFill/>
          <a:ln>
            <a:solidFill>
              <a:schemeClr val="bg2"/>
            </a:solidFill>
          </a:ln>
        </p:spPr>
        <p:txBody>
          <a:bodyPr wrap="square">
            <a:spAutoFit/>
          </a:bodyPr>
          <a:lstStyle/>
          <a:p>
            <a:pPr marL="0" marR="0">
              <a:buNone/>
            </a:pPr>
            <a:r>
              <a:rPr lang="en-US" sz="2400" kern="100" dirty="0">
                <a:effectLst/>
                <a:latin typeface="Arial" panose="020B0604020202020204" pitchFamily="34" charset="0"/>
                <a:ea typeface="Aptos" panose="020B0004020202020204" pitchFamily="34" charset="0"/>
              </a:rPr>
              <a:t>Day after day the cannon was fired without rest, until the walls were worn down and collapsed in several places. The Sultan carefully directed where the shots should fall and pressed the attack where the damage was greatest. Seeing the walls breached, the soldiers of the city lost hope, while the Ottomans gained confidence. By means of this weapon and the skill with which it was used, the city that had resisted so many sieges was finally taken, and the empire of the Romans came to an end.</a:t>
            </a:r>
          </a:p>
        </p:txBody>
      </p:sp>
    </p:spTree>
    <p:extLst>
      <p:ext uri="{BB962C8B-B14F-4D97-AF65-F5344CB8AC3E}">
        <p14:creationId xmlns:p14="http://schemas.microsoft.com/office/powerpoint/2010/main" val="3845112009"/>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949F335-3CEE-9D2F-EE81-684AC9EFF1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439C4DB-8949-B776-F5BE-E3512DCFB3F5}"/>
              </a:ext>
            </a:extLst>
          </p:cNvPr>
          <p:cNvSpPr>
            <a:spLocks noGrp="1"/>
          </p:cNvSpPr>
          <p:nvPr>
            <p:ph type="title"/>
          </p:nvPr>
        </p:nvSpPr>
        <p:spPr>
          <a:xfrm>
            <a:off x="379412" y="609600"/>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F95930E4-CDD4-82A8-AC34-90DDB88F4A57}"/>
              </a:ext>
            </a:extLst>
          </p:cNvPr>
          <p:cNvSpPr txBox="1"/>
          <p:nvPr/>
        </p:nvSpPr>
        <p:spPr>
          <a:xfrm>
            <a:off x="1103312" y="1828800"/>
            <a:ext cx="9982200" cy="3046988"/>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How does the author describe the role of cannons in the Ottoman conquest?</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What does this suggest about changing military technology in the 15th century?</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How did these technologies help the Ottomans expand politically?</a:t>
            </a:r>
          </a:p>
        </p:txBody>
      </p:sp>
    </p:spTree>
    <p:extLst>
      <p:ext uri="{BB962C8B-B14F-4D97-AF65-F5344CB8AC3E}">
        <p14:creationId xmlns:p14="http://schemas.microsoft.com/office/powerpoint/2010/main" val="2666675983"/>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379412" y="1"/>
            <a:ext cx="11277600" cy="990598"/>
          </a:xfrm>
        </p:spPr>
        <p:txBody>
          <a:bodyPr>
            <a:noAutofit/>
          </a:bodyPr>
          <a:lstStyle/>
          <a:p>
            <a:r>
              <a:rPr lang="it-IT" sz="2800" dirty="0">
                <a:latin typeface="Abadi" panose="020B0604020104020204" pitchFamily="34" charset="0"/>
              </a:rPr>
              <a:t>Source 2: </a:t>
            </a:r>
            <a:r>
              <a:rPr lang="en-US" sz="2800" dirty="0">
                <a:latin typeface="Abadi" panose="020B0604020104020204" pitchFamily="34" charset="0"/>
              </a:rPr>
              <a:t>Babur’s Description of Gunpowder at Panipat (1526)</a:t>
            </a:r>
            <a:br>
              <a:rPr lang="en-US" sz="2800" dirty="0">
                <a:latin typeface="Abadi" panose="020B0604020104020204" pitchFamily="34" charset="0"/>
              </a:rPr>
            </a:br>
            <a:r>
              <a:rPr lang="en-US" sz="2800" i="1" dirty="0" err="1">
                <a:latin typeface="Abadi" panose="020B0604020104020204" pitchFamily="34" charset="0"/>
              </a:rPr>
              <a:t>Baburnama</a:t>
            </a:r>
            <a:r>
              <a:rPr lang="en-US" sz="2800" dirty="0">
                <a:latin typeface="Abadi" panose="020B0604020104020204" pitchFamily="34" charset="0"/>
              </a:rPr>
              <a:t> </a:t>
            </a:r>
          </a:p>
        </p:txBody>
      </p:sp>
      <p:sp>
        <p:nvSpPr>
          <p:cNvPr id="2" name="Content Placeholder 1">
            <a:extLst>
              <a:ext uri="{FF2B5EF4-FFF2-40B4-BE49-F238E27FC236}">
                <a16:creationId xmlns:a16="http://schemas.microsoft.com/office/drawing/2014/main" id="{4FBFF3F1-91D6-7B48-8045-036AFF488FD1}"/>
              </a:ext>
            </a:extLst>
          </p:cNvPr>
          <p:cNvSpPr>
            <a:spLocks noGrp="1"/>
          </p:cNvSpPr>
          <p:nvPr>
            <p:ph idx="1"/>
          </p:nvPr>
        </p:nvSpPr>
        <p:spPr>
          <a:xfrm>
            <a:off x="912812" y="1018673"/>
            <a:ext cx="10744200" cy="685800"/>
          </a:xfrm>
        </p:spPr>
        <p:txBody>
          <a:bodyPr>
            <a:normAutofit fontScale="92500"/>
          </a:bodyPr>
          <a:lstStyle/>
          <a:p>
            <a:pPr marL="0" marR="0">
              <a:buNone/>
            </a:pPr>
            <a:r>
              <a:rPr lang="en-US" sz="2800" b="1" kern="100" dirty="0">
                <a:effectLst/>
                <a:latin typeface="Arial" panose="020B0604020202020204" pitchFamily="34" charset="0"/>
                <a:ea typeface="Aptos" panose="020B0004020202020204" pitchFamily="34" charset="0"/>
              </a:rPr>
              <a:t>Link: </a:t>
            </a:r>
            <a:r>
              <a:rPr lang="en-US" sz="2800" b="1" kern="100" dirty="0">
                <a:effectLst/>
                <a:latin typeface="Arial" panose="020B0604020202020204" pitchFamily="34" charset="0"/>
                <a:ea typeface="Aptos" panose="020B0004020202020204" pitchFamily="34" charset="0"/>
                <a:hlinkClick r:id="rId3"/>
              </a:rPr>
              <a:t>https://sourcebooks.fordham.edu/source/babur-inv-india.asp</a:t>
            </a: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455612" y="1905000"/>
            <a:ext cx="112776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We set up our cannon and matchlock men behind carts fastened together, so that the enemy could not easily break through. When the army of Ibrahim advanced, the cannon were fired, and the sound and smoke astonished them. The matchlock men also fired continuously. The war elephants, unable to endure the noise and the fire, turned back in confusion and trampled their own men. The enemy’s formations were broken, and their courage failed them.</a:t>
            </a:r>
          </a:p>
        </p:txBody>
      </p:sp>
    </p:spTree>
    <p:extLst>
      <p:ext uri="{BB962C8B-B14F-4D97-AF65-F5344CB8AC3E}">
        <p14:creationId xmlns:p14="http://schemas.microsoft.com/office/powerpoint/2010/main" val="2414066609"/>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1A687EB-448B-B0AB-01CB-D0F3F038D72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1130FC3-9DA0-C6FA-3075-2014ECB6D431}"/>
              </a:ext>
            </a:extLst>
          </p:cNvPr>
          <p:cNvSpPr>
            <a:spLocks noGrp="1"/>
          </p:cNvSpPr>
          <p:nvPr>
            <p:ph type="title"/>
          </p:nvPr>
        </p:nvSpPr>
        <p:spPr>
          <a:xfrm>
            <a:off x="379412" y="1"/>
            <a:ext cx="11277600" cy="990598"/>
          </a:xfrm>
        </p:spPr>
        <p:txBody>
          <a:bodyPr>
            <a:noAutofit/>
          </a:bodyPr>
          <a:lstStyle/>
          <a:p>
            <a:r>
              <a:rPr lang="it-IT" sz="2800" dirty="0">
                <a:latin typeface="Abadi" panose="020B0604020104020204" pitchFamily="34" charset="0"/>
              </a:rPr>
              <a:t>Source 2: </a:t>
            </a:r>
            <a:r>
              <a:rPr lang="en-US" sz="2800" dirty="0">
                <a:latin typeface="Abadi" panose="020B0604020104020204" pitchFamily="34" charset="0"/>
              </a:rPr>
              <a:t>Babur’s Description of Gunpowder at Panipat (1526)</a:t>
            </a:r>
            <a:br>
              <a:rPr lang="en-US" sz="2800" dirty="0">
                <a:latin typeface="Abadi" panose="020B0604020104020204" pitchFamily="34" charset="0"/>
              </a:rPr>
            </a:br>
            <a:r>
              <a:rPr lang="en-US" sz="2800" i="1" dirty="0" err="1">
                <a:latin typeface="Abadi" panose="020B0604020104020204" pitchFamily="34" charset="0"/>
              </a:rPr>
              <a:t>Baburnama</a:t>
            </a:r>
            <a:r>
              <a:rPr lang="en-US" sz="2800" dirty="0">
                <a:latin typeface="Abadi" panose="020B0604020104020204" pitchFamily="34" charset="0"/>
              </a:rPr>
              <a:t> </a:t>
            </a:r>
          </a:p>
        </p:txBody>
      </p:sp>
      <p:sp>
        <p:nvSpPr>
          <p:cNvPr id="2" name="Content Placeholder 1">
            <a:extLst>
              <a:ext uri="{FF2B5EF4-FFF2-40B4-BE49-F238E27FC236}">
                <a16:creationId xmlns:a16="http://schemas.microsoft.com/office/drawing/2014/main" id="{F5FF24F9-E992-0D7F-CBE4-3D8FEA48D0D6}"/>
              </a:ext>
            </a:extLst>
          </p:cNvPr>
          <p:cNvSpPr>
            <a:spLocks noGrp="1"/>
          </p:cNvSpPr>
          <p:nvPr>
            <p:ph idx="1"/>
          </p:nvPr>
        </p:nvSpPr>
        <p:spPr>
          <a:xfrm>
            <a:off x="912812" y="1018673"/>
            <a:ext cx="10744200" cy="685800"/>
          </a:xfrm>
        </p:spPr>
        <p:txBody>
          <a:bodyPr>
            <a:normAutofit fontScale="92500"/>
          </a:bodyPr>
          <a:lstStyle/>
          <a:p>
            <a:pPr marL="0" marR="0">
              <a:buNone/>
            </a:pPr>
            <a:r>
              <a:rPr lang="en-US" sz="2800" b="1" kern="100" dirty="0">
                <a:effectLst/>
                <a:latin typeface="Arial" panose="020B0604020202020204" pitchFamily="34" charset="0"/>
                <a:ea typeface="Aptos" panose="020B0004020202020204" pitchFamily="34" charset="0"/>
              </a:rPr>
              <a:t>Link: </a:t>
            </a:r>
            <a:r>
              <a:rPr lang="en-US" sz="2800" b="1" kern="100" dirty="0">
                <a:effectLst/>
                <a:latin typeface="Arial" panose="020B0604020202020204" pitchFamily="34" charset="0"/>
                <a:ea typeface="Aptos" panose="020B0004020202020204" pitchFamily="34" charset="0"/>
                <a:hlinkClick r:id="rId3"/>
              </a:rPr>
              <a:t>https://sourcebooks.fordham.edu/source/babur-inv-india.asp</a:t>
            </a: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p:txBody>
      </p:sp>
      <p:sp>
        <p:nvSpPr>
          <p:cNvPr id="8" name="TextBox 7">
            <a:extLst>
              <a:ext uri="{FF2B5EF4-FFF2-40B4-BE49-F238E27FC236}">
                <a16:creationId xmlns:a16="http://schemas.microsoft.com/office/drawing/2014/main" id="{2273C272-9E35-9F65-34FD-262A2B68CBF3}"/>
              </a:ext>
            </a:extLst>
          </p:cNvPr>
          <p:cNvSpPr txBox="1"/>
          <p:nvPr/>
        </p:nvSpPr>
        <p:spPr>
          <a:xfrm>
            <a:off x="455612" y="1905000"/>
            <a:ext cx="11277600" cy="2677656"/>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Although their army was much larger than ours, they could not withstand the fire of our guns. Many of their soldiers were killed, and the rest fled the field. By God’s favor and by the use of these weapons, victory was won in a short time. This battle opened the way to the conquest of Hindustan, and from that day the foundations of our rule were firmly established.</a:t>
            </a:r>
          </a:p>
        </p:txBody>
      </p:sp>
    </p:spTree>
    <p:extLst>
      <p:ext uri="{BB962C8B-B14F-4D97-AF65-F5344CB8AC3E}">
        <p14:creationId xmlns:p14="http://schemas.microsoft.com/office/powerpoint/2010/main" val="1052072875"/>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81D86F3-264B-DD65-FD28-29A5623D428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AF29768-AE31-AC87-7B59-8E5F2FDBC5BF}"/>
              </a:ext>
            </a:extLst>
          </p:cNvPr>
          <p:cNvSpPr>
            <a:spLocks noGrp="1"/>
          </p:cNvSpPr>
          <p:nvPr>
            <p:ph type="title"/>
          </p:nvPr>
        </p:nvSpPr>
        <p:spPr>
          <a:xfrm>
            <a:off x="303212" y="319902"/>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EBC456F3-3857-39B9-2558-12B6979ACD5D}"/>
              </a:ext>
            </a:extLst>
          </p:cNvPr>
          <p:cNvSpPr txBox="1"/>
          <p:nvPr/>
        </p:nvSpPr>
        <p:spPr>
          <a:xfrm>
            <a:off x="989012" y="1371600"/>
            <a:ext cx="10210800" cy="2554545"/>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What gunpowder technologies does Babur mention?</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How did these weapons shape the outcome of the battle?</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What does this reveal about the military foundations of the Mughal Empire?</a:t>
            </a:r>
          </a:p>
        </p:txBody>
      </p:sp>
    </p:spTree>
    <p:extLst>
      <p:ext uri="{BB962C8B-B14F-4D97-AF65-F5344CB8AC3E}">
        <p14:creationId xmlns:p14="http://schemas.microsoft.com/office/powerpoint/2010/main" val="3509593841"/>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B546F-23F8-A5E5-65F2-A115BD8D6E67}"/>
              </a:ext>
            </a:extLst>
          </p:cNvPr>
          <p:cNvSpPr>
            <a:spLocks noGrp="1"/>
          </p:cNvSpPr>
          <p:nvPr>
            <p:ph type="title"/>
          </p:nvPr>
        </p:nvSpPr>
        <p:spPr>
          <a:xfrm>
            <a:off x="760412" y="381000"/>
            <a:ext cx="10668000" cy="609600"/>
          </a:xfrm>
        </p:spPr>
        <p:txBody>
          <a:bodyPr>
            <a:normAutofit/>
          </a:bodyPr>
          <a:lstStyle/>
          <a:p>
            <a:r>
              <a:rPr lang="en-US" sz="2800" dirty="0"/>
              <a:t>Comparative Governance</a:t>
            </a:r>
          </a:p>
        </p:txBody>
      </p:sp>
      <p:graphicFrame>
        <p:nvGraphicFramePr>
          <p:cNvPr id="4" name="Table 3">
            <a:extLst>
              <a:ext uri="{FF2B5EF4-FFF2-40B4-BE49-F238E27FC236}">
                <a16:creationId xmlns:a16="http://schemas.microsoft.com/office/drawing/2014/main" id="{D56913EE-F8E7-CEE7-E50B-BAAF8BB59936}"/>
              </a:ext>
            </a:extLst>
          </p:cNvPr>
          <p:cNvGraphicFramePr>
            <a:graphicFrameLocks noGrp="1"/>
          </p:cNvGraphicFramePr>
          <p:nvPr>
            <p:extLst>
              <p:ext uri="{D42A27DB-BD31-4B8C-83A1-F6EECF244321}">
                <p14:modId xmlns:p14="http://schemas.microsoft.com/office/powerpoint/2010/main" val="942497273"/>
              </p:ext>
            </p:extLst>
          </p:nvPr>
        </p:nvGraphicFramePr>
        <p:xfrm>
          <a:off x="531812" y="990600"/>
          <a:ext cx="10896600" cy="5120640"/>
        </p:xfrm>
        <a:graphic>
          <a:graphicData uri="http://schemas.openxmlformats.org/drawingml/2006/table">
            <a:tbl>
              <a:tblPr firstRow="1" firstCol="1" bandRow="1">
                <a:tableStyleId>{3B4B98B0-60AC-42C2-AFA5-B58CD77FA1E5}</a:tableStyleId>
              </a:tblPr>
              <a:tblGrid>
                <a:gridCol w="2179320">
                  <a:extLst>
                    <a:ext uri="{9D8B030D-6E8A-4147-A177-3AD203B41FA5}">
                      <a16:colId xmlns:a16="http://schemas.microsoft.com/office/drawing/2014/main" val="2182250942"/>
                    </a:ext>
                  </a:extLst>
                </a:gridCol>
                <a:gridCol w="2179320">
                  <a:extLst>
                    <a:ext uri="{9D8B030D-6E8A-4147-A177-3AD203B41FA5}">
                      <a16:colId xmlns:a16="http://schemas.microsoft.com/office/drawing/2014/main" val="2150158427"/>
                    </a:ext>
                  </a:extLst>
                </a:gridCol>
                <a:gridCol w="2179320">
                  <a:extLst>
                    <a:ext uri="{9D8B030D-6E8A-4147-A177-3AD203B41FA5}">
                      <a16:colId xmlns:a16="http://schemas.microsoft.com/office/drawing/2014/main" val="422595875"/>
                    </a:ext>
                  </a:extLst>
                </a:gridCol>
                <a:gridCol w="2179320">
                  <a:extLst>
                    <a:ext uri="{9D8B030D-6E8A-4147-A177-3AD203B41FA5}">
                      <a16:colId xmlns:a16="http://schemas.microsoft.com/office/drawing/2014/main" val="2432536460"/>
                    </a:ext>
                  </a:extLst>
                </a:gridCol>
                <a:gridCol w="2179320">
                  <a:extLst>
                    <a:ext uri="{9D8B030D-6E8A-4147-A177-3AD203B41FA5}">
                      <a16:colId xmlns:a16="http://schemas.microsoft.com/office/drawing/2014/main" val="2431365061"/>
                    </a:ext>
                  </a:extLst>
                </a:gridCol>
              </a:tblGrid>
              <a:tr h="0">
                <a:tc>
                  <a:txBody>
                    <a:bodyPr/>
                    <a:lstStyle/>
                    <a:p>
                      <a:pPr marL="0" marR="0">
                        <a:buNone/>
                      </a:pPr>
                      <a:r>
                        <a:rPr lang="en-US" sz="2400" kern="100">
                          <a:effectLst/>
                        </a:rPr>
                        <a:t>Empire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Key Technology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Administrative Structure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Religious Policy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Major Conflict</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407506031"/>
                  </a:ext>
                </a:extLst>
              </a:tr>
              <a:tr h="0">
                <a:tc>
                  <a:txBody>
                    <a:bodyPr/>
                    <a:lstStyle/>
                    <a:p>
                      <a:pPr marL="0" marR="0">
                        <a:buNone/>
                      </a:pPr>
                      <a:r>
                        <a:rPr lang="en-US" sz="2400" kern="100" dirty="0">
                          <a:effectLst/>
                        </a:rPr>
                        <a:t>Ottoman</a:t>
                      </a:r>
                      <a:endParaRPr lang="en-US" sz="24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Cannons, Janissaries</a:t>
                      </a:r>
                      <a:endParaRPr lang="en-US" sz="24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Central bureaucracy, devshirme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Mostly Sunni Islam</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Conflict with Safavids</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252007242"/>
                  </a:ext>
                </a:extLst>
              </a:tr>
              <a:tr h="0">
                <a:tc>
                  <a:txBody>
                    <a:bodyPr/>
                    <a:lstStyle/>
                    <a:p>
                      <a:pPr marL="0" marR="0">
                        <a:buNone/>
                      </a:pPr>
                      <a:r>
                        <a:rPr lang="en-US" sz="2400" kern="100">
                          <a:effectLst/>
                        </a:rPr>
                        <a:t>Safavid</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Cavalry, muskets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Shah-centered bureaucracy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Shi’a Islam</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Sunni–Shi’a rivalry</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512359109"/>
                  </a:ext>
                </a:extLst>
              </a:tr>
              <a:tr h="0">
                <a:tc>
                  <a:txBody>
                    <a:bodyPr/>
                    <a:lstStyle/>
                    <a:p>
                      <a:pPr marL="0" marR="0">
                        <a:buNone/>
                      </a:pPr>
                      <a:r>
                        <a:rPr lang="en-US" sz="2400" kern="100">
                          <a:effectLst/>
                        </a:rPr>
                        <a:t>Mughal</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Cannons, matchlocks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Mansabdari system</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Relative tolerance (Akbar)</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Internal rebellions</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301221672"/>
                  </a:ext>
                </a:extLst>
              </a:tr>
              <a:tr h="0">
                <a:tc>
                  <a:txBody>
                    <a:bodyPr/>
                    <a:lstStyle/>
                    <a:p>
                      <a:pPr marL="0" marR="0">
                        <a:buNone/>
                      </a:pPr>
                      <a:r>
                        <a:rPr lang="en-US" sz="2400" kern="100">
                          <a:effectLst/>
                        </a:rPr>
                        <a:t>Manchu (Qing)</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Gunpowder, alliances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Confucian bureaucracy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Confucian + Manchu norms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Ming loyalist resistance</a:t>
                      </a:r>
                      <a:endParaRPr lang="en-US" sz="24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739453141"/>
                  </a:ext>
                </a:extLst>
              </a:tr>
            </a:tbl>
          </a:graphicData>
        </a:graphic>
      </p:graphicFrame>
      <p:sp>
        <p:nvSpPr>
          <p:cNvPr id="6" name="TextBox 5">
            <a:extLst>
              <a:ext uri="{FF2B5EF4-FFF2-40B4-BE49-F238E27FC236}">
                <a16:creationId xmlns:a16="http://schemas.microsoft.com/office/drawing/2014/main" id="{BF3A2D38-6C00-76C2-5592-6F618119A212}"/>
              </a:ext>
            </a:extLst>
          </p:cNvPr>
          <p:cNvSpPr txBox="1"/>
          <p:nvPr/>
        </p:nvSpPr>
        <p:spPr>
          <a:xfrm>
            <a:off x="760412" y="6263640"/>
            <a:ext cx="10668000" cy="369332"/>
          </a:xfrm>
          <a:prstGeom prst="rect">
            <a:avLst/>
          </a:prstGeom>
          <a:noFill/>
          <a:ln>
            <a:solidFill>
              <a:schemeClr val="bg2"/>
            </a:solidFill>
          </a:ln>
        </p:spPr>
        <p:txBody>
          <a:bodyPr wrap="square">
            <a:spAutoFit/>
          </a:bodyPr>
          <a:lstStyle/>
          <a:p>
            <a:r>
              <a:rPr lang="en-US" dirty="0"/>
              <a:t>Write 6–8 sentences comparing any two empires, focusing on how THEY expanded power.</a:t>
            </a:r>
          </a:p>
        </p:txBody>
      </p:sp>
    </p:spTree>
    <p:extLst>
      <p:ext uri="{BB962C8B-B14F-4D97-AF65-F5344CB8AC3E}">
        <p14:creationId xmlns:p14="http://schemas.microsoft.com/office/powerpoint/2010/main" val="3644238300"/>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760412" y="579120"/>
            <a:ext cx="10668000" cy="609600"/>
          </a:xfrm>
        </p:spPr>
        <p:txBody>
          <a:bodyPr>
            <a:normAutofit/>
          </a:bodyPr>
          <a:lstStyle/>
          <a:p>
            <a:r>
              <a:rPr lang="en-US" sz="2800" dirty="0"/>
              <a:t>Factors in Land-Based Imperial Expansion (1450–1750)</a:t>
            </a:r>
          </a:p>
        </p:txBody>
      </p:sp>
      <p:graphicFrame>
        <p:nvGraphicFramePr>
          <p:cNvPr id="3" name="Table 2">
            <a:extLst>
              <a:ext uri="{FF2B5EF4-FFF2-40B4-BE49-F238E27FC236}">
                <a16:creationId xmlns:a16="http://schemas.microsoft.com/office/drawing/2014/main" id="{2624C4CC-F6A8-E398-17FA-2295EAEBA301}"/>
              </a:ext>
            </a:extLst>
          </p:cNvPr>
          <p:cNvGraphicFramePr>
            <a:graphicFrameLocks noGrp="1"/>
          </p:cNvGraphicFramePr>
          <p:nvPr>
            <p:extLst>
              <p:ext uri="{D42A27DB-BD31-4B8C-83A1-F6EECF244321}">
                <p14:modId xmlns:p14="http://schemas.microsoft.com/office/powerpoint/2010/main" val="662665351"/>
              </p:ext>
            </p:extLst>
          </p:nvPr>
        </p:nvGraphicFramePr>
        <p:xfrm>
          <a:off x="760412" y="1524000"/>
          <a:ext cx="10668000" cy="4754880"/>
        </p:xfrm>
        <a:graphic>
          <a:graphicData uri="http://schemas.openxmlformats.org/drawingml/2006/table">
            <a:tbl>
              <a:tblPr firstRow="1" firstCol="1" bandRow="1">
                <a:tableStyleId>{3B4B98B0-60AC-42C2-AFA5-B58CD77FA1E5}</a:tableStyleId>
              </a:tblPr>
              <a:tblGrid>
                <a:gridCol w="3556000">
                  <a:extLst>
                    <a:ext uri="{9D8B030D-6E8A-4147-A177-3AD203B41FA5}">
                      <a16:colId xmlns:a16="http://schemas.microsoft.com/office/drawing/2014/main" val="2959923270"/>
                    </a:ext>
                  </a:extLst>
                </a:gridCol>
                <a:gridCol w="3556000">
                  <a:extLst>
                    <a:ext uri="{9D8B030D-6E8A-4147-A177-3AD203B41FA5}">
                      <a16:colId xmlns:a16="http://schemas.microsoft.com/office/drawing/2014/main" val="3408278196"/>
                    </a:ext>
                  </a:extLst>
                </a:gridCol>
                <a:gridCol w="3556000">
                  <a:extLst>
                    <a:ext uri="{9D8B030D-6E8A-4147-A177-3AD203B41FA5}">
                      <a16:colId xmlns:a16="http://schemas.microsoft.com/office/drawing/2014/main" val="41794658"/>
                    </a:ext>
                  </a:extLst>
                </a:gridCol>
              </a:tblGrid>
              <a:tr h="0">
                <a:tc>
                  <a:txBody>
                    <a:bodyPr/>
                    <a:lstStyle/>
                    <a:p>
                      <a:pPr marL="0" marR="0">
                        <a:buNone/>
                      </a:pPr>
                      <a:r>
                        <a:rPr lang="en-US" sz="2400" kern="100">
                          <a:effectLst/>
                        </a:rPr>
                        <a:t>Category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Examples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Effects</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59968903"/>
                  </a:ext>
                </a:extLst>
              </a:tr>
              <a:tr h="0">
                <a:tc>
                  <a:txBody>
                    <a:bodyPr/>
                    <a:lstStyle/>
                    <a:p>
                      <a:pPr marL="0" marR="0">
                        <a:buNone/>
                      </a:pPr>
                      <a:r>
                        <a:rPr lang="en-US" sz="2400" kern="100">
                          <a:effectLst/>
                        </a:rPr>
                        <a:t>Military Innovation</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Cannons, muskets, siege artillery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Conquest of fortified cities and large territories</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207216661"/>
                  </a:ext>
                </a:extLst>
              </a:tr>
              <a:tr h="0">
                <a:tc>
                  <a:txBody>
                    <a:bodyPr/>
                    <a:lstStyle/>
                    <a:p>
                      <a:pPr marL="0" marR="0">
                        <a:buNone/>
                      </a:pPr>
                      <a:r>
                        <a:rPr lang="en-US" sz="2400" kern="100">
                          <a:effectLst/>
                        </a:rPr>
                        <a:t>Administrative Control</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Centralized bureaucracies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Efficient tax collection and governance</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341519253"/>
                  </a:ext>
                </a:extLst>
              </a:tr>
              <a:tr h="0">
                <a:tc>
                  <a:txBody>
                    <a:bodyPr/>
                    <a:lstStyle/>
                    <a:p>
                      <a:pPr marL="0" marR="0">
                        <a:buNone/>
                      </a:pPr>
                      <a:r>
                        <a:rPr lang="en-US" sz="2400" kern="100">
                          <a:effectLst/>
                        </a:rPr>
                        <a:t>Elite Military Groups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Janissaries, ghulams, mansabdars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Loyalty to the ruler, professional armies</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360309955"/>
                  </a:ext>
                </a:extLst>
              </a:tr>
              <a:tr h="0">
                <a:tc>
                  <a:txBody>
                    <a:bodyPr/>
                    <a:lstStyle/>
                    <a:p>
                      <a:pPr marL="0" marR="0">
                        <a:buNone/>
                      </a:pPr>
                      <a:r>
                        <a:rPr lang="en-US" sz="2400" kern="100">
                          <a:effectLst/>
                        </a:rPr>
                        <a:t>Religion &amp; Legitimacy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Sunni/Shi’a rivalry, divine kingship</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Justified authority, caused conflict</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582301469"/>
                  </a:ext>
                </a:extLst>
              </a:tr>
              <a:tr h="0">
                <a:tc>
                  <a:txBody>
                    <a:bodyPr/>
                    <a:lstStyle/>
                    <a:p>
                      <a:pPr marL="0" marR="0">
                        <a:buNone/>
                      </a:pPr>
                      <a:r>
                        <a:rPr lang="en-US" sz="2400" kern="100">
                          <a:effectLst/>
                        </a:rPr>
                        <a:t>Political Rivalries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Ottoman–Safavid conflict, Mughal rebellions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Regional instability and shifting borders</a:t>
                      </a:r>
                      <a:endParaRPr lang="en-US" sz="24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4201004234"/>
                  </a:ext>
                </a:extLst>
              </a:tr>
            </a:tbl>
          </a:graphicData>
        </a:graphic>
      </p:graphicFrame>
    </p:spTree>
    <p:extLst>
      <p:ext uri="{BB962C8B-B14F-4D97-AF65-F5344CB8AC3E}">
        <p14:creationId xmlns:p14="http://schemas.microsoft.com/office/powerpoint/2010/main" val="5987042"/>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668000" cy="3108543"/>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Land-based empires grew due to </a:t>
            </a:r>
            <a:r>
              <a:rPr lang="en-US" sz="2800" b="1" kern="100" dirty="0">
                <a:effectLst/>
                <a:latin typeface="Arial" panose="020B0604020202020204" pitchFamily="34" charset="0"/>
                <a:ea typeface="Aptos" panose="020B0004020202020204" pitchFamily="34" charset="0"/>
              </a:rPr>
              <a:t>gunpowder weapons</a:t>
            </a:r>
            <a:r>
              <a:rPr lang="en-US" sz="2800" kern="100" dirty="0">
                <a:effectLst/>
                <a:latin typeface="Arial" panose="020B0604020202020204" pitchFamily="34" charset="0"/>
                <a:ea typeface="Aptos" panose="020B0004020202020204" pitchFamily="34" charset="0"/>
              </a:rPr>
              <a:t> and </a:t>
            </a:r>
            <a:r>
              <a:rPr lang="en-US" sz="2800" b="1" kern="100" dirty="0">
                <a:effectLst/>
                <a:latin typeface="Arial" panose="020B0604020202020204" pitchFamily="34" charset="0"/>
                <a:ea typeface="Aptos" panose="020B0004020202020204" pitchFamily="34" charset="0"/>
              </a:rPr>
              <a:t>military innovation</a:t>
            </a:r>
            <a:r>
              <a:rPr lang="en-US" sz="2800" kern="100" dirty="0">
                <a:effectLst/>
                <a:latin typeface="Arial" panose="020B0604020202020204" pitchFamily="34" charset="0"/>
                <a:ea typeface="Aptos" panose="020B0004020202020204" pitchFamily="34" charset="0"/>
              </a:rPr>
              <a:t>.</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Strong </a:t>
            </a:r>
            <a:r>
              <a:rPr lang="en-US" sz="2800" b="1" kern="100" dirty="0">
                <a:effectLst/>
                <a:latin typeface="Arial" panose="020B0604020202020204" pitchFamily="34" charset="0"/>
                <a:ea typeface="Aptos" panose="020B0004020202020204" pitchFamily="34" charset="0"/>
              </a:rPr>
              <a:t>centralized bureaucracies</a:t>
            </a:r>
            <a:r>
              <a:rPr lang="en-US" sz="2800" kern="100" dirty="0">
                <a:effectLst/>
                <a:latin typeface="Arial" panose="020B0604020202020204" pitchFamily="34" charset="0"/>
                <a:ea typeface="Aptos" panose="020B0004020202020204" pitchFamily="34" charset="0"/>
              </a:rPr>
              <a:t> allowed rulers to control large, diverse territories.</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Religious and political conflicts shaped expansion and rivalry.</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The Ottoman, Safavid, Mughal, and Manchu empires became dominant forces in their regions.</a:t>
            </a:r>
          </a:p>
        </p:txBody>
      </p:sp>
    </p:spTree>
    <p:extLst>
      <p:ext uri="{BB962C8B-B14F-4D97-AF65-F5344CB8AC3E}">
        <p14:creationId xmlns:p14="http://schemas.microsoft.com/office/powerpoint/2010/main" val="2206440387"/>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684212" y="1295400"/>
            <a:ext cx="10820400" cy="5287962"/>
          </a:xfrm>
        </p:spPr>
        <p:txBody>
          <a:bodyPr>
            <a:normAutofit fontScale="92500" lnSpcReduction="10000"/>
          </a:bodyPr>
          <a:lstStyle/>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Explain how gunpowder and artillery enabled imperial expansion.</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Identify similarities and differences among the Ottoman, Safavid, Mughal, and Manchu empires.</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Describe how empires used administration and elite military groups to maintain control.</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Explain how political and religious conflicts shaped interactions between states.</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Analyze primary sources describing early modern imperial power.</a:t>
            </a:r>
          </a:p>
        </p:txBody>
      </p:sp>
    </p:spTree>
    <p:extLst>
      <p:ext uri="{BB962C8B-B14F-4D97-AF65-F5344CB8AC3E}">
        <p14:creationId xmlns:p14="http://schemas.microsoft.com/office/powerpoint/2010/main" val="846953034"/>
      </p:ext>
    </p:extLst>
  </p:cSld>
  <p:clrMapOvr>
    <a:masterClrMapping/>
  </p:clrMapOvr>
  <p:transition spd="slow">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363071"/>
            <a:ext cx="9753600" cy="627529"/>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012371"/>
            <a:ext cx="10972800" cy="5693866"/>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In 8–10 sentences, explain ONE reason the Ottoman, Safavid, Mughal, or Manchu Empire was able to expand between 1450 and 1750.</a:t>
            </a:r>
            <a:br>
              <a:rPr lang="en-US" sz="2800" kern="100" dirty="0">
                <a:effectLst/>
                <a:latin typeface="Arial" panose="020B0604020202020204" pitchFamily="34" charset="0"/>
                <a:ea typeface="Aptos" panose="020B0004020202020204" pitchFamily="34" charset="0"/>
              </a:rPr>
            </a:b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Use evidence from at least </a:t>
            </a:r>
            <a:r>
              <a:rPr lang="en-US" sz="2800" b="1" kern="100" dirty="0">
                <a:effectLst/>
                <a:latin typeface="Arial" panose="020B0604020202020204" pitchFamily="34" charset="0"/>
                <a:ea typeface="Aptos" panose="020B0004020202020204" pitchFamily="34" charset="0"/>
              </a:rPr>
              <a:t>one primary source</a:t>
            </a:r>
            <a:r>
              <a:rPr lang="en-US" sz="2800" kern="100" dirty="0">
                <a:effectLst/>
                <a:latin typeface="Arial" panose="020B0604020202020204" pitchFamily="34" charset="0"/>
                <a:ea typeface="Aptos" panose="020B0004020202020204" pitchFamily="34" charset="0"/>
              </a:rPr>
              <a:t>.</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Include:</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Claim</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Evidence from Kritovoulos or Babur</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Explanation of how technology or governance enabled expansion</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Clear cause-and-effect reasoning</a:t>
            </a:r>
          </a:p>
        </p:txBody>
      </p:sp>
    </p:spTree>
    <p:extLst>
      <p:ext uri="{BB962C8B-B14F-4D97-AF65-F5344CB8AC3E}">
        <p14:creationId xmlns:p14="http://schemas.microsoft.com/office/powerpoint/2010/main" val="2323693383"/>
      </p:ext>
    </p:extLst>
  </p:cSld>
  <p:clrMapOvr>
    <a:masterClrMapping/>
  </p:clrMapOvr>
  <p:transition spd="slow">
    <p:randomBar dir="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19393EF-624E-823C-F031-62774375BAE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FD7D987-B709-6B1F-E686-FF9F0A39152A}"/>
              </a:ext>
            </a:extLst>
          </p:cNvPr>
          <p:cNvSpPr>
            <a:spLocks noGrp="1"/>
          </p:cNvSpPr>
          <p:nvPr>
            <p:ph type="title"/>
          </p:nvPr>
        </p:nvSpPr>
        <p:spPr>
          <a:xfrm>
            <a:off x="1217614" y="274638"/>
            <a:ext cx="9753600" cy="868362"/>
          </a:xfrm>
        </p:spPr>
        <p:txBody>
          <a:bodyPr/>
          <a:lstStyle/>
          <a:p>
            <a:r>
              <a:rPr lang="en-US" dirty="0">
                <a:latin typeface="Abadi" panose="020B0604020104020204" pitchFamily="34" charset="0"/>
              </a:rPr>
              <a:t>Key Concepts</a:t>
            </a:r>
          </a:p>
        </p:txBody>
      </p:sp>
      <p:sp>
        <p:nvSpPr>
          <p:cNvPr id="4" name="Content Placeholder 3">
            <a:extLst>
              <a:ext uri="{FF2B5EF4-FFF2-40B4-BE49-F238E27FC236}">
                <a16:creationId xmlns:a16="http://schemas.microsoft.com/office/drawing/2014/main" id="{EB119767-DEAE-9F13-F6C8-2476BF7D8A49}"/>
              </a:ext>
            </a:extLst>
          </p:cNvPr>
          <p:cNvSpPr>
            <a:spLocks noGrp="1"/>
          </p:cNvSpPr>
          <p:nvPr>
            <p:ph idx="1"/>
          </p:nvPr>
        </p:nvSpPr>
        <p:spPr/>
        <p:txBody>
          <a:bodyPr>
            <a:normAutofit lnSpcReduction="10000"/>
          </a:bodyPr>
          <a:lstStyle/>
          <a:p>
            <a:pPr marL="45720" indent="0">
              <a:lnSpc>
                <a:spcPct val="100000"/>
              </a:lnSpc>
              <a:buNone/>
            </a:pPr>
            <a:r>
              <a:rPr lang="en-US" sz="3200" b="1" dirty="0">
                <a:effectLst/>
                <a:latin typeface="Arial" panose="020B0604020202020204" pitchFamily="34" charset="0"/>
                <a:ea typeface="Aptos" panose="020B0004020202020204" pitchFamily="34" charset="0"/>
              </a:rPr>
              <a:t>KC-4.3.II:</a:t>
            </a:r>
            <a:r>
              <a:rPr lang="en-US" sz="3200" dirty="0">
                <a:effectLst/>
                <a:latin typeface="Arial" panose="020B0604020202020204" pitchFamily="34" charset="0"/>
                <a:ea typeface="Aptos" panose="020B0004020202020204" pitchFamily="34" charset="0"/>
              </a:rPr>
              <a:t> Imperial expansion relied on gunpowder, cannons, and armed trade.</a:t>
            </a:r>
          </a:p>
          <a:p>
            <a:pPr marL="45720" indent="0">
              <a:lnSpc>
                <a:spcPct val="100000"/>
              </a:lnSpc>
              <a:buNone/>
            </a:pPr>
            <a:r>
              <a:rPr lang="en-US" sz="3200" dirty="0">
                <a:effectLst/>
                <a:latin typeface="Arial" panose="020B0604020202020204" pitchFamily="34" charset="0"/>
                <a:ea typeface="Aptos" panose="020B0004020202020204" pitchFamily="34" charset="0"/>
              </a:rPr>
              <a:t> </a:t>
            </a:r>
            <a:br>
              <a:rPr lang="en-US" sz="3200" dirty="0">
                <a:effectLst/>
                <a:latin typeface="Arial" panose="020B0604020202020204" pitchFamily="34" charset="0"/>
                <a:ea typeface="Aptos" panose="020B0004020202020204" pitchFamily="34" charset="0"/>
              </a:rPr>
            </a:br>
            <a:r>
              <a:rPr lang="en-US" sz="3200" b="1" dirty="0">
                <a:effectLst/>
                <a:latin typeface="Arial" panose="020B0604020202020204" pitchFamily="34" charset="0"/>
                <a:ea typeface="Aptos" panose="020B0004020202020204" pitchFamily="34" charset="0"/>
              </a:rPr>
              <a:t>KC-4.3.II.B:</a:t>
            </a:r>
            <a:r>
              <a:rPr lang="en-US" sz="3200" dirty="0">
                <a:effectLst/>
                <a:latin typeface="Arial" panose="020B0604020202020204" pitchFamily="34" charset="0"/>
                <a:ea typeface="Aptos" panose="020B0004020202020204" pitchFamily="34" charset="0"/>
              </a:rPr>
              <a:t> Major land empires included the Ottoman, Safavid, Mughal, and Manchu empires. </a:t>
            </a:r>
          </a:p>
          <a:p>
            <a:pPr marL="45720" indent="0">
              <a:lnSpc>
                <a:spcPct val="100000"/>
              </a:lnSpc>
              <a:buNone/>
            </a:pPr>
            <a:br>
              <a:rPr lang="en-US" sz="3200" dirty="0">
                <a:effectLst/>
                <a:latin typeface="Arial" panose="020B0604020202020204" pitchFamily="34" charset="0"/>
                <a:ea typeface="Aptos" panose="020B0004020202020204" pitchFamily="34" charset="0"/>
              </a:rPr>
            </a:br>
            <a:r>
              <a:rPr lang="en-US" sz="3200" b="1" dirty="0">
                <a:effectLst/>
                <a:latin typeface="Arial" panose="020B0604020202020204" pitchFamily="34" charset="0"/>
                <a:ea typeface="Aptos" panose="020B0004020202020204" pitchFamily="34" charset="0"/>
              </a:rPr>
              <a:t>KC-4.3.III.i:</a:t>
            </a:r>
            <a:r>
              <a:rPr lang="en-US" sz="3200" dirty="0">
                <a:effectLst/>
                <a:latin typeface="Arial" panose="020B0604020202020204" pitchFamily="34" charset="0"/>
                <a:ea typeface="Aptos" panose="020B0004020202020204" pitchFamily="34" charset="0"/>
              </a:rPr>
              <a:t> Political and religious disputes generated conflict and competition among states.</a:t>
            </a:r>
            <a:endParaRPr lang="en-US" sz="3200" dirty="0"/>
          </a:p>
        </p:txBody>
      </p:sp>
    </p:spTree>
    <p:extLst>
      <p:ext uri="{BB962C8B-B14F-4D97-AF65-F5344CB8AC3E}">
        <p14:creationId xmlns:p14="http://schemas.microsoft.com/office/powerpoint/2010/main" val="3947800885"/>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66800"/>
            <a:ext cx="11430000" cy="5516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Between 1450 and 1750, several large land-based empires rose to dominate vast regions of Afro-Eurasia. Known as the Gunpowder Empires, the Ottoman, Safavid, Mughal, and Manchu dynasties expanded through new military technologies—including cannons, muskets, and siege artillery. These innovations transformed warfare by reducing the power of feudal warriors and strengthening central governments.</a:t>
            </a:r>
          </a:p>
        </p:txBody>
      </p:sp>
    </p:spTree>
    <p:extLst>
      <p:ext uri="{BB962C8B-B14F-4D97-AF65-F5344CB8AC3E}">
        <p14:creationId xmlns:p14="http://schemas.microsoft.com/office/powerpoint/2010/main" val="376332526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FA13721-3AC3-005F-B2D0-05CB23C8C5F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4CD7671-43C4-43B0-27FF-7F31A23D5F67}"/>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7AFBF7A6-F6B6-A925-08D1-80DDFA1FADDD}"/>
              </a:ext>
            </a:extLst>
          </p:cNvPr>
          <p:cNvSpPr txBox="1">
            <a:spLocks/>
          </p:cNvSpPr>
          <p:nvPr/>
        </p:nvSpPr>
        <p:spPr>
          <a:xfrm>
            <a:off x="608012" y="1066800"/>
            <a:ext cx="10820400"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Expansion was not only military. States built complex administrative systems, including tax farming, centralized bureaucracies, imperial examinations, and elite military groups such as the Ottoman Janissaries. These institutions allowed rulers to control diverse populations and manage large territories. Religion also played an important role in unifying or dividing societies. Conflicts between Sunni Ottomans and Shi’a Safavids fueled rivalry, while Mughal rulers negotiated religious diversity in the Indian subcontinent.</a:t>
            </a:r>
          </a:p>
        </p:txBody>
      </p:sp>
    </p:spTree>
    <p:extLst>
      <p:ext uri="{BB962C8B-B14F-4D97-AF65-F5344CB8AC3E}">
        <p14:creationId xmlns:p14="http://schemas.microsoft.com/office/powerpoint/2010/main" val="268868661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0CF7AF0-F44B-9AE8-46B7-88DBCDED163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D97D754-64D0-18E7-A7C7-36597F20003B}"/>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FD7BC121-B295-456C-0007-604EC1070F7E}"/>
              </a:ext>
            </a:extLst>
          </p:cNvPr>
          <p:cNvSpPr txBox="1">
            <a:spLocks/>
          </p:cNvSpPr>
          <p:nvPr/>
        </p:nvSpPr>
        <p:spPr>
          <a:xfrm>
            <a:off x="608012" y="1066800"/>
            <a:ext cx="10972801"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These empires shaped the political landscape of the early modern world. Understanding how and why they expanded requires examining military innovation, governance structures, and the cultural and religious disputes that both strengthened and challenged imperial power.</a:t>
            </a:r>
          </a:p>
        </p:txBody>
      </p:sp>
    </p:spTree>
    <p:extLst>
      <p:ext uri="{BB962C8B-B14F-4D97-AF65-F5344CB8AC3E}">
        <p14:creationId xmlns:p14="http://schemas.microsoft.com/office/powerpoint/2010/main" val="85880784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71738" y="1026086"/>
            <a:ext cx="10515600" cy="5016758"/>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 Gunpowder empire</a:t>
            </a:r>
            <a:r>
              <a:rPr lang="en-US" sz="3200" kern="100" dirty="0">
                <a:effectLst/>
                <a:latin typeface="Arial" panose="020B0604020202020204" pitchFamily="34" charset="0"/>
                <a:ea typeface="Aptos" panose="020B0004020202020204" pitchFamily="34" charset="0"/>
              </a:rPr>
              <a:t> – A state that expanded using firearms, cannons, and other gunpowder technologies.</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 Janissaries</a:t>
            </a:r>
            <a:r>
              <a:rPr lang="en-US" sz="3200" kern="100" dirty="0">
                <a:effectLst/>
                <a:latin typeface="Arial" panose="020B0604020202020204" pitchFamily="34" charset="0"/>
                <a:ea typeface="Aptos" panose="020B0004020202020204" pitchFamily="34" charset="0"/>
              </a:rPr>
              <a:t> – Elite Ottoman soldiers recruited through the </a:t>
            </a:r>
            <a:r>
              <a:rPr lang="en-US" sz="3200" kern="100" dirty="0" err="1">
                <a:effectLst/>
                <a:latin typeface="Arial" panose="020B0604020202020204" pitchFamily="34" charset="0"/>
                <a:ea typeface="Aptos" panose="020B0004020202020204" pitchFamily="34" charset="0"/>
              </a:rPr>
              <a:t>devshirme</a:t>
            </a:r>
            <a:r>
              <a:rPr lang="en-US" sz="3200" kern="100" dirty="0">
                <a:effectLst/>
                <a:latin typeface="Arial" panose="020B0604020202020204" pitchFamily="34" charset="0"/>
                <a:ea typeface="Aptos" panose="020B0004020202020204" pitchFamily="34" charset="0"/>
              </a:rPr>
              <a:t> system and trained with firearms.</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 Centralization</a:t>
            </a:r>
            <a:r>
              <a:rPr lang="en-US" sz="3200" kern="100" dirty="0">
                <a:effectLst/>
                <a:latin typeface="Arial" panose="020B0604020202020204" pitchFamily="34" charset="0"/>
                <a:ea typeface="Aptos" panose="020B0004020202020204" pitchFamily="34" charset="0"/>
              </a:rPr>
              <a:t> – When a government increases its control over people, taxes, and territory.</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 Legitimacy</a:t>
            </a:r>
            <a:r>
              <a:rPr lang="en-US" sz="3200" kern="100" dirty="0">
                <a:effectLst/>
                <a:latin typeface="Arial" panose="020B0604020202020204" pitchFamily="34" charset="0"/>
                <a:ea typeface="Aptos" panose="020B0004020202020204" pitchFamily="34" charset="0"/>
              </a:rPr>
              <a:t> – The way rulers justify their right to rule (through religion, tradition, law, or military power).</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 Religious conflict</a:t>
            </a:r>
            <a:r>
              <a:rPr lang="en-US" sz="3200" kern="100" dirty="0">
                <a:effectLst/>
                <a:latin typeface="Arial" panose="020B0604020202020204" pitchFamily="34" charset="0"/>
                <a:ea typeface="Aptos" panose="020B0004020202020204" pitchFamily="34" charset="0"/>
              </a:rPr>
              <a:t> – Disputes between groups over beliefs or authority, often affecting politics.</a:t>
            </a:r>
          </a:p>
        </p:txBody>
      </p:sp>
    </p:spTree>
    <p:extLst>
      <p:ext uri="{BB962C8B-B14F-4D97-AF65-F5344CB8AC3E}">
        <p14:creationId xmlns:p14="http://schemas.microsoft.com/office/powerpoint/2010/main" val="100909725"/>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The Ottoman Empire emerged out of Anatolia and expanded rapidly after capturing Constantinople in 1453. Using gunpowder artillery to break through city walls, the Ottomans extended control into Southeast Europe, North Africa, and the Middle East. Their elite Janissaries and flexible administrative systems allowed the empire to manage a diverse population. The Safavid Empire formed in Persia, unifying its empire under Shi’a Islam, which frequently brought it into conflict with Sunni Ottomans.</a:t>
            </a:r>
          </a:p>
        </p:txBody>
      </p:sp>
    </p:spTree>
    <p:extLst>
      <p:ext uri="{BB962C8B-B14F-4D97-AF65-F5344CB8AC3E}">
        <p14:creationId xmlns:p14="http://schemas.microsoft.com/office/powerpoint/2010/main" val="386322248"/>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In South Asia, the Mughal Empire used cannons and cavalry to conquer much of the Indian subcontinent. Mughal leaders such as Akbar built a centralized government and promoted policies of religious tolerance to rule over a mixed population of Muslims, Hindus, Sikhs, and others. Meanwhile, the Manchu in East Asia conquered the Ming dynasty and established the Qing dynasty. Their success came from gunpowder weapons, strong alliances with steppe groups, and administrative continuity drawn from earlier Chinese systems.</a:t>
            </a:r>
          </a:p>
        </p:txBody>
      </p:sp>
    </p:spTree>
    <p:extLst>
      <p:ext uri="{BB962C8B-B14F-4D97-AF65-F5344CB8AC3E}">
        <p14:creationId xmlns:p14="http://schemas.microsoft.com/office/powerpoint/2010/main" val="3263144721"/>
      </p:ext>
    </p:extLst>
  </p:cSld>
  <p:clrMapOvr>
    <a:masterClrMapping/>
  </p:clrMapOvr>
  <p:transition spd="slow">
    <p:randomBar dir="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1486</TotalTime>
  <Words>1620</Words>
  <Application>Microsoft Office PowerPoint</Application>
  <PresentationFormat>Custom</PresentationFormat>
  <Paragraphs>147</Paragraphs>
  <Slides>21</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Abadi</vt:lpstr>
      <vt:lpstr>Arial</vt:lpstr>
      <vt:lpstr>Century Gothic</vt:lpstr>
      <vt:lpstr>Symbol</vt:lpstr>
      <vt:lpstr>World country report presentation</vt:lpstr>
      <vt:lpstr>Topic 3.1 – Empires Expand</vt:lpstr>
      <vt:lpstr>Learning Objectives</vt:lpstr>
      <vt:lpstr>Key Concepts</vt:lpstr>
      <vt:lpstr>Overview</vt:lpstr>
      <vt:lpstr>Overview</vt:lpstr>
      <vt:lpstr>Overview</vt:lpstr>
      <vt:lpstr>Keywords and Phrases</vt:lpstr>
      <vt:lpstr>Background Reading</vt:lpstr>
      <vt:lpstr>Background Reading</vt:lpstr>
      <vt:lpstr>Background Reading</vt:lpstr>
      <vt:lpstr>Source 1: Ottoman Conquest of Constantinople (1453) Kritovoulos, History of Mehmed the Conqueror</vt:lpstr>
      <vt:lpstr>Source 1: Ottoman Conquest of Constantinople (1453) Kritovoulos, History of Mehmed the Conqueror</vt:lpstr>
      <vt:lpstr>Guided Source Analysis</vt:lpstr>
      <vt:lpstr>Source 2: Babur’s Description of Gunpowder at Panipat (1526) Baburnama </vt:lpstr>
      <vt:lpstr>Source 2: Babur’s Description of Gunpowder at Panipat (1526) Baburnama </vt:lpstr>
      <vt:lpstr>Guided Source Analysis</vt:lpstr>
      <vt:lpstr>Comparative Governance</vt:lpstr>
      <vt:lpstr>Factors in Land-Based Imperial Expansion (1450–1750)</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31</cp:revision>
  <dcterms:created xsi:type="dcterms:W3CDTF">2025-09-29T06:54:32Z</dcterms:created>
  <dcterms:modified xsi:type="dcterms:W3CDTF">2026-02-02T02:51:46Z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