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handoutMasterIdLst>
    <p:handoutMasterId r:id="rId24"/>
  </p:handoutMasterIdLst>
  <p:sldIdLst>
    <p:sldId id="269" r:id="rId2"/>
    <p:sldId id="270" r:id="rId3"/>
    <p:sldId id="300" r:id="rId4"/>
    <p:sldId id="415" r:id="rId5"/>
    <p:sldId id="275" r:id="rId6"/>
    <p:sldId id="276" r:id="rId7"/>
    <p:sldId id="359" r:id="rId8"/>
    <p:sldId id="401" r:id="rId9"/>
    <p:sldId id="322" r:id="rId10"/>
    <p:sldId id="421" r:id="rId11"/>
    <p:sldId id="347" r:id="rId12"/>
    <p:sldId id="352" r:id="rId13"/>
    <p:sldId id="422" r:id="rId14"/>
    <p:sldId id="353" r:id="rId15"/>
    <p:sldId id="396" r:id="rId16"/>
    <p:sldId id="382" r:id="rId17"/>
    <p:sldId id="423" r:id="rId18"/>
    <p:sldId id="414" r:id="rId19"/>
    <p:sldId id="350" r:id="rId20"/>
    <p:sldId id="342" r:id="rId21"/>
    <p:sldId id="299"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3/4/2026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3/4/2026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E9320-8011-0959-0362-30C6A82E78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A11C3-8E39-308A-D90C-5FD93D24105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BCA106F-D165-5A52-BB9C-FF1FD7EEE1A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CA06092-7496-4CAA-36BF-BFCF0D20A06E}"/>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970793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A9828-68F6-AD96-BDF7-2D495770D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A2BC3F-188B-2238-BB39-C2A178C0A94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EA4C101-6959-3D2D-22F2-0B3AA0C483D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29AD5F7-6068-7B10-10F4-0762113C93E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46848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3/4/2026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3/4/2026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3/4/2026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3/4/2026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india/akbarnama.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latin-casta.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latin-casta.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india/akbarnama.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4.7 — Changing Social Hierarchies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1C56E6C-C833-8FBC-EFC3-B2467CD4C1B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CC725DF-F6EA-AC52-D354-B814FBDFAAD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Imperial Rescript Of Akbar On Religious Tolerance (16th Century)</a:t>
            </a:r>
            <a:r>
              <a:rPr lang="en-US" sz="2000" b="1" cap="none" dirty="0">
                <a:latin typeface="Arial" panose="020B0604020202020204" pitchFamily="34" charset="0"/>
                <a:ea typeface="Aptos" panose="020B0004020202020204" pitchFamily="34" charset="0"/>
              </a:rPr>
              <a:t> </a:t>
            </a:r>
            <a:r>
              <a:rPr lang="en-US" sz="2000" cap="none" dirty="0">
                <a:effectLst/>
                <a:latin typeface="Arial" panose="020B0604020202020204" pitchFamily="34" charset="0"/>
                <a:ea typeface="Aptos" panose="020B0004020202020204" pitchFamily="34" charset="0"/>
              </a:rPr>
              <a:t>From: Abu’l-</a:t>
            </a:r>
            <a:r>
              <a:rPr lang="en-US" sz="2000" cap="none" dirty="0" err="1">
                <a:effectLst/>
                <a:latin typeface="Arial" panose="020B0604020202020204" pitchFamily="34" charset="0"/>
                <a:ea typeface="Aptos" panose="020B0004020202020204" pitchFamily="34" charset="0"/>
              </a:rPr>
              <a:t>fazl</a:t>
            </a:r>
            <a:r>
              <a:rPr lang="en-US" sz="2000" cap="none" dirty="0">
                <a:effectLst/>
                <a:latin typeface="Arial" panose="020B0604020202020204" pitchFamily="34" charset="0"/>
                <a:ea typeface="Aptos" panose="020B0004020202020204" pitchFamily="34" charset="0"/>
              </a:rPr>
              <a:t>, </a:t>
            </a:r>
            <a:r>
              <a:rPr lang="en-US" sz="2000" i="1" cap="none" dirty="0" err="1">
                <a:effectLst/>
                <a:latin typeface="Arial" panose="020B0604020202020204" pitchFamily="34" charset="0"/>
                <a:ea typeface="Aptos" panose="020B0004020202020204" pitchFamily="34" charset="0"/>
              </a:rPr>
              <a:t>Akbarnama</a:t>
            </a:r>
            <a:r>
              <a:rPr lang="en-US" sz="2000" cap="none" dirty="0">
                <a:effectLst/>
                <a:latin typeface="Arial" panose="020B0604020202020204" pitchFamily="34" charset="0"/>
                <a:ea typeface="Aptos" panose="020B0004020202020204" pitchFamily="34" charset="0"/>
              </a:rPr>
              <a:t> (Translated Excerpt) Internet Medieval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Https://Sourcebooks.Fordham.Edu/India/Akbarnama.Asp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793ED8E-53EC-415B-4DDF-27979D639FAC}"/>
              </a:ext>
            </a:extLst>
          </p:cNvPr>
          <p:cNvSpPr txBox="1"/>
          <p:nvPr/>
        </p:nvSpPr>
        <p:spPr>
          <a:xfrm>
            <a:off x="760412" y="16002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matters of administration, ability and loyalty shall be the standards for service, not religious identity. Those who serve faithfully shall be rewarded, whether they are Muslim, Hindu, or of another belief. The stability of the empire depends upon harmony among its diverse peoples.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Let no one use religion as a cause for division. The prosperity of the state requires cooperation, and it is through tolerance that unity may be maintained across many lands and nations.</a:t>
            </a:r>
          </a:p>
        </p:txBody>
      </p:sp>
    </p:spTree>
    <p:extLst>
      <p:ext uri="{BB962C8B-B14F-4D97-AF65-F5344CB8AC3E}">
        <p14:creationId xmlns:p14="http://schemas.microsoft.com/office/powerpoint/2010/main" val="214885094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policy Akbar promotes in this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this document reflects efforts to manage diversity within an empire.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Akbar’s policy could strengthen state power.</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Analyze how the historical situation of the Mughal Empire influenced this policy.</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cap="none" dirty="0">
                <a:effectLst/>
                <a:latin typeface="Arial" panose="020B0604020202020204" pitchFamily="34" charset="0"/>
                <a:ea typeface="Aptos" panose="020B0004020202020204" pitchFamily="34" charset="0"/>
              </a:rPr>
              <a:t>Colonial Casta Painting Description (18th Century New Spain)</a:t>
            </a:r>
            <a:r>
              <a:rPr lang="en-US" sz="2400" b="1" cap="none" dirty="0">
                <a:latin typeface="Arial" panose="020B0604020202020204" pitchFamily="34" charset="0"/>
                <a:ea typeface="Aptos" panose="020B0004020202020204" pitchFamily="34" charset="0"/>
              </a:rPr>
              <a:t> </a:t>
            </a:r>
            <a:r>
              <a:rPr lang="en-US" sz="2400" cap="none" dirty="0">
                <a:effectLst/>
                <a:latin typeface="Arial" panose="020B0604020202020204" pitchFamily="34" charset="0"/>
                <a:ea typeface="Aptos" panose="020B0004020202020204" pitchFamily="34" charset="0"/>
              </a:rPr>
              <a:t>From: Colonial Mexican Casta Records (Descriptive Excerpt) Internet Medieval Sourcebook</a:t>
            </a:r>
            <a:br>
              <a:rPr lang="en-US" sz="2400" cap="none" dirty="0">
                <a:effectLst/>
                <a:latin typeface="Arial" panose="020B0604020202020204" pitchFamily="34" charset="0"/>
                <a:ea typeface="Aptos" panose="020B0004020202020204" pitchFamily="34" charset="0"/>
              </a:rPr>
            </a:b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Https://Sourcebooks.Fordham.Edu/Mod/Latin-casta.Asp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22860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various mixtures of Spaniards, Indians, and Africans are represented in ordered categories. From a Spaniard and an Indian is born a Mestizo; from a Spaniard and a Mestiza, a </a:t>
            </a:r>
            <a:r>
              <a:rPr lang="en-US" sz="2800" kern="100" dirty="0" err="1">
                <a:effectLst/>
                <a:latin typeface="Arial" panose="020B0604020202020204" pitchFamily="34" charset="0"/>
                <a:ea typeface="Aptos" panose="020B0004020202020204" pitchFamily="34" charset="0"/>
              </a:rPr>
              <a:t>Castizo</a:t>
            </a:r>
            <a:r>
              <a:rPr lang="en-US" sz="2800" kern="100" dirty="0">
                <a:effectLst/>
                <a:latin typeface="Arial" panose="020B0604020202020204" pitchFamily="34" charset="0"/>
                <a:ea typeface="Aptos" panose="020B0004020202020204" pitchFamily="34" charset="0"/>
              </a:rPr>
              <a:t>; from a Spaniard and a </a:t>
            </a:r>
            <a:r>
              <a:rPr lang="en-US" sz="2800" kern="100" dirty="0" err="1">
                <a:effectLst/>
                <a:latin typeface="Arial" panose="020B0604020202020204" pitchFamily="34" charset="0"/>
                <a:ea typeface="Aptos" panose="020B0004020202020204" pitchFamily="34" charset="0"/>
              </a:rPr>
              <a:t>Castiza</a:t>
            </a:r>
            <a:r>
              <a:rPr lang="en-US" sz="2800" kern="100" dirty="0">
                <a:effectLst/>
                <a:latin typeface="Arial" panose="020B0604020202020204" pitchFamily="34" charset="0"/>
                <a:ea typeface="Aptos" panose="020B0004020202020204" pitchFamily="34" charset="0"/>
              </a:rPr>
              <a:t>, a Spaniard again. Each category is marked not only by ancestry but by dress, occupation, and social status.</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B5CC529-E488-77BA-E719-E493D7C156F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44B78F4-F45B-CF34-52E5-280ADA075613}"/>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cap="none" dirty="0">
                <a:effectLst/>
                <a:latin typeface="Arial" panose="020B0604020202020204" pitchFamily="34" charset="0"/>
                <a:ea typeface="Aptos" panose="020B0004020202020204" pitchFamily="34" charset="0"/>
              </a:rPr>
              <a:t>Colonial Casta Painting Description (18th Century New Spain)</a:t>
            </a:r>
            <a:r>
              <a:rPr lang="en-US" sz="2400" b="1" cap="none" dirty="0">
                <a:latin typeface="Arial" panose="020B0604020202020204" pitchFamily="34" charset="0"/>
                <a:ea typeface="Aptos" panose="020B0004020202020204" pitchFamily="34" charset="0"/>
              </a:rPr>
              <a:t> </a:t>
            </a:r>
            <a:r>
              <a:rPr lang="en-US" sz="2400" cap="none" dirty="0">
                <a:effectLst/>
                <a:latin typeface="Arial" panose="020B0604020202020204" pitchFamily="34" charset="0"/>
                <a:ea typeface="Aptos" panose="020B0004020202020204" pitchFamily="34" charset="0"/>
              </a:rPr>
              <a:t>From: Colonial Mexican Casta Records (Descriptive Excerpt) Internet Medieval Sourcebook</a:t>
            </a:r>
            <a:br>
              <a:rPr lang="en-US" sz="2400" cap="none" dirty="0">
                <a:effectLst/>
                <a:latin typeface="Arial" panose="020B0604020202020204" pitchFamily="34" charset="0"/>
                <a:ea typeface="Aptos" panose="020B0004020202020204" pitchFamily="34" charset="0"/>
              </a:rPr>
            </a:b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Https://Sourcebooks.Fordham.Edu/Mod/Latin-casta.Asp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C11E23B-EF5E-279E-332B-A02225C8E179}"/>
              </a:ext>
            </a:extLst>
          </p:cNvPr>
          <p:cNvSpPr txBox="1"/>
          <p:nvPr/>
        </p:nvSpPr>
        <p:spPr>
          <a:xfrm>
            <a:off x="989012" y="1981200"/>
            <a:ext cx="102108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Those of purer Spanish blood are depicted with finer clothing and positions of authority, while those of mixed or African descent are shown in manual labor or humble settings. These images reinforce the belief that social rank is determined by lineage.</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Through these classifications, society is organized according to race and heritage, establishing clear distinctions between groups and preserving the dominance of those at the top of the hierarchy.</a:t>
            </a:r>
          </a:p>
        </p:txBody>
      </p:sp>
    </p:spTree>
    <p:extLst>
      <p:ext uri="{BB962C8B-B14F-4D97-AF65-F5344CB8AC3E}">
        <p14:creationId xmlns:p14="http://schemas.microsoft.com/office/powerpoint/2010/main" val="324787796"/>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4031873"/>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Identify ONE way social hierarchy is depicted in the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the Casta system reflects changes in social organization due to imperial conquest.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this system both created new elites and restricted other groups.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Evaluate how racial classification affected social mobility in colonial Latin America.</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685800"/>
            <a:ext cx="10668000" cy="807720"/>
          </a:xfrm>
        </p:spPr>
        <p:txBody>
          <a:bodyPr>
            <a:normAutofit/>
          </a:bodyPr>
          <a:lstStyle/>
          <a:p>
            <a:r>
              <a:rPr lang="en-US" sz="2800" dirty="0"/>
              <a:t>Ottoman and Mughal Accommodation Policies</a:t>
            </a:r>
          </a:p>
        </p:txBody>
      </p:sp>
      <p:graphicFrame>
        <p:nvGraphicFramePr>
          <p:cNvPr id="5" name="Table 4">
            <a:extLst>
              <a:ext uri="{FF2B5EF4-FFF2-40B4-BE49-F238E27FC236}">
                <a16:creationId xmlns:a16="http://schemas.microsoft.com/office/drawing/2014/main" id="{9A823105-C6A6-5192-EB7E-38F75FA66937}"/>
              </a:ext>
            </a:extLst>
          </p:cNvPr>
          <p:cNvGraphicFramePr>
            <a:graphicFrameLocks noGrp="1"/>
          </p:cNvGraphicFramePr>
          <p:nvPr>
            <p:extLst>
              <p:ext uri="{D42A27DB-BD31-4B8C-83A1-F6EECF244321}">
                <p14:modId xmlns:p14="http://schemas.microsoft.com/office/powerpoint/2010/main" val="3770748271"/>
              </p:ext>
            </p:extLst>
          </p:nvPr>
        </p:nvGraphicFramePr>
        <p:xfrm>
          <a:off x="750473" y="1981200"/>
          <a:ext cx="10668000" cy="2560320"/>
        </p:xfrm>
        <a:graphic>
          <a:graphicData uri="http://schemas.openxmlformats.org/drawingml/2006/table">
            <a:tbl>
              <a:tblPr firstRow="1" firstCol="1" bandRow="1">
                <a:tableStyleId>{3B4B98B0-60AC-42C2-AFA5-B58CD77FA1E5}</a:tableStyleId>
              </a:tblPr>
              <a:tblGrid>
                <a:gridCol w="1838739">
                  <a:extLst>
                    <a:ext uri="{9D8B030D-6E8A-4147-A177-3AD203B41FA5}">
                      <a16:colId xmlns:a16="http://schemas.microsoft.com/office/drawing/2014/main" val="3361965849"/>
                    </a:ext>
                  </a:extLst>
                </a:gridCol>
                <a:gridCol w="3202958">
                  <a:extLst>
                    <a:ext uri="{9D8B030D-6E8A-4147-A177-3AD203B41FA5}">
                      <a16:colId xmlns:a16="http://schemas.microsoft.com/office/drawing/2014/main" val="617022834"/>
                    </a:ext>
                  </a:extLst>
                </a:gridCol>
                <a:gridCol w="3115056">
                  <a:extLst>
                    <a:ext uri="{9D8B030D-6E8A-4147-A177-3AD203B41FA5}">
                      <a16:colId xmlns:a16="http://schemas.microsoft.com/office/drawing/2014/main" val="3250954727"/>
                    </a:ext>
                  </a:extLst>
                </a:gridCol>
                <a:gridCol w="2511247">
                  <a:extLst>
                    <a:ext uri="{9D8B030D-6E8A-4147-A177-3AD203B41FA5}">
                      <a16:colId xmlns:a16="http://schemas.microsoft.com/office/drawing/2014/main" val="603580121"/>
                    </a:ext>
                  </a:extLst>
                </a:gridCol>
              </a:tblGrid>
              <a:tr h="0">
                <a:tc>
                  <a:txBody>
                    <a:bodyPr/>
                    <a:lstStyle/>
                    <a:p>
                      <a:pPr marL="0" marR="0">
                        <a:buNone/>
                      </a:pPr>
                      <a:r>
                        <a:rPr lang="en-US" sz="2800" kern="100">
                          <a:effectLst/>
                        </a:rPr>
                        <a:t>Empire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Policy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Purpose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42528355"/>
                  </a:ext>
                </a:extLst>
              </a:tr>
              <a:tr h="0">
                <a:tc>
                  <a:txBody>
                    <a:bodyPr/>
                    <a:lstStyle/>
                    <a:p>
                      <a:pPr marL="0" marR="0">
                        <a:buNone/>
                      </a:pPr>
                      <a:r>
                        <a:rPr lang="en-US" sz="2800" b="0" kern="100" dirty="0">
                          <a:effectLst/>
                        </a:rPr>
                        <a:t>Ottoman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Millet system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Manage religious diversity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Social stability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556344632"/>
                  </a:ext>
                </a:extLst>
              </a:tr>
              <a:tr h="0">
                <a:tc>
                  <a:txBody>
                    <a:bodyPr/>
                    <a:lstStyle/>
                    <a:p>
                      <a:pPr marL="0" marR="0">
                        <a:buNone/>
                      </a:pPr>
                      <a:r>
                        <a:rPr lang="en-US" sz="2800" b="0" kern="100" dirty="0">
                          <a:effectLst/>
                        </a:rPr>
                        <a:t>Mughal</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Religious tolerance under Akbar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Incorporate Hindu elites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Administrative unity</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13324892"/>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762000"/>
            <a:ext cx="10668000" cy="609600"/>
          </a:xfrm>
        </p:spPr>
        <p:txBody>
          <a:bodyPr>
            <a:normAutofit/>
          </a:bodyPr>
          <a:lstStyle/>
          <a:p>
            <a:r>
              <a:rPr lang="en-US" sz="2800" dirty="0"/>
              <a:t>Colonial Latin American Casta System</a:t>
            </a:r>
          </a:p>
        </p:txBody>
      </p:sp>
      <p:graphicFrame>
        <p:nvGraphicFramePr>
          <p:cNvPr id="5" name="Table 4">
            <a:extLst>
              <a:ext uri="{FF2B5EF4-FFF2-40B4-BE49-F238E27FC236}">
                <a16:creationId xmlns:a16="http://schemas.microsoft.com/office/drawing/2014/main" id="{A81FDB1C-6794-85B9-BA86-DD3F78C7EABF}"/>
              </a:ext>
            </a:extLst>
          </p:cNvPr>
          <p:cNvGraphicFramePr>
            <a:graphicFrameLocks noGrp="1"/>
          </p:cNvGraphicFramePr>
          <p:nvPr>
            <p:extLst>
              <p:ext uri="{D42A27DB-BD31-4B8C-83A1-F6EECF244321}">
                <p14:modId xmlns:p14="http://schemas.microsoft.com/office/powerpoint/2010/main" val="702347437"/>
              </p:ext>
            </p:extLst>
          </p:nvPr>
        </p:nvGraphicFramePr>
        <p:xfrm>
          <a:off x="1217612" y="2133600"/>
          <a:ext cx="9753600" cy="2987040"/>
        </p:xfrm>
        <a:graphic>
          <a:graphicData uri="http://schemas.openxmlformats.org/drawingml/2006/table">
            <a:tbl>
              <a:tblPr firstRow="1" firstCol="1" bandRow="1">
                <a:tableStyleId>{3B4B98B0-60AC-42C2-AFA5-B58CD77FA1E5}</a:tableStyleId>
              </a:tblPr>
              <a:tblGrid>
                <a:gridCol w="1676400">
                  <a:extLst>
                    <a:ext uri="{9D8B030D-6E8A-4147-A177-3AD203B41FA5}">
                      <a16:colId xmlns:a16="http://schemas.microsoft.com/office/drawing/2014/main" val="3992427389"/>
                    </a:ext>
                  </a:extLst>
                </a:gridCol>
                <a:gridCol w="3938895">
                  <a:extLst>
                    <a:ext uri="{9D8B030D-6E8A-4147-A177-3AD203B41FA5}">
                      <a16:colId xmlns:a16="http://schemas.microsoft.com/office/drawing/2014/main" val="2792860606"/>
                    </a:ext>
                  </a:extLst>
                </a:gridCol>
                <a:gridCol w="4138305">
                  <a:extLst>
                    <a:ext uri="{9D8B030D-6E8A-4147-A177-3AD203B41FA5}">
                      <a16:colId xmlns:a16="http://schemas.microsoft.com/office/drawing/2014/main" val="1035024925"/>
                    </a:ext>
                  </a:extLst>
                </a:gridCol>
              </a:tblGrid>
              <a:tr h="0">
                <a:tc>
                  <a:txBody>
                    <a:bodyPr/>
                    <a:lstStyle/>
                    <a:p>
                      <a:pPr marL="0" marR="0">
                        <a:buNone/>
                      </a:pPr>
                      <a:r>
                        <a:rPr lang="en-US" sz="2800" kern="100">
                          <a:effectLst/>
                        </a:rPr>
                        <a:t>Rank</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Group</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Social Position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11410833"/>
                  </a:ext>
                </a:extLst>
              </a:tr>
              <a:tr h="0">
                <a:tc>
                  <a:txBody>
                    <a:bodyPr/>
                    <a:lstStyle/>
                    <a:p>
                      <a:pPr marL="0" marR="0" algn="ctr">
                        <a:buNone/>
                      </a:pPr>
                      <a:r>
                        <a:rPr lang="en-US" sz="2800" kern="100" dirty="0">
                          <a:effectLst/>
                        </a:rPr>
                        <a:t>1</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Peninsulares</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Highest political authority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26120530"/>
                  </a:ext>
                </a:extLst>
              </a:tr>
              <a:tr h="0">
                <a:tc>
                  <a:txBody>
                    <a:bodyPr/>
                    <a:lstStyle/>
                    <a:p>
                      <a:pPr marL="0" marR="0" algn="ctr">
                        <a:buNone/>
                      </a:pPr>
                      <a:r>
                        <a:rPr lang="en-US" sz="2800" kern="100">
                          <a:effectLst/>
                        </a:rPr>
                        <a:t>2</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Creoles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Wealthy landowners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843420653"/>
                  </a:ext>
                </a:extLst>
              </a:tr>
              <a:tr h="0">
                <a:tc>
                  <a:txBody>
                    <a:bodyPr/>
                    <a:lstStyle/>
                    <a:p>
                      <a:pPr marL="0" marR="0" algn="ctr">
                        <a:buNone/>
                      </a:pPr>
                      <a:r>
                        <a:rPr lang="en-US" sz="2800" kern="100" dirty="0">
                          <a:effectLst/>
                        </a:rPr>
                        <a:t>3</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Mestizos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Intermediate status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38431803"/>
                  </a:ext>
                </a:extLst>
              </a:tr>
              <a:tr h="0">
                <a:tc>
                  <a:txBody>
                    <a:bodyPr/>
                    <a:lstStyle/>
                    <a:p>
                      <a:pPr marL="0" marR="0" algn="ctr">
                        <a:buNone/>
                      </a:pPr>
                      <a:r>
                        <a:rPr lang="en-US" sz="2800" kern="100" dirty="0">
                          <a:effectLst/>
                        </a:rPr>
                        <a:t>4</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Indigenous/African peoples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Limited rights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33414433"/>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390BE-CF9F-C24C-7D7B-6EEF271FCA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E7A4D6-ECA2-3FCE-C336-9A179F9779D3}"/>
              </a:ext>
            </a:extLst>
          </p:cNvPr>
          <p:cNvSpPr>
            <a:spLocks noGrp="1"/>
          </p:cNvSpPr>
          <p:nvPr>
            <p:ph type="title"/>
          </p:nvPr>
        </p:nvSpPr>
        <p:spPr>
          <a:xfrm>
            <a:off x="760412" y="762000"/>
            <a:ext cx="10668000" cy="609600"/>
          </a:xfrm>
        </p:spPr>
        <p:txBody>
          <a:bodyPr>
            <a:normAutofit/>
          </a:bodyPr>
          <a:lstStyle/>
          <a:p>
            <a:r>
              <a:rPr lang="en-US" sz="2800" dirty="0"/>
              <a:t>Changing Elites (1450–1750)</a:t>
            </a:r>
          </a:p>
        </p:txBody>
      </p:sp>
      <p:graphicFrame>
        <p:nvGraphicFramePr>
          <p:cNvPr id="3" name="Table 2">
            <a:extLst>
              <a:ext uri="{FF2B5EF4-FFF2-40B4-BE49-F238E27FC236}">
                <a16:creationId xmlns:a16="http://schemas.microsoft.com/office/drawing/2014/main" id="{1532A7A2-3F1F-07D8-6D12-CD9E13E88E87}"/>
              </a:ext>
            </a:extLst>
          </p:cNvPr>
          <p:cNvGraphicFramePr>
            <a:graphicFrameLocks noGrp="1"/>
          </p:cNvGraphicFramePr>
          <p:nvPr>
            <p:extLst>
              <p:ext uri="{D42A27DB-BD31-4B8C-83A1-F6EECF244321}">
                <p14:modId xmlns:p14="http://schemas.microsoft.com/office/powerpoint/2010/main" val="928558145"/>
              </p:ext>
            </p:extLst>
          </p:nvPr>
        </p:nvGraphicFramePr>
        <p:xfrm>
          <a:off x="1217612" y="2133600"/>
          <a:ext cx="9753600" cy="2987040"/>
        </p:xfrm>
        <a:graphic>
          <a:graphicData uri="http://schemas.openxmlformats.org/drawingml/2006/table">
            <a:tbl>
              <a:tblPr firstRow="1" firstCol="1" bandRow="1">
                <a:tableStyleId>{3B4B98B0-60AC-42C2-AFA5-B58CD77FA1E5}</a:tableStyleId>
              </a:tblPr>
              <a:tblGrid>
                <a:gridCol w="2057400">
                  <a:extLst>
                    <a:ext uri="{9D8B030D-6E8A-4147-A177-3AD203B41FA5}">
                      <a16:colId xmlns:a16="http://schemas.microsoft.com/office/drawing/2014/main" val="2454101246"/>
                    </a:ext>
                  </a:extLst>
                </a:gridCol>
                <a:gridCol w="2936443">
                  <a:extLst>
                    <a:ext uri="{9D8B030D-6E8A-4147-A177-3AD203B41FA5}">
                      <a16:colId xmlns:a16="http://schemas.microsoft.com/office/drawing/2014/main" val="2715015672"/>
                    </a:ext>
                  </a:extLst>
                </a:gridCol>
                <a:gridCol w="4759757">
                  <a:extLst>
                    <a:ext uri="{9D8B030D-6E8A-4147-A177-3AD203B41FA5}">
                      <a16:colId xmlns:a16="http://schemas.microsoft.com/office/drawing/2014/main" val="248038249"/>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New Elite</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 on Existing Elites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607679430"/>
                  </a:ext>
                </a:extLst>
              </a:tr>
              <a:tr h="0">
                <a:tc>
                  <a:txBody>
                    <a:bodyPr/>
                    <a:lstStyle/>
                    <a:p>
                      <a:pPr marL="0" marR="0">
                        <a:buNone/>
                      </a:pPr>
                      <a:r>
                        <a:rPr lang="en-US" sz="2800" b="0" kern="100" dirty="0">
                          <a:effectLst/>
                        </a:rPr>
                        <a:t>China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Manchu rulers (Qing)</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Shift in ruling ethnic group</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341030019"/>
                  </a:ext>
                </a:extLst>
              </a:tr>
              <a:tr h="0">
                <a:tc>
                  <a:txBody>
                    <a:bodyPr/>
                    <a:lstStyle/>
                    <a:p>
                      <a:pPr marL="0" marR="0">
                        <a:buNone/>
                      </a:pPr>
                      <a:r>
                        <a:rPr lang="en-US" sz="2800" b="0" kern="100" dirty="0">
                          <a:effectLst/>
                        </a:rPr>
                        <a:t>Americas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Creole landowners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Reduced peninsular dominance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65150374"/>
                  </a:ext>
                </a:extLst>
              </a:tr>
              <a:tr h="0">
                <a:tc>
                  <a:txBody>
                    <a:bodyPr/>
                    <a:lstStyle/>
                    <a:p>
                      <a:pPr marL="0" marR="0">
                        <a:buNone/>
                      </a:pPr>
                      <a:r>
                        <a:rPr lang="en-US" sz="2800" b="0" kern="100" dirty="0">
                          <a:effectLst/>
                        </a:rPr>
                        <a:t>Europe</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Merchant capitalists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Decline of feudal nobility</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26504122"/>
                  </a:ext>
                </a:extLst>
              </a:tr>
            </a:tbl>
          </a:graphicData>
        </a:graphic>
      </p:graphicFrame>
    </p:spTree>
    <p:extLst>
      <p:ext uri="{BB962C8B-B14F-4D97-AF65-F5344CB8AC3E}">
        <p14:creationId xmlns:p14="http://schemas.microsoft.com/office/powerpoint/2010/main" val="291395796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684212" y="1214021"/>
            <a:ext cx="10744200" cy="5262979"/>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Rise of racial caste systems in the Americas.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Formation of new merchant and landowning elites.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Ethnic shifts in ruling dynasties (e.g., Qing China).</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Persistence of elite dominance in most societies.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Ongoing importance of religion in shaping social order.</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a:buNone/>
            </a:pPr>
            <a:r>
              <a:rPr lang="en-US" sz="2800" b="1" dirty="0">
                <a:effectLst/>
                <a:latin typeface="Arial" panose="020B0604020202020204" pitchFamily="34" charset="0"/>
                <a:ea typeface="Aptos" panose="020B0004020202020204" pitchFamily="34" charset="0"/>
              </a:rPr>
              <a:t>Comparison:</a:t>
            </a:r>
            <a:br>
              <a:rPr lang="en-US" sz="2800" dirty="0">
                <a:effectLst/>
                <a:latin typeface="Arial" panose="020B0604020202020204" pitchFamily="34" charset="0"/>
                <a:ea typeface="Aptos" panose="020B0004020202020204" pitchFamily="34" charset="0"/>
              </a:rPr>
            </a:br>
            <a:r>
              <a:rPr lang="en-US" sz="2800" dirty="0">
                <a:effectLst/>
                <a:latin typeface="Arial" panose="020B0604020202020204" pitchFamily="34" charset="0"/>
                <a:ea typeface="Aptos" panose="020B0004020202020204" pitchFamily="34" charset="0"/>
              </a:rPr>
              <a:t>Ottoman and Mughal empires accommodated diversity, while Spanish colonies enforced rigid racial hierarchies.</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403187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Expanding empires reshaped social hierarchies.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Some states accommodated diversity; others restricted it.</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Imperial conquest created new elites.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Racial and ethnic categories structured colonial societies.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Social hierarchies both changed and persisted over time.</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371600"/>
            <a:ext cx="108204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empires managed ethnic and religious diversity.</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imperial expansion created new social elites.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existing elites maintained or lost influence.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Evaluate continuities and changes in social hierarchies from 1450–1750.</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the following in complete sentences:</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Identify ONE example of accommodation in an empire between 1450 and 1750.</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way imperial conquest created a new elite group.</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similarity or difference between social hierarchies in the Mughal Empire and colonial Latin America.</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expanding empires reshaped social hierarchies across Afro-Eurasia and the Americas. Some states accommodated ethnic and religious diversity to maintain stability, while others imposed restrictions on certain groups. Imperial expansion and global trade created new elites and challenged traditional power structures.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In some empires, rulers incorporated diverse groups into government or military service. In others, racial and religious hierarchies became more rigid. Social categories were not static; they evolved in response to political centralization, economic change, and imperial conquest.</a:t>
            </a:r>
          </a:p>
        </p:txBody>
      </p:sp>
    </p:spTree>
    <p:extLst>
      <p:ext uri="{BB962C8B-B14F-4D97-AF65-F5344CB8AC3E}">
        <p14:creationId xmlns:p14="http://schemas.microsoft.com/office/powerpoint/2010/main" val="38677799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20400" cy="3970318"/>
          </a:xfrm>
          <a:prstGeom prst="rect">
            <a:avLst/>
          </a:prstGeom>
          <a:noFill/>
          <a:ln>
            <a:solidFill>
              <a:schemeClr val="bg2"/>
            </a:solidFill>
          </a:ln>
        </p:spPr>
        <p:txBody>
          <a:bodyPr wrap="square">
            <a:spAutoFit/>
          </a:bodyPr>
          <a:lstStyle/>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Social hierarchy</a:t>
            </a:r>
            <a:r>
              <a:rPr lang="en-US" sz="2800" kern="100" dirty="0">
                <a:effectLst/>
                <a:latin typeface="Arial" panose="020B0604020202020204" pitchFamily="34" charset="0"/>
                <a:ea typeface="Aptos" panose="020B0004020202020204" pitchFamily="34" charset="0"/>
              </a:rPr>
              <a:t> – A ranking of groups in society based on status, wealth, or power.</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Millet system</a:t>
            </a:r>
            <a:r>
              <a:rPr lang="en-US" sz="2800" kern="100" dirty="0">
                <a:effectLst/>
                <a:latin typeface="Arial" panose="020B0604020202020204" pitchFamily="34" charset="0"/>
                <a:ea typeface="Aptos" panose="020B0004020202020204" pitchFamily="34" charset="0"/>
              </a:rPr>
              <a:t> – Ottoman system allowing religious communities limited self-rule.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Casta system</a:t>
            </a:r>
            <a:r>
              <a:rPr lang="en-US" sz="2800" kern="100" dirty="0">
                <a:effectLst/>
                <a:latin typeface="Arial" panose="020B0604020202020204" pitchFamily="34" charset="0"/>
                <a:ea typeface="Aptos" panose="020B0004020202020204" pitchFamily="34" charset="0"/>
              </a:rPr>
              <a:t> – Social classification system in colonial Latin America based on ancestry.</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Elite</a:t>
            </a:r>
            <a:r>
              <a:rPr lang="en-US" sz="2800" kern="100" dirty="0">
                <a:effectLst/>
                <a:latin typeface="Arial" panose="020B0604020202020204" pitchFamily="34" charset="0"/>
                <a:ea typeface="Aptos" panose="020B0004020202020204" pitchFamily="34" charset="0"/>
              </a:rPr>
              <a:t> – A small group holding political or economic power.</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Accommodation</a:t>
            </a:r>
            <a:r>
              <a:rPr lang="en-US" sz="2800" kern="100" dirty="0">
                <a:effectLst/>
                <a:latin typeface="Arial" panose="020B0604020202020204" pitchFamily="34" charset="0"/>
                <a:ea typeface="Aptos" panose="020B0004020202020204" pitchFamily="34" charset="0"/>
              </a:rPr>
              <a:t> – A policy of allowing cultural or religious diversity within an empire.</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The Ottoman Empire governed a diverse population of Muslims, Christians, and Jews. Through the millet system, religious communities were allowed to govern themselves in matters of law and education, as long as they paid taxes and remained loyal to the sultan. This policy helped maintain stability in a multi-ethnic empire.</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Similarly, the Mughal Empire in India employed officials from various religious and ethnic backgrounds. Akbar promoted religious tolerance and included Hindu elites in administrative positions. However, later Mughal rulers reversed some of these policies, leading to tensions.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 the Americas, Spanish colonial rule created rigid racial hierarchies. The Casta system ranked individuals based on ancestry, placing Spaniards at the top and Indigenous and African peoples lower. At the same time, economic expansion created new merchant and landowning elites. In China, the transition to the Qing Dynasty elevated Manchu rulers while maintaining Confucian bureaucratic traditions.</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Imperial Rescript Of Akbar On Religious Tolerance (16th Century)</a:t>
            </a:r>
            <a:r>
              <a:rPr lang="en-US" sz="2000" b="1" cap="none" dirty="0">
                <a:latin typeface="Arial" panose="020B0604020202020204" pitchFamily="34" charset="0"/>
                <a:ea typeface="Aptos" panose="020B0004020202020204" pitchFamily="34" charset="0"/>
              </a:rPr>
              <a:t> </a:t>
            </a:r>
            <a:r>
              <a:rPr lang="en-US" sz="2000" cap="none" dirty="0">
                <a:effectLst/>
                <a:latin typeface="Arial" panose="020B0604020202020204" pitchFamily="34" charset="0"/>
                <a:ea typeface="Aptos" panose="020B0004020202020204" pitchFamily="34" charset="0"/>
              </a:rPr>
              <a:t>From: Abu’l-</a:t>
            </a:r>
            <a:r>
              <a:rPr lang="en-US" sz="2000" cap="none" dirty="0" err="1">
                <a:effectLst/>
                <a:latin typeface="Arial" panose="020B0604020202020204" pitchFamily="34" charset="0"/>
                <a:ea typeface="Aptos" panose="020B0004020202020204" pitchFamily="34" charset="0"/>
              </a:rPr>
              <a:t>fazl</a:t>
            </a:r>
            <a:r>
              <a:rPr lang="en-US" sz="2000" cap="none" dirty="0">
                <a:effectLst/>
                <a:latin typeface="Arial" panose="020B0604020202020204" pitchFamily="34" charset="0"/>
                <a:ea typeface="Aptos" panose="020B0004020202020204" pitchFamily="34" charset="0"/>
              </a:rPr>
              <a:t>, </a:t>
            </a:r>
            <a:r>
              <a:rPr lang="en-US" sz="2000" i="1" cap="none" dirty="0" err="1">
                <a:effectLst/>
                <a:latin typeface="Arial" panose="020B0604020202020204" pitchFamily="34" charset="0"/>
                <a:ea typeface="Aptos" panose="020B0004020202020204" pitchFamily="34" charset="0"/>
              </a:rPr>
              <a:t>Akbarnama</a:t>
            </a:r>
            <a:r>
              <a:rPr lang="en-US" sz="2000" cap="none" dirty="0">
                <a:effectLst/>
                <a:latin typeface="Arial" panose="020B0604020202020204" pitchFamily="34" charset="0"/>
                <a:ea typeface="Aptos" panose="020B0004020202020204" pitchFamily="34" charset="0"/>
              </a:rPr>
              <a:t> (Translated Excerpt) Internet Medieval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Https://Sourcebooks.Fordham.Edu/India/Akbarnama.Asp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His Majesty holds that it is the duty of a ruler to respect all religious communities within his dominion. Differences of faith should not be the cause of conflict among subjects, for truth may be found in many traditions. Therefore, officials are instructed to treat all people with justice, regardless of their creed.</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2168</TotalTime>
  <Words>1342</Words>
  <Application>Microsoft Office PowerPoint</Application>
  <PresentationFormat>Custom</PresentationFormat>
  <Paragraphs>142</Paragraphs>
  <Slides>21</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Abadi</vt:lpstr>
      <vt:lpstr>Arial</vt:lpstr>
      <vt:lpstr>Century Gothic</vt:lpstr>
      <vt:lpstr>Symbol</vt:lpstr>
      <vt:lpstr>World country report presentation</vt:lpstr>
      <vt:lpstr>Topic 4.7 — Changing Social Hierarchies </vt:lpstr>
      <vt:lpstr>Learning Objectives</vt:lpstr>
      <vt:lpstr>Overview</vt:lpstr>
      <vt:lpstr>Overview</vt:lpstr>
      <vt:lpstr>Keywords and Phrases</vt:lpstr>
      <vt:lpstr>Background Reading</vt:lpstr>
      <vt:lpstr>Background Reading</vt:lpstr>
      <vt:lpstr>Background Reading</vt:lpstr>
      <vt:lpstr>Primary Source 1 - Imperial Rescript Of Akbar On Religious Tolerance (16th Century) From: Abu’l-fazl, Akbarnama (Translated Excerpt) Internet Medieval Sourcebook Https://Sourcebooks.Fordham.Edu/India/Akbarnama.Asp</vt:lpstr>
      <vt:lpstr>Primary Source 1 - Imperial Rescript Of Akbar On Religious Tolerance (16th Century) From: Abu’l-fazl, Akbarnama (Translated Excerpt) Internet Medieval Sourcebook Https://Sourcebooks.Fordham.Edu/India/Akbarnama.Asp</vt:lpstr>
      <vt:lpstr>Guided Source Analysis</vt:lpstr>
      <vt:lpstr>Primary Source 2 — Colonial Casta Painting Description (18th Century New Spain) From: Colonial Mexican Casta Records (Descriptive Excerpt) Internet Medieval Sourcebook Https://Sourcebooks.Fordham.Edu/Mod/Latin-casta.Asp</vt:lpstr>
      <vt:lpstr>Primary Source 2 — Colonial Casta Painting Description (18th Century New Spain) From: Colonial Mexican Casta Records (Descriptive Excerpt) Internet Medieval Sourcebook Https://Sourcebooks.Fordham.Edu/Mod/Latin-casta.Asp</vt:lpstr>
      <vt:lpstr>Guided Source Analysis</vt:lpstr>
      <vt:lpstr>Ottoman and Mughal Accommodation Policies</vt:lpstr>
      <vt:lpstr>Colonial Latin American Casta System</vt:lpstr>
      <vt:lpstr>Changing Elites (1450–1750)</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49</cp:revision>
  <dcterms:created xsi:type="dcterms:W3CDTF">2025-09-29T06:54:32Z</dcterms:created>
  <dcterms:modified xsi:type="dcterms:W3CDTF">2026-03-04T04:20:35Z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