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3"/>
  </p:notesMasterIdLst>
  <p:handoutMasterIdLst>
    <p:handoutMasterId r:id="rId24"/>
  </p:handoutMasterIdLst>
  <p:sldIdLst>
    <p:sldId id="269" r:id="rId2"/>
    <p:sldId id="270" r:id="rId3"/>
    <p:sldId id="357" r:id="rId4"/>
    <p:sldId id="300" r:id="rId5"/>
    <p:sldId id="371" r:id="rId6"/>
    <p:sldId id="379" r:id="rId7"/>
    <p:sldId id="275" r:id="rId8"/>
    <p:sldId id="276" r:id="rId9"/>
    <p:sldId id="359" r:id="rId10"/>
    <p:sldId id="372" r:id="rId11"/>
    <p:sldId id="322" r:id="rId12"/>
    <p:sldId id="397" r:id="rId13"/>
    <p:sldId id="347" r:id="rId14"/>
    <p:sldId id="352" r:id="rId15"/>
    <p:sldId id="398" r:id="rId16"/>
    <p:sldId id="353" r:id="rId17"/>
    <p:sldId id="396" r:id="rId18"/>
    <p:sldId id="382" r:id="rId19"/>
    <p:sldId id="350" r:id="rId20"/>
    <p:sldId id="342" r:id="rId21"/>
    <p:sldId id="299" r:id="rId22"/>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2/2/2026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2/2/2026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81F86-2CF8-8200-4D45-1025EC0305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001D67-DF0D-FFB2-EF98-BE1653E4639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7CB5A23-1BEE-559F-26A7-BF85D7F85218}"/>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C95F718-465A-ACF3-3722-878BE64828BE}"/>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40510389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411B6-2404-A5AC-7AC4-8AFBFA259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ED27A-9E9F-E1C3-CDC2-6841D2CBE02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5544BF2-4F35-FBED-3DB9-33855FEACD2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58371E-6AF8-1B08-38B1-F82ECD71E6CD}"/>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3251918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93AD2C-13B4-D180-0BF1-9EFA0DC7A4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420FAE-A050-3014-AE02-1C8DF2C7D85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2790656-99B1-7CCF-F764-C907049B86A8}"/>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023BE90-42FC-3CE0-D8EC-794F51B9099B}"/>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27311175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5DF52-2D6D-B296-2C5A-46D5D0940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3806F-9CE2-89D0-2FDF-10BEEE20CA0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8C1C9F9-47AE-6BFD-09D9-F388A5C72E6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F230488-ABF0-496C-C116-09D4C075C401}"/>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37508836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20</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1A9BA-1B52-015B-AEA1-24B4F9B590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CF4FB3-59A8-75E5-3B93-5E77E4D566E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CA3C7ED-4B9E-18A3-C2FC-9BE00BA1AD7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DD53E8B-B643-3996-50CE-36F556C7CE0C}"/>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296852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EBE14-11BF-EB5F-C512-B6C977B4B3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D4DE1A-1162-C148-28A4-0E7470AAB8D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B2F4C40-CEE2-3E30-A33A-333FEE8340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8249F18-15EC-9096-2D8D-5189BDB08B1C}"/>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2351707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EB22D-4840-706A-EA5A-0228E8FF87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205C89-A2E0-E8A0-986F-D7F09F45545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A366146-B855-3AB9-8CDF-E063FE89E85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30C9066-3299-CAFB-D98A-0DA533844BF1}"/>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15259598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2F1FBF-3DCF-9623-7FBD-EDDFB04DFD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C20C4B-5859-0C54-7F2F-CE3A5CA0996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E41C1FD-4BE8-FEAD-F061-2E58B2FBE24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35FBD711-A8A6-4B35-85D8-1BE261E3AA0B}"/>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3537156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2/2/2026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2/2/2026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2/2/2026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2/2/2026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2/2/2026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2/2/2026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2/2/2026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2/2/2026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2/2/2026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2/2/2026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2/2/2026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2/2/2026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randomBar dir="vert"/>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sourcebooks.fordham.edu/india/ain-i-akbari.asp"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sourcebooks.fordham.edu/india/ain-i-akbari.asp"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lstStyle/>
          <a:p>
            <a:r>
              <a:rPr lang="en-US" dirty="0">
                <a:latin typeface="Abadi" panose="020B0604020104020204" pitchFamily="34" charset="0"/>
              </a:rPr>
              <a:t>Topic 3.2 – Empires: Administration</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10802AE-BEAE-847B-CBAB-5FA5D93D5BA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27925D8-D251-A458-5C7B-6E9229ADA3C5}"/>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0070D39D-AFE7-1601-E75B-064108A64438}"/>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Finally, strong taxation and revenue systems were essential for state power. The Ottomans used tax farming to generate revenue quickly, while the Mughals conducted detailed land surveys under Akbar to calculate taxes more accurately. Tribute relationships with neighboring states also signaled political dominance. Together, these administrative strategies allowed rulers to centralize authority, manage diverse populations, and support their expanding militaries.</a:t>
            </a:r>
          </a:p>
        </p:txBody>
      </p:sp>
    </p:spTree>
    <p:extLst>
      <p:ext uri="{BB962C8B-B14F-4D97-AF65-F5344CB8AC3E}">
        <p14:creationId xmlns:p14="http://schemas.microsoft.com/office/powerpoint/2010/main" val="4170928753"/>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303212" y="277082"/>
            <a:ext cx="11407526" cy="664989"/>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kern="100" dirty="0" err="1">
                <a:effectLst/>
                <a:latin typeface="Arial" panose="020B0604020202020204" pitchFamily="34" charset="0"/>
                <a:ea typeface="Aptos" panose="020B0004020202020204" pitchFamily="34" charset="0"/>
              </a:rPr>
              <a:t>Busbecq</a:t>
            </a:r>
            <a:r>
              <a:rPr lang="en-US" sz="2000" b="1" kern="100" dirty="0">
                <a:effectLst/>
                <a:latin typeface="Arial" panose="020B0604020202020204" pitchFamily="34" charset="0"/>
                <a:ea typeface="Aptos" panose="020B0004020202020204" pitchFamily="34" charset="0"/>
              </a:rPr>
              <a:t> on the Janissaries (1555)</a:t>
            </a:r>
            <a:br>
              <a:rPr lang="en-US" sz="2000" kern="100" dirty="0">
                <a:effectLst/>
                <a:latin typeface="Arial" panose="020B0604020202020204" pitchFamily="34" charset="0"/>
                <a:ea typeface="Aptos" panose="020B0004020202020204" pitchFamily="34" charset="0"/>
              </a:rPr>
            </a:br>
            <a:r>
              <a:rPr lang="en-US" sz="2000" b="1" dirty="0">
                <a:effectLst/>
                <a:latin typeface="Arial" panose="020B0604020202020204" pitchFamily="34" charset="0"/>
                <a:ea typeface="Aptos" panose="020B0004020202020204" pitchFamily="34" charset="0"/>
              </a:rPr>
              <a:t>Source:</a:t>
            </a:r>
            <a:r>
              <a:rPr lang="en-US" sz="2000" dirty="0">
                <a:effectLst/>
                <a:latin typeface="Arial" panose="020B0604020202020204" pitchFamily="34" charset="0"/>
                <a:ea typeface="Aptos" panose="020B0004020202020204" pitchFamily="34" charset="0"/>
              </a:rPr>
              <a:t> Ogier </a:t>
            </a:r>
            <a:r>
              <a:rPr lang="en-US" sz="2000" dirty="0" err="1">
                <a:effectLst/>
                <a:latin typeface="Arial" panose="020B0604020202020204" pitchFamily="34" charset="0"/>
                <a:ea typeface="Aptos" panose="020B0004020202020204" pitchFamily="34" charset="0"/>
              </a:rPr>
              <a:t>Ghiselin</a:t>
            </a:r>
            <a:r>
              <a:rPr lang="en-US" sz="2000" dirty="0">
                <a:effectLst/>
                <a:latin typeface="Arial" panose="020B0604020202020204" pitchFamily="34" charset="0"/>
                <a:ea typeface="Aptos" panose="020B0004020202020204" pitchFamily="34" charset="0"/>
              </a:rPr>
              <a:t> de </a:t>
            </a:r>
            <a:r>
              <a:rPr lang="en-US" sz="2000" dirty="0" err="1">
                <a:effectLst/>
                <a:latin typeface="Arial" panose="020B0604020202020204" pitchFamily="34" charset="0"/>
                <a:ea typeface="Aptos" panose="020B0004020202020204" pitchFamily="34" charset="0"/>
              </a:rPr>
              <a:t>Busbecq</a:t>
            </a:r>
            <a:r>
              <a:rPr lang="en-US" sz="2000" dirty="0">
                <a:effectLst/>
                <a:latin typeface="Arial" panose="020B0604020202020204" pitchFamily="34" charset="0"/>
                <a:ea typeface="Aptos" panose="020B0004020202020204" pitchFamily="34" charset="0"/>
              </a:rPr>
              <a:t>, </a:t>
            </a:r>
            <a:r>
              <a:rPr lang="en-US" sz="2000" i="1" dirty="0">
                <a:effectLst/>
                <a:latin typeface="Arial" panose="020B0604020202020204" pitchFamily="34" charset="0"/>
                <a:ea typeface="Aptos" panose="020B0004020202020204" pitchFamily="34" charset="0"/>
              </a:rPr>
              <a:t>Turkish Letters</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455612" y="1600200"/>
            <a:ext cx="112776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Among the Turks there is no distinction of birth in the selection of soldiers, but each man is advanced according to his merit and ability. The Janissaries are trained from youth in strict discipline, obedience, and endurance. They are accustomed to hardship and are content with simple food and clothing. Because advancement depends on service rather than family rank, each soldier strives to excel in duty and conduct. This system produces men who are both loyal and capable, bound to the state rather than to private interests.</a:t>
            </a:r>
          </a:p>
        </p:txBody>
      </p:sp>
    </p:spTree>
    <p:extLst>
      <p:ext uri="{BB962C8B-B14F-4D97-AF65-F5344CB8AC3E}">
        <p14:creationId xmlns:p14="http://schemas.microsoft.com/office/powerpoint/2010/main" val="57014963"/>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E73DEC8-10B4-01CE-4509-3C9AD5778E1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3FF87E5-DA55-B6BB-3C6C-C1D732AAB45D}"/>
              </a:ext>
            </a:extLst>
          </p:cNvPr>
          <p:cNvSpPr>
            <a:spLocks noGrp="1"/>
          </p:cNvSpPr>
          <p:nvPr>
            <p:ph type="title"/>
          </p:nvPr>
        </p:nvSpPr>
        <p:spPr>
          <a:xfrm>
            <a:off x="303212" y="277082"/>
            <a:ext cx="11407526" cy="664989"/>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kern="100" dirty="0" err="1">
                <a:effectLst/>
                <a:latin typeface="Arial" panose="020B0604020202020204" pitchFamily="34" charset="0"/>
                <a:ea typeface="Aptos" panose="020B0004020202020204" pitchFamily="34" charset="0"/>
              </a:rPr>
              <a:t>Busbecq</a:t>
            </a:r>
            <a:r>
              <a:rPr lang="en-US" sz="2000" b="1" kern="100" dirty="0">
                <a:effectLst/>
                <a:latin typeface="Arial" panose="020B0604020202020204" pitchFamily="34" charset="0"/>
                <a:ea typeface="Aptos" panose="020B0004020202020204" pitchFamily="34" charset="0"/>
              </a:rPr>
              <a:t> on the Janissaries (1555)</a:t>
            </a:r>
            <a:br>
              <a:rPr lang="en-US" sz="2000" kern="100" dirty="0">
                <a:effectLst/>
                <a:latin typeface="Arial" panose="020B0604020202020204" pitchFamily="34" charset="0"/>
                <a:ea typeface="Aptos" panose="020B0004020202020204" pitchFamily="34" charset="0"/>
              </a:rPr>
            </a:br>
            <a:r>
              <a:rPr lang="en-US" sz="2000" b="1" dirty="0">
                <a:effectLst/>
                <a:latin typeface="Arial" panose="020B0604020202020204" pitchFamily="34" charset="0"/>
                <a:ea typeface="Aptos" panose="020B0004020202020204" pitchFamily="34" charset="0"/>
              </a:rPr>
              <a:t>Source:</a:t>
            </a:r>
            <a:r>
              <a:rPr lang="en-US" sz="2000" dirty="0">
                <a:effectLst/>
                <a:latin typeface="Arial" panose="020B0604020202020204" pitchFamily="34" charset="0"/>
                <a:ea typeface="Aptos" panose="020B0004020202020204" pitchFamily="34" charset="0"/>
              </a:rPr>
              <a:t> Ogier </a:t>
            </a:r>
            <a:r>
              <a:rPr lang="en-US" sz="2000" dirty="0" err="1">
                <a:effectLst/>
                <a:latin typeface="Arial" panose="020B0604020202020204" pitchFamily="34" charset="0"/>
                <a:ea typeface="Aptos" panose="020B0004020202020204" pitchFamily="34" charset="0"/>
              </a:rPr>
              <a:t>Ghiselin</a:t>
            </a:r>
            <a:r>
              <a:rPr lang="en-US" sz="2000" dirty="0">
                <a:effectLst/>
                <a:latin typeface="Arial" panose="020B0604020202020204" pitchFamily="34" charset="0"/>
                <a:ea typeface="Aptos" panose="020B0004020202020204" pitchFamily="34" charset="0"/>
              </a:rPr>
              <a:t> de </a:t>
            </a:r>
            <a:r>
              <a:rPr lang="en-US" sz="2000" dirty="0" err="1">
                <a:effectLst/>
                <a:latin typeface="Arial" panose="020B0604020202020204" pitchFamily="34" charset="0"/>
                <a:ea typeface="Aptos" panose="020B0004020202020204" pitchFamily="34" charset="0"/>
              </a:rPr>
              <a:t>Busbecq</a:t>
            </a:r>
            <a:r>
              <a:rPr lang="en-US" sz="2000" dirty="0">
                <a:effectLst/>
                <a:latin typeface="Arial" panose="020B0604020202020204" pitchFamily="34" charset="0"/>
                <a:ea typeface="Aptos" panose="020B0004020202020204" pitchFamily="34" charset="0"/>
              </a:rPr>
              <a:t>, </a:t>
            </a:r>
            <a:r>
              <a:rPr lang="en-US" sz="2000" i="1" dirty="0">
                <a:effectLst/>
                <a:latin typeface="Arial" panose="020B0604020202020204" pitchFamily="34" charset="0"/>
                <a:ea typeface="Aptos" panose="020B0004020202020204" pitchFamily="34" charset="0"/>
              </a:rPr>
              <a:t>Turkish Letters</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EA576F48-F79C-C933-3000-7AE76C319008}"/>
              </a:ext>
            </a:extLst>
          </p:cNvPr>
          <p:cNvSpPr txBox="1"/>
          <p:nvPr/>
        </p:nvSpPr>
        <p:spPr>
          <a:xfrm>
            <a:off x="455612" y="1600200"/>
            <a:ext cx="112776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Their loyalty to the Sultan is absolute, for they receive pay and honors directly from him and owe their position to his favor alone. They are forbidden to engage in trade or to form private alliances that might distract them from service. As a result, they remain united, obedient, and ready for command. This disciplined force gives the Ottoman ruler great security, for he commands an army that depends entirely on him and can be trusted to enforce his authority both in war and in peace.</a:t>
            </a:r>
          </a:p>
        </p:txBody>
      </p:sp>
    </p:spTree>
    <p:extLst>
      <p:ext uri="{BB962C8B-B14F-4D97-AF65-F5344CB8AC3E}">
        <p14:creationId xmlns:p14="http://schemas.microsoft.com/office/powerpoint/2010/main" val="4122570567"/>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949F335-3CEE-9D2F-EE81-684AC9EFF1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439C4DB-8949-B776-F5BE-E3512DCFB3F5}"/>
              </a:ext>
            </a:extLst>
          </p:cNvPr>
          <p:cNvSpPr>
            <a:spLocks noGrp="1"/>
          </p:cNvSpPr>
          <p:nvPr>
            <p:ph type="title"/>
          </p:nvPr>
        </p:nvSpPr>
        <p:spPr>
          <a:xfrm>
            <a:off x="379412" y="609600"/>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F95930E4-CDD4-82A8-AC34-90DDB88F4A57}"/>
              </a:ext>
            </a:extLst>
          </p:cNvPr>
          <p:cNvSpPr txBox="1"/>
          <p:nvPr/>
        </p:nvSpPr>
        <p:spPr>
          <a:xfrm>
            <a:off x="1103312" y="1828800"/>
            <a:ext cx="9982200" cy="3046988"/>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How does </a:t>
            </a:r>
            <a:r>
              <a:rPr lang="en-US" sz="3200" kern="100" dirty="0" err="1">
                <a:effectLst/>
                <a:latin typeface="Arial" panose="020B0604020202020204" pitchFamily="34" charset="0"/>
                <a:ea typeface="Aptos" panose="020B0004020202020204" pitchFamily="34" charset="0"/>
              </a:rPr>
              <a:t>Busbecq</a:t>
            </a:r>
            <a:r>
              <a:rPr lang="en-US" sz="3200" kern="100" dirty="0">
                <a:effectLst/>
                <a:latin typeface="Arial" panose="020B0604020202020204" pitchFamily="34" charset="0"/>
                <a:ea typeface="Aptos" panose="020B0004020202020204" pitchFamily="34" charset="0"/>
              </a:rPr>
              <a:t> describe the discipline and loyalty of the Janissaries?</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Why were the Janissaries important for the stability of the Ottoman Empire?</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What does this source reveal about the use of military professionals in centralizing power?</a:t>
            </a:r>
          </a:p>
        </p:txBody>
      </p:sp>
    </p:spTree>
    <p:extLst>
      <p:ext uri="{BB962C8B-B14F-4D97-AF65-F5344CB8AC3E}">
        <p14:creationId xmlns:p14="http://schemas.microsoft.com/office/powerpoint/2010/main" val="2666675983"/>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291186" y="228600"/>
            <a:ext cx="11277600" cy="12191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Akbar’s Land-revenue System (Ain-</a:t>
            </a:r>
            <a:r>
              <a:rPr lang="en-US" sz="2400" b="1" kern="100" cap="none" dirty="0" err="1">
                <a:effectLst/>
                <a:latin typeface="Arial" panose="020B0604020202020204" pitchFamily="34" charset="0"/>
                <a:ea typeface="Aptos" panose="020B0004020202020204" pitchFamily="34" charset="0"/>
              </a:rPr>
              <a:t>i</a:t>
            </a:r>
            <a:r>
              <a:rPr lang="en-US" sz="2400" b="1" kern="100" cap="none" dirty="0">
                <a:effectLst/>
                <a:latin typeface="Arial" panose="020B0604020202020204" pitchFamily="34" charset="0"/>
                <a:ea typeface="Aptos" panose="020B0004020202020204" pitchFamily="34" charset="0"/>
              </a:rPr>
              <a:t>-</a:t>
            </a:r>
            <a:r>
              <a:rPr lang="en-US" sz="2400" b="1" kern="100" cap="none" dirty="0" err="1">
                <a:effectLst/>
                <a:latin typeface="Arial" panose="020B0604020202020204" pitchFamily="34" charset="0"/>
                <a:ea typeface="Aptos" panose="020B0004020202020204" pitchFamily="34" charset="0"/>
              </a:rPr>
              <a:t>akbari</a:t>
            </a:r>
            <a:r>
              <a:rPr lang="en-US" sz="2400" b="1" kern="100" cap="none" dirty="0">
                <a:effectLst/>
                <a:latin typeface="Arial" panose="020B0604020202020204" pitchFamily="34" charset="0"/>
                <a:ea typeface="Aptos" panose="020B0004020202020204" pitchFamily="34" charset="0"/>
              </a:rPr>
              <a:t>, Late 1500s)</a:t>
            </a:r>
            <a:br>
              <a:rPr lang="en-US" sz="2400" kern="100" cap="none" dirty="0">
                <a:effectLst/>
                <a:latin typeface="Arial" panose="020B0604020202020204" pitchFamily="34" charset="0"/>
                <a:ea typeface="Aptos" panose="020B0004020202020204" pitchFamily="34" charset="0"/>
              </a:rPr>
            </a:br>
            <a:r>
              <a:rPr lang="en-US" sz="2400" b="1" cap="none" dirty="0">
                <a:effectLst/>
                <a:latin typeface="Arial" panose="020B0604020202020204" pitchFamily="34" charset="0"/>
                <a:ea typeface="Aptos" panose="020B0004020202020204" pitchFamily="34" charset="0"/>
              </a:rPr>
              <a:t>Source:</a:t>
            </a:r>
            <a:r>
              <a:rPr lang="en-US" sz="2400" cap="none" dirty="0">
                <a:effectLst/>
                <a:latin typeface="Arial" panose="020B0604020202020204" pitchFamily="34" charset="0"/>
                <a:ea typeface="Aptos" panose="020B0004020202020204" pitchFamily="34" charset="0"/>
              </a:rPr>
              <a:t> </a:t>
            </a:r>
            <a:r>
              <a:rPr lang="en-US" sz="2400" i="1" cap="none" dirty="0">
                <a:effectLst/>
                <a:latin typeface="Arial" panose="020B0604020202020204" pitchFamily="34" charset="0"/>
                <a:ea typeface="Aptos" panose="020B0004020202020204" pitchFamily="34" charset="0"/>
              </a:rPr>
              <a:t>Ain-</a:t>
            </a:r>
            <a:r>
              <a:rPr lang="en-US" sz="2400" i="1" cap="none" dirty="0" err="1">
                <a:effectLst/>
                <a:latin typeface="Arial" panose="020B0604020202020204" pitchFamily="34" charset="0"/>
                <a:ea typeface="Aptos" panose="020B0004020202020204" pitchFamily="34" charset="0"/>
              </a:rPr>
              <a:t>i</a:t>
            </a:r>
            <a:r>
              <a:rPr lang="en-US" sz="2400" i="1" cap="none" dirty="0">
                <a:effectLst/>
                <a:latin typeface="Arial" panose="020B0604020202020204" pitchFamily="34" charset="0"/>
                <a:ea typeface="Aptos" panose="020B0004020202020204" pitchFamily="34" charset="0"/>
              </a:rPr>
              <a:t>-</a:t>
            </a:r>
            <a:r>
              <a:rPr lang="en-US" sz="2400" i="1" cap="none" dirty="0" err="1">
                <a:effectLst/>
                <a:latin typeface="Arial" panose="020B0604020202020204" pitchFamily="34" charset="0"/>
                <a:ea typeface="Aptos" panose="020B0004020202020204" pitchFamily="34" charset="0"/>
              </a:rPr>
              <a:t>akbari</a:t>
            </a:r>
            <a:r>
              <a:rPr lang="en-US" sz="2400" cap="none" dirty="0">
                <a:effectLst/>
                <a:latin typeface="Arial" panose="020B0604020202020204" pitchFamily="34" charset="0"/>
                <a:ea typeface="Aptos" panose="020B0004020202020204" pitchFamily="34" charset="0"/>
              </a:rPr>
              <a:t>, Book 2 (Fordham Internet Sourcebook)</a:t>
            </a:r>
            <a:br>
              <a:rPr lang="en-US" sz="2400" cap="none" dirty="0">
                <a:effectLst/>
                <a:latin typeface="Arial" panose="020B0604020202020204" pitchFamily="34" charset="0"/>
                <a:ea typeface="Aptos" panose="020B0004020202020204" pitchFamily="34" charset="0"/>
              </a:rPr>
            </a:br>
            <a:r>
              <a:rPr lang="en-US" sz="1800" u="sng" cap="none" dirty="0">
                <a:solidFill>
                  <a:srgbClr val="0563C1"/>
                </a:solidFill>
                <a:effectLst/>
                <a:latin typeface="Arial" panose="020B0604020202020204" pitchFamily="34" charset="0"/>
                <a:ea typeface="Aptos" panose="020B0004020202020204" pitchFamily="34" charset="0"/>
                <a:hlinkClick r:id="rId3"/>
              </a:rPr>
              <a:t>Https://Sourcebooks.Fordham.Edu/India/Ain-i-akbari.Asp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455612" y="1905000"/>
            <a:ext cx="112776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lands of the empire are carefully measured and classified according to their fertility and the crops they produce. Officials record the amount of land cultivated and calculate the expected yield based on past harvests. From this assessment, a fixed share is assigned as revenue to be paid to the state, so that neither the peasant is overburdened nor the treasury deprived. These assessments are written down and preserved, ensuring consistency and fairness in collection.</a:t>
            </a:r>
          </a:p>
        </p:txBody>
      </p:sp>
    </p:spTree>
    <p:extLst>
      <p:ext uri="{BB962C8B-B14F-4D97-AF65-F5344CB8AC3E}">
        <p14:creationId xmlns:p14="http://schemas.microsoft.com/office/powerpoint/2010/main" val="2414066609"/>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869DE04-3DCC-2848-E85F-F3DAB3F50D8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B6D2672-5410-3246-B910-2CF967846E1C}"/>
              </a:ext>
            </a:extLst>
          </p:cNvPr>
          <p:cNvSpPr>
            <a:spLocks noGrp="1"/>
          </p:cNvSpPr>
          <p:nvPr>
            <p:ph type="title"/>
          </p:nvPr>
        </p:nvSpPr>
        <p:spPr>
          <a:xfrm>
            <a:off x="291186" y="228600"/>
            <a:ext cx="11277600" cy="12191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Akbar’s Land-revenue System (Ain-</a:t>
            </a:r>
            <a:r>
              <a:rPr lang="en-US" sz="2400" b="1" kern="100" cap="none" dirty="0" err="1">
                <a:effectLst/>
                <a:latin typeface="Arial" panose="020B0604020202020204" pitchFamily="34" charset="0"/>
                <a:ea typeface="Aptos" panose="020B0004020202020204" pitchFamily="34" charset="0"/>
              </a:rPr>
              <a:t>i</a:t>
            </a:r>
            <a:r>
              <a:rPr lang="en-US" sz="2400" b="1" kern="100" cap="none" dirty="0">
                <a:effectLst/>
                <a:latin typeface="Arial" panose="020B0604020202020204" pitchFamily="34" charset="0"/>
                <a:ea typeface="Aptos" panose="020B0004020202020204" pitchFamily="34" charset="0"/>
              </a:rPr>
              <a:t>-</a:t>
            </a:r>
            <a:r>
              <a:rPr lang="en-US" sz="2400" b="1" kern="100" cap="none" dirty="0" err="1">
                <a:effectLst/>
                <a:latin typeface="Arial" panose="020B0604020202020204" pitchFamily="34" charset="0"/>
                <a:ea typeface="Aptos" panose="020B0004020202020204" pitchFamily="34" charset="0"/>
              </a:rPr>
              <a:t>akbari</a:t>
            </a:r>
            <a:r>
              <a:rPr lang="en-US" sz="2400" b="1" kern="100" cap="none" dirty="0">
                <a:effectLst/>
                <a:latin typeface="Arial" panose="020B0604020202020204" pitchFamily="34" charset="0"/>
                <a:ea typeface="Aptos" panose="020B0004020202020204" pitchFamily="34" charset="0"/>
              </a:rPr>
              <a:t>, Late 1500s)</a:t>
            </a:r>
            <a:br>
              <a:rPr lang="en-US" sz="2400" kern="100" cap="none" dirty="0">
                <a:effectLst/>
                <a:latin typeface="Arial" panose="020B0604020202020204" pitchFamily="34" charset="0"/>
                <a:ea typeface="Aptos" panose="020B0004020202020204" pitchFamily="34" charset="0"/>
              </a:rPr>
            </a:br>
            <a:r>
              <a:rPr lang="en-US" sz="2400" b="1" cap="none" dirty="0">
                <a:effectLst/>
                <a:latin typeface="Arial" panose="020B0604020202020204" pitchFamily="34" charset="0"/>
                <a:ea typeface="Aptos" panose="020B0004020202020204" pitchFamily="34" charset="0"/>
              </a:rPr>
              <a:t>Source:</a:t>
            </a:r>
            <a:r>
              <a:rPr lang="en-US" sz="2400" cap="none" dirty="0">
                <a:effectLst/>
                <a:latin typeface="Arial" panose="020B0604020202020204" pitchFamily="34" charset="0"/>
                <a:ea typeface="Aptos" panose="020B0004020202020204" pitchFamily="34" charset="0"/>
              </a:rPr>
              <a:t> </a:t>
            </a:r>
            <a:r>
              <a:rPr lang="en-US" sz="2400" i="1" cap="none" dirty="0">
                <a:effectLst/>
                <a:latin typeface="Arial" panose="020B0604020202020204" pitchFamily="34" charset="0"/>
                <a:ea typeface="Aptos" panose="020B0004020202020204" pitchFamily="34" charset="0"/>
              </a:rPr>
              <a:t>Ain-</a:t>
            </a:r>
            <a:r>
              <a:rPr lang="en-US" sz="2400" i="1" cap="none" dirty="0" err="1">
                <a:effectLst/>
                <a:latin typeface="Arial" panose="020B0604020202020204" pitchFamily="34" charset="0"/>
                <a:ea typeface="Aptos" panose="020B0004020202020204" pitchFamily="34" charset="0"/>
              </a:rPr>
              <a:t>i</a:t>
            </a:r>
            <a:r>
              <a:rPr lang="en-US" sz="2400" i="1" cap="none" dirty="0">
                <a:effectLst/>
                <a:latin typeface="Arial" panose="020B0604020202020204" pitchFamily="34" charset="0"/>
                <a:ea typeface="Aptos" panose="020B0004020202020204" pitchFamily="34" charset="0"/>
              </a:rPr>
              <a:t>-</a:t>
            </a:r>
            <a:r>
              <a:rPr lang="en-US" sz="2400" i="1" cap="none" dirty="0" err="1">
                <a:effectLst/>
                <a:latin typeface="Arial" panose="020B0604020202020204" pitchFamily="34" charset="0"/>
                <a:ea typeface="Aptos" panose="020B0004020202020204" pitchFamily="34" charset="0"/>
              </a:rPr>
              <a:t>akbari</a:t>
            </a:r>
            <a:r>
              <a:rPr lang="en-US" sz="2400" cap="none" dirty="0">
                <a:effectLst/>
                <a:latin typeface="Arial" panose="020B0604020202020204" pitchFamily="34" charset="0"/>
                <a:ea typeface="Aptos" panose="020B0004020202020204" pitchFamily="34" charset="0"/>
              </a:rPr>
              <a:t>, Book 2 (Fordham Internet Sourcebook)</a:t>
            </a:r>
            <a:br>
              <a:rPr lang="en-US" sz="2400" cap="none" dirty="0">
                <a:effectLst/>
                <a:latin typeface="Arial" panose="020B0604020202020204" pitchFamily="34" charset="0"/>
                <a:ea typeface="Aptos" panose="020B0004020202020204" pitchFamily="34" charset="0"/>
              </a:rPr>
            </a:br>
            <a:r>
              <a:rPr lang="en-US" sz="1800" u="sng" cap="none" dirty="0">
                <a:solidFill>
                  <a:srgbClr val="0563C1"/>
                </a:solidFill>
                <a:effectLst/>
                <a:latin typeface="Arial" panose="020B0604020202020204" pitchFamily="34" charset="0"/>
                <a:ea typeface="Aptos" panose="020B0004020202020204" pitchFamily="34" charset="0"/>
                <a:hlinkClick r:id="rId3"/>
              </a:rPr>
              <a:t>Https://Sourcebooks.Fordham.Edu/India/Ain-i-akbari.Asp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A174D43B-59F7-B5B7-A066-8C20214A0D6A}"/>
              </a:ext>
            </a:extLst>
          </p:cNvPr>
          <p:cNvSpPr txBox="1"/>
          <p:nvPr/>
        </p:nvSpPr>
        <p:spPr>
          <a:xfrm>
            <a:off x="455612" y="1905000"/>
            <a:ext cx="112776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Revenue officers are appointed to supervise collection and maintain detailed records of payments. Each district submits reports so that the central administration may know the condition of the land and the income of the empire. By this system, the emperor is informed of the resources of his realm and can plan expenditures accordingly. Order in revenue collection prevents corruption, secures the loyalty of cultivators, and strengthens the foundations of imperial authority.</a:t>
            </a:r>
          </a:p>
        </p:txBody>
      </p:sp>
    </p:spTree>
    <p:extLst>
      <p:ext uri="{BB962C8B-B14F-4D97-AF65-F5344CB8AC3E}">
        <p14:creationId xmlns:p14="http://schemas.microsoft.com/office/powerpoint/2010/main" val="2741803008"/>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81D86F3-264B-DD65-FD28-29A5623D428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AF29768-AE31-AC87-7B59-8E5F2FDBC5BF}"/>
              </a:ext>
            </a:extLst>
          </p:cNvPr>
          <p:cNvSpPr>
            <a:spLocks noGrp="1"/>
          </p:cNvSpPr>
          <p:nvPr>
            <p:ph type="title"/>
          </p:nvPr>
        </p:nvSpPr>
        <p:spPr>
          <a:xfrm>
            <a:off x="303212" y="319902"/>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EBC456F3-3857-39B9-2558-12B6979ACD5D}"/>
              </a:ext>
            </a:extLst>
          </p:cNvPr>
          <p:cNvSpPr txBox="1"/>
          <p:nvPr/>
        </p:nvSpPr>
        <p:spPr>
          <a:xfrm>
            <a:off x="989012" y="1371600"/>
            <a:ext cx="10210800" cy="3046988"/>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What details does the source give about the Mughal taxation process?</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How does the text show the importance of bureaucracy for empire-building?</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Why would accurate revenue collection help the Mughal state maintain power?</a:t>
            </a:r>
          </a:p>
        </p:txBody>
      </p:sp>
    </p:spTree>
    <p:extLst>
      <p:ext uri="{BB962C8B-B14F-4D97-AF65-F5344CB8AC3E}">
        <p14:creationId xmlns:p14="http://schemas.microsoft.com/office/powerpoint/2010/main" val="3509593841"/>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760412" y="579120"/>
            <a:ext cx="10668000" cy="609600"/>
          </a:xfrm>
        </p:spPr>
        <p:txBody>
          <a:bodyPr>
            <a:normAutofit/>
          </a:bodyPr>
          <a:lstStyle/>
          <a:p>
            <a:r>
              <a:rPr lang="en-US" sz="2800" dirty="0"/>
              <a:t>Methods of Imperial Consolidation </a:t>
            </a:r>
          </a:p>
        </p:txBody>
      </p:sp>
      <p:graphicFrame>
        <p:nvGraphicFramePr>
          <p:cNvPr id="4" name="Table 3">
            <a:extLst>
              <a:ext uri="{FF2B5EF4-FFF2-40B4-BE49-F238E27FC236}">
                <a16:creationId xmlns:a16="http://schemas.microsoft.com/office/drawing/2014/main" id="{DCCDCB28-8308-A40F-1DD4-BE06BFF8FA55}"/>
              </a:ext>
            </a:extLst>
          </p:cNvPr>
          <p:cNvGraphicFramePr>
            <a:graphicFrameLocks noGrp="1"/>
          </p:cNvGraphicFramePr>
          <p:nvPr>
            <p:extLst>
              <p:ext uri="{D42A27DB-BD31-4B8C-83A1-F6EECF244321}">
                <p14:modId xmlns:p14="http://schemas.microsoft.com/office/powerpoint/2010/main" val="2020743964"/>
              </p:ext>
            </p:extLst>
          </p:nvPr>
        </p:nvGraphicFramePr>
        <p:xfrm>
          <a:off x="531812" y="1828800"/>
          <a:ext cx="11125200" cy="3657600"/>
        </p:xfrm>
        <a:graphic>
          <a:graphicData uri="http://schemas.openxmlformats.org/drawingml/2006/table">
            <a:tbl>
              <a:tblPr firstRow="1" firstCol="1" bandRow="1">
                <a:tableStyleId>{3B4B98B0-60AC-42C2-AFA5-B58CD77FA1E5}</a:tableStyleId>
              </a:tblPr>
              <a:tblGrid>
                <a:gridCol w="2225040">
                  <a:extLst>
                    <a:ext uri="{9D8B030D-6E8A-4147-A177-3AD203B41FA5}">
                      <a16:colId xmlns:a16="http://schemas.microsoft.com/office/drawing/2014/main" val="3719191200"/>
                    </a:ext>
                  </a:extLst>
                </a:gridCol>
                <a:gridCol w="2225040">
                  <a:extLst>
                    <a:ext uri="{9D8B030D-6E8A-4147-A177-3AD203B41FA5}">
                      <a16:colId xmlns:a16="http://schemas.microsoft.com/office/drawing/2014/main" val="928251255"/>
                    </a:ext>
                  </a:extLst>
                </a:gridCol>
                <a:gridCol w="2225040">
                  <a:extLst>
                    <a:ext uri="{9D8B030D-6E8A-4147-A177-3AD203B41FA5}">
                      <a16:colId xmlns:a16="http://schemas.microsoft.com/office/drawing/2014/main" val="1832133828"/>
                    </a:ext>
                  </a:extLst>
                </a:gridCol>
                <a:gridCol w="2225040">
                  <a:extLst>
                    <a:ext uri="{9D8B030D-6E8A-4147-A177-3AD203B41FA5}">
                      <a16:colId xmlns:a16="http://schemas.microsoft.com/office/drawing/2014/main" val="3468552391"/>
                    </a:ext>
                  </a:extLst>
                </a:gridCol>
                <a:gridCol w="2225040">
                  <a:extLst>
                    <a:ext uri="{9D8B030D-6E8A-4147-A177-3AD203B41FA5}">
                      <a16:colId xmlns:a16="http://schemas.microsoft.com/office/drawing/2014/main" val="3644245417"/>
                    </a:ext>
                  </a:extLst>
                </a:gridCol>
              </a:tblGrid>
              <a:tr h="0">
                <a:tc>
                  <a:txBody>
                    <a:bodyPr/>
                    <a:lstStyle/>
                    <a:p>
                      <a:pPr marL="0" marR="0">
                        <a:buNone/>
                      </a:pPr>
                      <a:r>
                        <a:rPr lang="en-US" sz="2400" kern="100">
                          <a:effectLst/>
                        </a:rPr>
                        <a:t>Method</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Ottoman Example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Safavid Example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Mughal Example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Qing Example</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96419334"/>
                  </a:ext>
                </a:extLst>
              </a:tr>
              <a:tr h="0">
                <a:tc>
                  <a:txBody>
                    <a:bodyPr/>
                    <a:lstStyle/>
                    <a:p>
                      <a:pPr marL="0" marR="0">
                        <a:buNone/>
                      </a:pPr>
                      <a:r>
                        <a:rPr lang="en-US" sz="2400" b="0" kern="100" dirty="0">
                          <a:effectLst/>
                        </a:rPr>
                        <a:t>Bureaucratic elites</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Devshirme → Janissaries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Ghulam slave soldiers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Mansabdars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Civil service exam system</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062812716"/>
                  </a:ext>
                </a:extLst>
              </a:tr>
              <a:tr h="0">
                <a:tc>
                  <a:txBody>
                    <a:bodyPr/>
                    <a:lstStyle/>
                    <a:p>
                      <a:pPr marL="0" marR="0">
                        <a:buNone/>
                      </a:pPr>
                      <a:r>
                        <a:rPr lang="en-US" sz="2400" b="0" kern="100" dirty="0">
                          <a:effectLst/>
                        </a:rPr>
                        <a:t>Religious legitimacy</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Sunni Islam + mosques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Shi’a Islam identity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Akbar’s tolerance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Confucian ideology</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469844223"/>
                  </a:ext>
                </a:extLst>
              </a:tr>
              <a:tr h="0">
                <a:tc>
                  <a:txBody>
                    <a:bodyPr/>
                    <a:lstStyle/>
                    <a:p>
                      <a:pPr marL="0" marR="0">
                        <a:buNone/>
                      </a:pPr>
                      <a:r>
                        <a:rPr lang="en-US" sz="2400" b="0" kern="100" dirty="0">
                          <a:effectLst/>
                        </a:rPr>
                        <a:t>Monumental architecture</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Süleymaniye Mosque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Isfahan mosques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Taj Mahal</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Forbidden City</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143751181"/>
                  </a:ext>
                </a:extLst>
              </a:tr>
              <a:tr h="0">
                <a:tc>
                  <a:txBody>
                    <a:bodyPr/>
                    <a:lstStyle/>
                    <a:p>
                      <a:pPr marL="0" marR="0">
                        <a:buNone/>
                      </a:pPr>
                      <a:r>
                        <a:rPr lang="en-US" sz="2400" b="0" kern="100" dirty="0">
                          <a:effectLst/>
                        </a:rPr>
                        <a:t>Taxation &amp; revenue</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Tax farming</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Land grants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Land surveys; zabt system</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Tribute system</a:t>
                      </a:r>
                      <a:endParaRPr lang="en-US" sz="24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208496251"/>
                  </a:ext>
                </a:extLst>
              </a:tr>
            </a:tbl>
          </a:graphicData>
        </a:graphic>
      </p:graphicFrame>
      <p:sp>
        <p:nvSpPr>
          <p:cNvPr id="6" name="TextBox 5">
            <a:extLst>
              <a:ext uri="{FF2B5EF4-FFF2-40B4-BE49-F238E27FC236}">
                <a16:creationId xmlns:a16="http://schemas.microsoft.com/office/drawing/2014/main" id="{DDBED167-7248-F9A7-C3ED-C085ABFB09FE}"/>
              </a:ext>
            </a:extLst>
          </p:cNvPr>
          <p:cNvSpPr txBox="1"/>
          <p:nvPr/>
        </p:nvSpPr>
        <p:spPr>
          <a:xfrm>
            <a:off x="1674812" y="5757148"/>
            <a:ext cx="8839200" cy="369332"/>
          </a:xfrm>
          <a:prstGeom prst="rect">
            <a:avLst/>
          </a:prstGeom>
          <a:noFill/>
          <a:ln>
            <a:solidFill>
              <a:schemeClr val="bg2"/>
            </a:solidFill>
          </a:ln>
        </p:spPr>
        <p:txBody>
          <a:bodyPr wrap="square">
            <a:spAutoFit/>
          </a:bodyPr>
          <a:lstStyle/>
          <a:p>
            <a:pPr algn="ctr"/>
            <a:r>
              <a:rPr lang="en-US" b="1" dirty="0"/>
              <a:t>Write 6–8 sentences comparing two empires’ administrative systems.</a:t>
            </a:r>
          </a:p>
        </p:txBody>
      </p:sp>
    </p:spTree>
    <p:extLst>
      <p:ext uri="{BB962C8B-B14F-4D97-AF65-F5344CB8AC3E}">
        <p14:creationId xmlns:p14="http://schemas.microsoft.com/office/powerpoint/2010/main" val="5987042"/>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B546F-23F8-A5E5-65F2-A115BD8D6E67}"/>
              </a:ext>
            </a:extLst>
          </p:cNvPr>
          <p:cNvSpPr>
            <a:spLocks noGrp="1"/>
          </p:cNvSpPr>
          <p:nvPr>
            <p:ph type="title"/>
          </p:nvPr>
        </p:nvSpPr>
        <p:spPr>
          <a:xfrm>
            <a:off x="760412" y="381000"/>
            <a:ext cx="10668000" cy="609600"/>
          </a:xfrm>
        </p:spPr>
        <p:txBody>
          <a:bodyPr>
            <a:normAutofit/>
          </a:bodyPr>
          <a:lstStyle/>
          <a:p>
            <a:r>
              <a:rPr lang="en-US" sz="2800" dirty="0"/>
              <a:t>Imperial Administration Methods (1450–1750)</a:t>
            </a:r>
          </a:p>
        </p:txBody>
      </p:sp>
      <p:graphicFrame>
        <p:nvGraphicFramePr>
          <p:cNvPr id="5" name="Table 4">
            <a:extLst>
              <a:ext uri="{FF2B5EF4-FFF2-40B4-BE49-F238E27FC236}">
                <a16:creationId xmlns:a16="http://schemas.microsoft.com/office/drawing/2014/main" id="{BCFCB984-4F21-0A26-994A-F58A5B754854}"/>
              </a:ext>
            </a:extLst>
          </p:cNvPr>
          <p:cNvGraphicFramePr>
            <a:graphicFrameLocks noGrp="1"/>
          </p:cNvGraphicFramePr>
          <p:nvPr>
            <p:extLst>
              <p:ext uri="{D42A27DB-BD31-4B8C-83A1-F6EECF244321}">
                <p14:modId xmlns:p14="http://schemas.microsoft.com/office/powerpoint/2010/main" val="3975725840"/>
              </p:ext>
            </p:extLst>
          </p:nvPr>
        </p:nvGraphicFramePr>
        <p:xfrm>
          <a:off x="1217612" y="1447800"/>
          <a:ext cx="9753600" cy="4389120"/>
        </p:xfrm>
        <a:graphic>
          <a:graphicData uri="http://schemas.openxmlformats.org/drawingml/2006/table">
            <a:tbl>
              <a:tblPr firstRow="1" firstCol="1" bandRow="1">
                <a:tableStyleId>{3B4B98B0-60AC-42C2-AFA5-B58CD77FA1E5}</a:tableStyleId>
              </a:tblPr>
              <a:tblGrid>
                <a:gridCol w="3251200">
                  <a:extLst>
                    <a:ext uri="{9D8B030D-6E8A-4147-A177-3AD203B41FA5}">
                      <a16:colId xmlns:a16="http://schemas.microsoft.com/office/drawing/2014/main" val="3130668769"/>
                    </a:ext>
                  </a:extLst>
                </a:gridCol>
                <a:gridCol w="3251200">
                  <a:extLst>
                    <a:ext uri="{9D8B030D-6E8A-4147-A177-3AD203B41FA5}">
                      <a16:colId xmlns:a16="http://schemas.microsoft.com/office/drawing/2014/main" val="1394916636"/>
                    </a:ext>
                  </a:extLst>
                </a:gridCol>
                <a:gridCol w="3251200">
                  <a:extLst>
                    <a:ext uri="{9D8B030D-6E8A-4147-A177-3AD203B41FA5}">
                      <a16:colId xmlns:a16="http://schemas.microsoft.com/office/drawing/2014/main" val="2200185601"/>
                    </a:ext>
                  </a:extLst>
                </a:gridCol>
              </a:tblGrid>
              <a:tr h="0">
                <a:tc>
                  <a:txBody>
                    <a:bodyPr/>
                    <a:lstStyle/>
                    <a:p>
                      <a:pPr marL="0" marR="0">
                        <a:buNone/>
                      </a:pPr>
                      <a:r>
                        <a:rPr lang="en-US" sz="2400" kern="100">
                          <a:effectLst/>
                        </a:rPr>
                        <a:t>Category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Examples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Effects</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120999090"/>
                  </a:ext>
                </a:extLst>
              </a:tr>
              <a:tr h="0">
                <a:tc>
                  <a:txBody>
                    <a:bodyPr/>
                    <a:lstStyle/>
                    <a:p>
                      <a:pPr marL="0" marR="0">
                        <a:buNone/>
                      </a:pPr>
                      <a:r>
                        <a:rPr lang="en-US" sz="2400" b="0" kern="100" dirty="0">
                          <a:effectLst/>
                        </a:rPr>
                        <a:t>Elite military groups</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Janissaries, ghulams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Increased loyalty; professional armies</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909894714"/>
                  </a:ext>
                </a:extLst>
              </a:tr>
              <a:tr h="0">
                <a:tc>
                  <a:txBody>
                    <a:bodyPr/>
                    <a:lstStyle/>
                    <a:p>
                      <a:pPr marL="0" marR="0">
                        <a:buNone/>
                      </a:pPr>
                      <a:r>
                        <a:rPr lang="en-US" sz="2400" b="0" kern="100" dirty="0">
                          <a:effectLst/>
                        </a:rPr>
                        <a:t>Bureaucratic recruitment</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Exams, devshirme, mansabdars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Centralized control; reduced hereditary elites</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857508070"/>
                  </a:ext>
                </a:extLst>
              </a:tr>
              <a:tr h="0">
                <a:tc>
                  <a:txBody>
                    <a:bodyPr/>
                    <a:lstStyle/>
                    <a:p>
                      <a:pPr marL="0" marR="0">
                        <a:buNone/>
                      </a:pPr>
                      <a:r>
                        <a:rPr lang="en-US" sz="2400" b="0" kern="100" dirty="0">
                          <a:effectLst/>
                        </a:rPr>
                        <a:t>Religious legitimacy</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Shi’a Safavids, Ottoman mosques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Unified populations; justified rule</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871654026"/>
                  </a:ext>
                </a:extLst>
              </a:tr>
              <a:tr h="0">
                <a:tc>
                  <a:txBody>
                    <a:bodyPr/>
                    <a:lstStyle/>
                    <a:p>
                      <a:pPr marL="0" marR="0">
                        <a:buNone/>
                      </a:pPr>
                      <a:r>
                        <a:rPr lang="en-US" sz="2400" b="0" kern="100" dirty="0">
                          <a:effectLst/>
                        </a:rPr>
                        <a:t>Monumental architecture</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Taj Mahal, mosques, Forbidden City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Demonstrated wealth and authority</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306153841"/>
                  </a:ext>
                </a:extLst>
              </a:tr>
              <a:tr h="0">
                <a:tc>
                  <a:txBody>
                    <a:bodyPr/>
                    <a:lstStyle/>
                    <a:p>
                      <a:pPr marL="0" marR="0">
                        <a:buNone/>
                      </a:pPr>
                      <a:r>
                        <a:rPr lang="en-US" sz="2400" b="0" kern="100" dirty="0">
                          <a:effectLst/>
                        </a:rPr>
                        <a:t>Revenue systems</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Tax farming, land surveys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Funded armies and expansion</a:t>
                      </a:r>
                      <a:endParaRPr lang="en-US" sz="24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4195266754"/>
                  </a:ext>
                </a:extLst>
              </a:tr>
            </a:tbl>
          </a:graphicData>
        </a:graphic>
      </p:graphicFrame>
    </p:spTree>
    <p:extLst>
      <p:ext uri="{BB962C8B-B14F-4D97-AF65-F5344CB8AC3E}">
        <p14:creationId xmlns:p14="http://schemas.microsoft.com/office/powerpoint/2010/main" val="3644238300"/>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668000" cy="3539430"/>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Early modern empires relied on </a:t>
            </a:r>
            <a:r>
              <a:rPr lang="en-US" sz="2800" b="1" kern="100" dirty="0">
                <a:effectLst/>
                <a:latin typeface="Arial" panose="020B0604020202020204" pitchFamily="34" charset="0"/>
                <a:ea typeface="Aptos" panose="020B0004020202020204" pitchFamily="34" charset="0"/>
              </a:rPr>
              <a:t>bureaucratic elites</a:t>
            </a:r>
            <a:r>
              <a:rPr lang="en-US" sz="2800" kern="100" dirty="0">
                <a:effectLst/>
                <a:latin typeface="Arial" panose="020B0604020202020204" pitchFamily="34" charset="0"/>
                <a:ea typeface="Aptos" panose="020B0004020202020204" pitchFamily="34" charset="0"/>
              </a:rPr>
              <a:t>, </a:t>
            </a:r>
            <a:r>
              <a:rPr lang="en-US" sz="2800" b="1" kern="100" dirty="0">
                <a:effectLst/>
                <a:latin typeface="Arial" panose="020B0604020202020204" pitchFamily="34" charset="0"/>
                <a:ea typeface="Aptos" panose="020B0004020202020204" pitchFamily="34" charset="0"/>
              </a:rPr>
              <a:t>military professionals</a:t>
            </a:r>
            <a:r>
              <a:rPr lang="en-US" sz="2800" kern="100" dirty="0">
                <a:effectLst/>
                <a:latin typeface="Arial" panose="020B0604020202020204" pitchFamily="34" charset="0"/>
                <a:ea typeface="Aptos" panose="020B0004020202020204" pitchFamily="34" charset="0"/>
              </a:rPr>
              <a:t>, and </a:t>
            </a:r>
            <a:r>
              <a:rPr lang="en-US" sz="2800" b="1" kern="100" dirty="0">
                <a:effectLst/>
                <a:latin typeface="Arial" panose="020B0604020202020204" pitchFamily="34" charset="0"/>
                <a:ea typeface="Aptos" panose="020B0004020202020204" pitchFamily="34" charset="0"/>
              </a:rPr>
              <a:t>taxation systems</a:t>
            </a:r>
            <a:r>
              <a:rPr lang="en-US" sz="2800" kern="100" dirty="0">
                <a:effectLst/>
                <a:latin typeface="Arial" panose="020B0604020202020204" pitchFamily="34" charset="0"/>
                <a:ea typeface="Aptos" panose="020B0004020202020204" pitchFamily="34" charset="0"/>
              </a:rPr>
              <a:t> to centralize power.</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Religion, monumental architecture, and art helped rulers build legitimacy.</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Administrative innovation was as important as military force in sustaining empire.</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Ottoman, Safavid, Mughal, and Qing rulers used different methods, but all aimed for stronger central control.</a:t>
            </a:r>
          </a:p>
        </p:txBody>
      </p:sp>
    </p:spTree>
    <p:extLst>
      <p:ext uri="{BB962C8B-B14F-4D97-AF65-F5344CB8AC3E}">
        <p14:creationId xmlns:p14="http://schemas.microsoft.com/office/powerpoint/2010/main" val="2206440387"/>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684212" y="1295400"/>
            <a:ext cx="10820400" cy="5287962"/>
          </a:xfrm>
        </p:spPr>
        <p:txBody>
          <a:bodyPr>
            <a:normAutofit fontScale="92500" lnSpcReduction="10000"/>
          </a:bodyPr>
          <a:lstStyle/>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Identify methods rulers used to legitimize authority (religion, art, public works).</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Describe how bureaucratic elites and military professionals strengthened centralized control.</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Explain how taxation and revenue systems supported imperial power.</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Analyze primary sources showing imperial administration.</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Make historical comparisons among early modern empires.</a:t>
            </a:r>
          </a:p>
        </p:txBody>
      </p:sp>
    </p:spTree>
    <p:extLst>
      <p:ext uri="{BB962C8B-B14F-4D97-AF65-F5344CB8AC3E}">
        <p14:creationId xmlns:p14="http://schemas.microsoft.com/office/powerpoint/2010/main" val="846953034"/>
      </p:ext>
    </p:extLst>
  </p:cSld>
  <p:clrMapOvr>
    <a:masterClrMapping/>
  </p:clrMapOvr>
  <p:transition spd="slow">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363071"/>
            <a:ext cx="9753600" cy="627529"/>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012371"/>
            <a:ext cx="10972800" cy="5262979"/>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a:buNone/>
            </a:pPr>
            <a:r>
              <a:rPr lang="en-US" sz="2800" dirty="0"/>
              <a:t>In 8–10 sentences, explain ONE method a land-based empire used to legitimize or consolidate its power from 1450–1750.</a:t>
            </a:r>
            <a:br>
              <a:rPr lang="en-US" sz="2800" dirty="0"/>
            </a:br>
            <a:r>
              <a:rPr lang="en-US" sz="2800" dirty="0"/>
              <a:t>Use evidence from at least </a:t>
            </a:r>
            <a:r>
              <a:rPr lang="en-US" sz="2800" b="1" dirty="0"/>
              <a:t>one primary source</a:t>
            </a:r>
            <a:r>
              <a:rPr lang="en-US" sz="2800" dirty="0"/>
              <a:t>.</a:t>
            </a:r>
          </a:p>
          <a:p>
            <a:pPr>
              <a:buNone/>
            </a:pPr>
            <a:endParaRPr lang="en-US" sz="2800" dirty="0"/>
          </a:p>
          <a:p>
            <a:pPr>
              <a:buNone/>
            </a:pPr>
            <a:r>
              <a:rPr lang="en-US" sz="2800" dirty="0"/>
              <a:t>You must include:</a:t>
            </a:r>
          </a:p>
          <a:p>
            <a:pPr marL="800100" lvl="1" indent="-342900">
              <a:buFont typeface="Arial" panose="020B0604020202020204" pitchFamily="34" charset="0"/>
              <a:buChar char="•"/>
              <a:tabLst>
                <a:tab pos="457200" algn="l"/>
              </a:tabLst>
            </a:pPr>
            <a:r>
              <a:rPr lang="en-US" sz="2800" dirty="0">
                <a:effectLst/>
              </a:rPr>
              <a:t>Clear claim</a:t>
            </a:r>
          </a:p>
          <a:p>
            <a:pPr marL="800100" lvl="1" indent="-342900">
              <a:buFont typeface="Arial" panose="020B0604020202020204" pitchFamily="34" charset="0"/>
              <a:buChar char="•"/>
              <a:tabLst>
                <a:tab pos="457200" algn="l"/>
              </a:tabLst>
            </a:pPr>
            <a:r>
              <a:rPr lang="en-US" sz="2800" dirty="0">
                <a:effectLst/>
              </a:rPr>
              <a:t>Evidence from </a:t>
            </a:r>
            <a:r>
              <a:rPr lang="en-US" sz="2800" dirty="0" err="1">
                <a:effectLst/>
              </a:rPr>
              <a:t>Busbecq</a:t>
            </a:r>
            <a:r>
              <a:rPr lang="en-US" sz="2800" dirty="0">
                <a:effectLst/>
              </a:rPr>
              <a:t> or Ain-</a:t>
            </a:r>
            <a:r>
              <a:rPr lang="en-US" sz="2800" dirty="0" err="1">
                <a:effectLst/>
              </a:rPr>
              <a:t>i</a:t>
            </a:r>
            <a:r>
              <a:rPr lang="en-US" sz="2800" dirty="0">
                <a:effectLst/>
              </a:rPr>
              <a:t>-Akbari</a:t>
            </a:r>
          </a:p>
          <a:p>
            <a:pPr marL="800100" lvl="1" indent="-342900">
              <a:buFont typeface="Arial" panose="020B0604020202020204" pitchFamily="34" charset="0"/>
              <a:buChar char="•"/>
              <a:tabLst>
                <a:tab pos="457200" algn="l"/>
              </a:tabLst>
            </a:pPr>
            <a:r>
              <a:rPr lang="en-US" sz="2800" dirty="0">
                <a:effectLst/>
              </a:rPr>
              <a:t>Explanation of how the method strengthened central authority</a:t>
            </a:r>
          </a:p>
          <a:p>
            <a:pPr marL="800100" lvl="1" indent="-342900">
              <a:buFont typeface="Arial" panose="020B0604020202020204" pitchFamily="34" charset="0"/>
              <a:buChar char="•"/>
              <a:tabLst>
                <a:tab pos="457200" algn="l"/>
              </a:tabLst>
            </a:pPr>
            <a:r>
              <a:rPr lang="en-US" sz="2800" dirty="0">
                <a:effectLst/>
              </a:rPr>
              <a:t>Cause-and-effect reasoning</a:t>
            </a:r>
          </a:p>
        </p:txBody>
      </p:sp>
    </p:spTree>
    <p:extLst>
      <p:ext uri="{BB962C8B-B14F-4D97-AF65-F5344CB8AC3E}">
        <p14:creationId xmlns:p14="http://schemas.microsoft.com/office/powerpoint/2010/main" val="2323693383"/>
      </p:ext>
    </p:extLst>
  </p:cSld>
  <p:clrMapOvr>
    <a:masterClrMapping/>
  </p:clrMapOvr>
  <p:transition spd="slow">
    <p:randomBar dir="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19393EF-624E-823C-F031-62774375BAE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FD7D987-B709-6B1F-E686-FF9F0A39152A}"/>
              </a:ext>
            </a:extLst>
          </p:cNvPr>
          <p:cNvSpPr>
            <a:spLocks noGrp="1"/>
          </p:cNvSpPr>
          <p:nvPr>
            <p:ph type="title"/>
          </p:nvPr>
        </p:nvSpPr>
        <p:spPr>
          <a:xfrm>
            <a:off x="1217614" y="274638"/>
            <a:ext cx="9753600" cy="868362"/>
          </a:xfrm>
        </p:spPr>
        <p:txBody>
          <a:bodyPr/>
          <a:lstStyle/>
          <a:p>
            <a:r>
              <a:rPr lang="en-US" dirty="0">
                <a:latin typeface="Abadi" panose="020B0604020104020204" pitchFamily="34" charset="0"/>
              </a:rPr>
              <a:t>Key Concepts</a:t>
            </a:r>
          </a:p>
        </p:txBody>
      </p:sp>
      <p:sp>
        <p:nvSpPr>
          <p:cNvPr id="4" name="Content Placeholder 3">
            <a:extLst>
              <a:ext uri="{FF2B5EF4-FFF2-40B4-BE49-F238E27FC236}">
                <a16:creationId xmlns:a16="http://schemas.microsoft.com/office/drawing/2014/main" id="{EB119767-DEAE-9F13-F6C8-2476BF7D8A49}"/>
              </a:ext>
            </a:extLst>
          </p:cNvPr>
          <p:cNvSpPr>
            <a:spLocks noGrp="1"/>
          </p:cNvSpPr>
          <p:nvPr>
            <p:ph idx="1"/>
          </p:nvPr>
        </p:nvSpPr>
        <p:spPr>
          <a:xfrm>
            <a:off x="1217614" y="1600200"/>
            <a:ext cx="9753600" cy="4343400"/>
          </a:xfrm>
        </p:spPr>
        <p:txBody>
          <a:bodyPr>
            <a:normAutofit fontScale="92500"/>
          </a:bodyPr>
          <a:lstStyle/>
          <a:p>
            <a:pPr marL="45720" indent="0">
              <a:lnSpc>
                <a:spcPct val="100000"/>
              </a:lnSpc>
              <a:buNone/>
            </a:pPr>
            <a:r>
              <a:rPr lang="en-US" sz="3200" b="1" dirty="0">
                <a:effectLst/>
                <a:latin typeface="Arial" panose="020B0604020202020204" pitchFamily="34" charset="0"/>
                <a:ea typeface="Aptos" panose="020B0004020202020204" pitchFamily="34" charset="0"/>
              </a:rPr>
              <a:t>KC-4.3.I.C:</a:t>
            </a:r>
            <a:r>
              <a:rPr lang="en-US" sz="3200" dirty="0">
                <a:effectLst/>
                <a:latin typeface="Arial" panose="020B0604020202020204" pitchFamily="34" charset="0"/>
                <a:ea typeface="Aptos" panose="020B0004020202020204" pitchFamily="34" charset="0"/>
              </a:rPr>
              <a:t> Rulers increasingly used bureaucratic elites and military professionals for centralized control. </a:t>
            </a:r>
          </a:p>
          <a:p>
            <a:pPr marL="45720" indent="0">
              <a:lnSpc>
                <a:spcPct val="100000"/>
              </a:lnSpc>
              <a:buNone/>
            </a:pPr>
            <a:br>
              <a:rPr lang="en-US" sz="3200" dirty="0">
                <a:effectLst/>
                <a:latin typeface="Arial" panose="020B0604020202020204" pitchFamily="34" charset="0"/>
                <a:ea typeface="Aptos" panose="020B0004020202020204" pitchFamily="34" charset="0"/>
              </a:rPr>
            </a:br>
            <a:r>
              <a:rPr lang="en-US" sz="3200" b="1" dirty="0">
                <a:effectLst/>
                <a:latin typeface="Arial" panose="020B0604020202020204" pitchFamily="34" charset="0"/>
                <a:ea typeface="Aptos" panose="020B0004020202020204" pitchFamily="34" charset="0"/>
              </a:rPr>
              <a:t>KC-4.3.I.A:</a:t>
            </a:r>
            <a:r>
              <a:rPr lang="en-US" sz="3200" dirty="0">
                <a:effectLst/>
                <a:latin typeface="Arial" panose="020B0604020202020204" pitchFamily="34" charset="0"/>
                <a:ea typeface="Aptos" panose="020B0004020202020204" pitchFamily="34" charset="0"/>
              </a:rPr>
              <a:t> Rulers used religious ideas, art, and monumental architecture to legitimize rule. </a:t>
            </a:r>
          </a:p>
          <a:p>
            <a:pPr marL="45720" indent="0">
              <a:lnSpc>
                <a:spcPct val="100000"/>
              </a:lnSpc>
              <a:buNone/>
            </a:pPr>
            <a:br>
              <a:rPr lang="en-US" sz="3200" dirty="0">
                <a:effectLst/>
                <a:latin typeface="Arial" panose="020B0604020202020204" pitchFamily="34" charset="0"/>
                <a:ea typeface="Aptos" panose="020B0004020202020204" pitchFamily="34" charset="0"/>
              </a:rPr>
            </a:br>
            <a:r>
              <a:rPr lang="en-US" sz="3200" b="1" dirty="0">
                <a:effectLst/>
                <a:latin typeface="Arial" panose="020B0604020202020204" pitchFamily="34" charset="0"/>
                <a:ea typeface="Aptos" panose="020B0004020202020204" pitchFamily="34" charset="0"/>
              </a:rPr>
              <a:t>KC-4.3.I.D:</a:t>
            </a:r>
            <a:r>
              <a:rPr lang="en-US" sz="3200" dirty="0">
                <a:effectLst/>
                <a:latin typeface="Arial" panose="020B0604020202020204" pitchFamily="34" charset="0"/>
                <a:ea typeface="Aptos" panose="020B0004020202020204" pitchFamily="34" charset="0"/>
              </a:rPr>
              <a:t> Tribute, tax farming, and innovative taxation supported state power.</a:t>
            </a:r>
            <a:endParaRPr lang="en-US" sz="3200" dirty="0"/>
          </a:p>
        </p:txBody>
      </p:sp>
    </p:spTree>
    <p:extLst>
      <p:ext uri="{BB962C8B-B14F-4D97-AF65-F5344CB8AC3E}">
        <p14:creationId xmlns:p14="http://schemas.microsoft.com/office/powerpoint/2010/main" val="3947800885"/>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66800"/>
            <a:ext cx="11430000" cy="5516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From 1450 to 1750, rulers of land-based empires relied on a wide range of administrative strategies to legitimize and consolidate their authority. As empires expanded and became more diverse, rulers needed stronger bureaucracies, more reliable sources of revenue, and convincing forms of political legitimacy. These methods allowed the Ottoman, Safavid, Mughal, and Qing (Manchu) empires to maintain control over millions of subjects across vast regions.</a:t>
            </a:r>
          </a:p>
        </p:txBody>
      </p:sp>
    </p:spTree>
    <p:extLst>
      <p:ext uri="{BB962C8B-B14F-4D97-AF65-F5344CB8AC3E}">
        <p14:creationId xmlns:p14="http://schemas.microsoft.com/office/powerpoint/2010/main" val="376332526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FA13721-3AC3-005F-B2D0-05CB23C8C5F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4CD7671-43C4-43B0-27FF-7F31A23D5F67}"/>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7AFBF7A6-F6B6-A925-08D1-80DDFA1FADDD}"/>
              </a:ext>
            </a:extLst>
          </p:cNvPr>
          <p:cNvSpPr txBox="1">
            <a:spLocks/>
          </p:cNvSpPr>
          <p:nvPr/>
        </p:nvSpPr>
        <p:spPr>
          <a:xfrm>
            <a:off x="608012" y="1066800"/>
            <a:ext cx="10820400"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A key development of this era was the rise of bureaucratic elites and military professionals. The Ottoman </a:t>
            </a:r>
            <a:r>
              <a:rPr lang="en-US" sz="3000" dirty="0" err="1">
                <a:latin typeface="Abadi" panose="020B0604020104020204" pitchFamily="34" charset="0"/>
              </a:rPr>
              <a:t>devshirme</a:t>
            </a:r>
            <a:r>
              <a:rPr lang="en-US" sz="3000" dirty="0">
                <a:latin typeface="Abadi" panose="020B0604020104020204" pitchFamily="34" charset="0"/>
              </a:rPr>
              <a:t> system created the Janissaries—elite infantry loyal directly to the sultan. The Qing used civil service examinations to recruit scholar-officials trained in Confucian principles. Mughal emperors organized the </a:t>
            </a:r>
            <a:r>
              <a:rPr lang="en-US" sz="3000" dirty="0" err="1">
                <a:latin typeface="Abadi" panose="020B0604020104020204" pitchFamily="34" charset="0"/>
              </a:rPr>
              <a:t>mansabdari</a:t>
            </a:r>
            <a:r>
              <a:rPr lang="en-US" sz="3000" dirty="0">
                <a:latin typeface="Abadi" panose="020B0604020104020204" pitchFamily="34" charset="0"/>
              </a:rPr>
              <a:t> system, assigning ranked officials to manage revenue and armies. These professional elites replaced older systems where rulers relied on feudal warriors or hereditary nobility.</a:t>
            </a:r>
          </a:p>
        </p:txBody>
      </p:sp>
    </p:spTree>
    <p:extLst>
      <p:ext uri="{BB962C8B-B14F-4D97-AF65-F5344CB8AC3E}">
        <p14:creationId xmlns:p14="http://schemas.microsoft.com/office/powerpoint/2010/main" val="268868661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0CF7AF0-F44B-9AE8-46B7-88DBCDED163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D97D754-64D0-18E7-A7C7-36597F20003B}"/>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FD7BC121-B295-456C-0007-604EC1070F7E}"/>
              </a:ext>
            </a:extLst>
          </p:cNvPr>
          <p:cNvSpPr txBox="1">
            <a:spLocks/>
          </p:cNvSpPr>
          <p:nvPr/>
        </p:nvSpPr>
        <p:spPr>
          <a:xfrm>
            <a:off x="608012" y="1066800"/>
            <a:ext cx="10972801"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Rulers also turned to religion, art, and monumental architecture to justify their right to rule. Examples include the Ottoman </a:t>
            </a:r>
            <a:r>
              <a:rPr lang="en-US" sz="3000" dirty="0" err="1">
                <a:latin typeface="Abadi" panose="020B0604020104020204" pitchFamily="34" charset="0"/>
              </a:rPr>
              <a:t>Süleymaniye</a:t>
            </a:r>
            <a:r>
              <a:rPr lang="en-US" sz="3000" dirty="0">
                <a:latin typeface="Abadi" panose="020B0604020104020204" pitchFamily="34" charset="0"/>
              </a:rPr>
              <a:t> Mosque, Mughal Akbar’s syncretic religious policies, and Qing imperial portraits that emphasized divine authority. Economic strategies—such as tax farming, tribute collection, and land surveys—financed these states and supported their militaries. Together, administrative, cultural, and economic methods formed the backbone of empire-building in the early modern world.</a:t>
            </a:r>
          </a:p>
        </p:txBody>
      </p:sp>
    </p:spTree>
    <p:extLst>
      <p:ext uri="{BB962C8B-B14F-4D97-AF65-F5344CB8AC3E}">
        <p14:creationId xmlns:p14="http://schemas.microsoft.com/office/powerpoint/2010/main" val="85880784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71738" y="1026086"/>
            <a:ext cx="11213874" cy="5509200"/>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Bureaucratic elite</a:t>
            </a:r>
            <a:r>
              <a:rPr lang="en-US" sz="3200" kern="100" dirty="0">
                <a:effectLst/>
                <a:latin typeface="Arial" panose="020B0604020202020204" pitchFamily="34" charset="0"/>
                <a:ea typeface="Aptos" panose="020B0004020202020204" pitchFamily="34" charset="0"/>
              </a:rPr>
              <a:t> – Highly trained officials who help run a government.</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Tax farming</a:t>
            </a:r>
            <a:r>
              <a:rPr lang="en-US" sz="3200" kern="100" dirty="0">
                <a:effectLst/>
                <a:latin typeface="Arial" panose="020B0604020202020204" pitchFamily="34" charset="0"/>
                <a:ea typeface="Aptos" panose="020B0004020202020204" pitchFamily="34" charset="0"/>
              </a:rPr>
              <a:t> – A system where the right to collect taxes is sold to private individuals who keep part of the revenue.</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Devshirme</a:t>
            </a:r>
            <a:r>
              <a:rPr lang="en-US" sz="3200" kern="100" dirty="0">
                <a:effectLst/>
                <a:latin typeface="Arial" panose="020B0604020202020204" pitchFamily="34" charset="0"/>
                <a:ea typeface="Aptos" panose="020B0004020202020204" pitchFamily="34" charset="0"/>
              </a:rPr>
              <a:t> – The Ottoman practice of recruiting Christian boys, converting them, and training them as elite soldiers or administrators.</a:t>
            </a:r>
          </a:p>
          <a:p>
            <a:pPr marL="342900" marR="0" lvl="0" indent="-342900">
              <a:buFont typeface="+mj-lt"/>
              <a:buAutoNum type="arabicPeriod"/>
              <a:tabLst>
                <a:tab pos="457200" algn="l"/>
              </a:tabLst>
            </a:pPr>
            <a:r>
              <a:rPr lang="en-US" sz="3200" b="1" kern="100" dirty="0" err="1">
                <a:effectLst/>
                <a:latin typeface="Arial" panose="020B0604020202020204" pitchFamily="34" charset="0"/>
                <a:ea typeface="Aptos" panose="020B0004020202020204" pitchFamily="34" charset="0"/>
              </a:rPr>
              <a:t>Mansabdars</a:t>
            </a:r>
            <a:r>
              <a:rPr lang="en-US" sz="3200" kern="100" dirty="0">
                <a:effectLst/>
                <a:latin typeface="Arial" panose="020B0604020202020204" pitchFamily="34" charset="0"/>
                <a:ea typeface="Aptos" panose="020B0004020202020204" pitchFamily="34" charset="0"/>
              </a:rPr>
              <a:t> – Ranked Mughal officials who received land revenue in exchange for military and administrative service.</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Legitimacy</a:t>
            </a:r>
            <a:r>
              <a:rPr lang="en-US" sz="3200" kern="100" dirty="0">
                <a:effectLst/>
                <a:latin typeface="Arial" panose="020B0604020202020204" pitchFamily="34" charset="0"/>
                <a:ea typeface="Aptos" panose="020B0004020202020204" pitchFamily="34" charset="0"/>
              </a:rPr>
              <a:t> – Ways rulers justify their right to rule (religion, tradition, power, public works).</a:t>
            </a:r>
          </a:p>
        </p:txBody>
      </p:sp>
    </p:spTree>
    <p:extLst>
      <p:ext uri="{BB962C8B-B14F-4D97-AF65-F5344CB8AC3E}">
        <p14:creationId xmlns:p14="http://schemas.microsoft.com/office/powerpoint/2010/main" val="100909725"/>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The Ottoman Empire used both military and administrative systems to maintain power. Through the </a:t>
            </a:r>
            <a:r>
              <a:rPr lang="en-US" sz="2800" dirty="0" err="1"/>
              <a:t>devshirme</a:t>
            </a:r>
            <a:r>
              <a:rPr lang="en-US" sz="2800" dirty="0"/>
              <a:t>, Christian boys were recruited and trained as Janissaries or bureaucrats. Because they had no hereditary ties, these elites were loyal to the sultan alone. Ottoman rulers also used monumental architecture—such as mosques designed by architect Sinan—to demonstrate wealth, power, and religious authority. Similarly, the Safavid shahs used Shi’a Islam to unify their empire and legitimize their political authority.</a:t>
            </a:r>
          </a:p>
        </p:txBody>
      </p:sp>
    </p:spTree>
    <p:extLst>
      <p:ext uri="{BB962C8B-B14F-4D97-AF65-F5344CB8AC3E}">
        <p14:creationId xmlns:p14="http://schemas.microsoft.com/office/powerpoint/2010/main" val="386322248"/>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In the Mughal Empire, Akbar developed the </a:t>
            </a:r>
            <a:r>
              <a:rPr lang="en-US" sz="2800" dirty="0" err="1"/>
              <a:t>mansabdari</a:t>
            </a:r>
            <a:r>
              <a:rPr lang="en-US" sz="2800" dirty="0"/>
              <a:t> system to assign rank, land revenue, and administrative responsibilities to nobles and military officers. This system helped the emperor manage a vast and diverse population. The Mughals also built monumental structures like the Red Fort and Taj Mahal to express imperial grandeur. Meanwhile, Qing rulers used the Confucian civil service examination system to recruit scholar-officials and employed imperial portraits to promote their legitimacy as “Sons of Heaven.”</a:t>
            </a:r>
          </a:p>
        </p:txBody>
      </p:sp>
    </p:spTree>
    <p:extLst>
      <p:ext uri="{BB962C8B-B14F-4D97-AF65-F5344CB8AC3E}">
        <p14:creationId xmlns:p14="http://schemas.microsoft.com/office/powerpoint/2010/main" val="3263144721"/>
      </p:ext>
    </p:extLst>
  </p:cSld>
  <p:clrMapOvr>
    <a:masterClrMapping/>
  </p:clrMapOvr>
  <p:transition spd="slow">
    <p:randomBar dir="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1718</TotalTime>
  <Words>1672</Words>
  <Application>Microsoft Office PowerPoint</Application>
  <PresentationFormat>Custom</PresentationFormat>
  <Paragraphs>142</Paragraphs>
  <Slides>21</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Abadi</vt:lpstr>
      <vt:lpstr>Arial</vt:lpstr>
      <vt:lpstr>Century Gothic</vt:lpstr>
      <vt:lpstr>Symbol</vt:lpstr>
      <vt:lpstr>World country report presentation</vt:lpstr>
      <vt:lpstr>Topic 3.2 – Empires: Administration</vt:lpstr>
      <vt:lpstr>Learning Objectives</vt:lpstr>
      <vt:lpstr>Key Concepts</vt:lpstr>
      <vt:lpstr>Overview</vt:lpstr>
      <vt:lpstr>Overview</vt:lpstr>
      <vt:lpstr>Overview</vt:lpstr>
      <vt:lpstr>Keywords and Phrases</vt:lpstr>
      <vt:lpstr>Background Reading</vt:lpstr>
      <vt:lpstr>Background Reading</vt:lpstr>
      <vt:lpstr>Background Reading</vt:lpstr>
      <vt:lpstr>Primary Source 1 — Busbecq on the Janissaries (1555) Source: Ogier Ghiselin de Busbecq, Turkish Letters</vt:lpstr>
      <vt:lpstr>Primary Source 1 — Busbecq on the Janissaries (1555) Source: Ogier Ghiselin de Busbecq, Turkish Letters</vt:lpstr>
      <vt:lpstr>Guided Source Analysis</vt:lpstr>
      <vt:lpstr>Primary Source 2 — Akbar’s Land-revenue System (Ain-i-akbari, Late 1500s) Source: Ain-i-akbari, Book 2 (Fordham Internet Sourcebook) Https://Sourcebooks.Fordham.Edu/India/Ain-i-akbari.Asp</vt:lpstr>
      <vt:lpstr>Primary Source 2 — Akbar’s Land-revenue System (Ain-i-akbari, Late 1500s) Source: Ain-i-akbari, Book 2 (Fordham Internet Sourcebook) Https://Sourcebooks.Fordham.Edu/India/Ain-i-akbari.Asp</vt:lpstr>
      <vt:lpstr>Guided Source Analysis</vt:lpstr>
      <vt:lpstr>Methods of Imperial Consolidation </vt:lpstr>
      <vt:lpstr>Imperial Administration Methods (1450–1750)</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33</cp:revision>
  <dcterms:created xsi:type="dcterms:W3CDTF">2025-09-29T06:54:32Z</dcterms:created>
  <dcterms:modified xsi:type="dcterms:W3CDTF">2026-02-02T08:28:48Z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