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69" r:id="rId2"/>
    <p:sldId id="270" r:id="rId3"/>
    <p:sldId id="300" r:id="rId4"/>
    <p:sldId id="415" r:id="rId5"/>
    <p:sldId id="275" r:id="rId6"/>
    <p:sldId id="276" r:id="rId7"/>
    <p:sldId id="359" r:id="rId8"/>
    <p:sldId id="322" r:id="rId9"/>
    <p:sldId id="417" r:id="rId10"/>
    <p:sldId id="352" r:id="rId11"/>
    <p:sldId id="416" r:id="rId12"/>
    <p:sldId id="396" r:id="rId13"/>
    <p:sldId id="414" r:id="rId14"/>
    <p:sldId id="350" r:id="rId15"/>
    <p:sldId id="342" r:id="rId16"/>
    <p:sldId id="299"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A8529-8EA1-6F21-0B41-5E13A161E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CD11C6-4BF9-F733-B07E-48471033C64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4AE53D8-6C7F-A9CF-B24E-47F8E59D68B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2571AF5-E488-29A6-30B9-76928BD857B3}"/>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579657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FE45B-8E0C-1DD2-792A-102D25016E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2C2FD-551C-AE7A-B56B-84787FDAF33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722E4-3650-152D-2B2B-82121879C09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8A7226A-8490-3686-D45A-54F006443CF1}"/>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200550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arxists.org/history/etol/newspape/ni/vol05/no07/tristan.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arxists.org/history/etol/newspape/ni/vol05/no07/tristan.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45engels.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45engels.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5.9 — Society and the Industrial Age</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Flora Tristan — </a:t>
            </a:r>
            <a:r>
              <a:rPr lang="en-US" sz="2000" b="1" i="1" cap="none" dirty="0">
                <a:effectLst/>
                <a:latin typeface="Arial" panose="020B0604020202020204" pitchFamily="34" charset="0"/>
                <a:ea typeface="Aptos" panose="020B0004020202020204" pitchFamily="34" charset="0"/>
              </a:rPr>
              <a:t>The Workers’ Union</a:t>
            </a:r>
            <a:r>
              <a:rPr lang="en-US" sz="2000" b="1" cap="none" dirty="0">
                <a:effectLst/>
                <a:latin typeface="Arial" panose="020B0604020202020204" pitchFamily="34" charset="0"/>
                <a:ea typeface="Aptos" panose="020B0004020202020204" pitchFamily="34" charset="0"/>
              </a:rPr>
              <a:t> (1843) </a:t>
            </a:r>
            <a:r>
              <a:rPr lang="en-US" sz="2000" cap="none" dirty="0">
                <a:effectLst/>
                <a:latin typeface="Arial" panose="020B0604020202020204" pitchFamily="34" charset="0"/>
                <a:ea typeface="Aptos" panose="020B0004020202020204" pitchFamily="34" charset="0"/>
              </a:rPr>
              <a:t>Source: Marxists Internet Archive </a:t>
            </a:r>
            <a:r>
              <a:rPr lang="en-US" sz="2000" u="sng" cap="none" dirty="0">
                <a:solidFill>
                  <a:srgbClr val="0563C1"/>
                </a:solidFill>
                <a:effectLst/>
                <a:latin typeface="Arial" panose="020B0604020202020204" pitchFamily="34" charset="0"/>
                <a:ea typeface="Aptos" panose="020B0004020202020204" pitchFamily="34" charset="0"/>
                <a:hlinkClick r:id="rId3"/>
              </a:rPr>
              <a:t>Https://Www.Marxists.Org/History/Etol/Newspape/Ni/Vol05/No07/Tristan.Htm</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condition of workers cannot improve unless they unite and demand justice. Industrial society has created enormous wealth, yet the workers who produce this wealth receive little benefit.</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Women and children often labor alongside men in factories, contributing to the survival of their families. Despite their labor, they remain among the poorest members of society.</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3BB6E3D-B858-CC28-CA69-EC99150FEDA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E14A479-5562-1A14-5752-FC8DCC5EEDFB}"/>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Flora Tristan — </a:t>
            </a:r>
            <a:r>
              <a:rPr lang="en-US" sz="2000" b="1" i="1" cap="none" dirty="0">
                <a:effectLst/>
                <a:latin typeface="Arial" panose="020B0604020202020204" pitchFamily="34" charset="0"/>
                <a:ea typeface="Aptos" panose="020B0004020202020204" pitchFamily="34" charset="0"/>
              </a:rPr>
              <a:t>The Workers’ Union</a:t>
            </a:r>
            <a:r>
              <a:rPr lang="en-US" sz="2000" b="1" cap="none" dirty="0">
                <a:effectLst/>
                <a:latin typeface="Arial" panose="020B0604020202020204" pitchFamily="34" charset="0"/>
                <a:ea typeface="Aptos" panose="020B0004020202020204" pitchFamily="34" charset="0"/>
              </a:rPr>
              <a:t> (1843) </a:t>
            </a:r>
            <a:r>
              <a:rPr lang="en-US" sz="2000" cap="none" dirty="0">
                <a:effectLst/>
                <a:latin typeface="Arial" panose="020B0604020202020204" pitchFamily="34" charset="0"/>
                <a:ea typeface="Aptos" panose="020B0004020202020204" pitchFamily="34" charset="0"/>
              </a:rPr>
              <a:t>Source: Marxists Internet Archive </a:t>
            </a:r>
            <a:r>
              <a:rPr lang="en-US" sz="2000" u="sng" cap="none" dirty="0">
                <a:solidFill>
                  <a:srgbClr val="0563C1"/>
                </a:solidFill>
                <a:effectLst/>
                <a:latin typeface="Arial" panose="020B0604020202020204" pitchFamily="34" charset="0"/>
                <a:ea typeface="Aptos" panose="020B0004020202020204" pitchFamily="34" charset="0"/>
                <a:hlinkClick r:id="rId3"/>
              </a:rPr>
              <a:t>Https://Www.Marxists.Org/History/Etol/Newspape/Ni/Vol05/No07/Tristan.Htm</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AA27681-D2CF-3BB8-D654-60D8D86B3D5F}"/>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If workers organize and demand reforms, they may achieve better wages, improved working conditions, and greater dignity in their lives.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social group discussed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criticism the author makes about industrial society.</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response workers might take to improve their conditions.</a:t>
            </a:r>
          </a:p>
        </p:txBody>
      </p:sp>
    </p:spTree>
    <p:extLst>
      <p:ext uri="{BB962C8B-B14F-4D97-AF65-F5344CB8AC3E}">
        <p14:creationId xmlns:p14="http://schemas.microsoft.com/office/powerpoint/2010/main" val="1571209783"/>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Social Classes in the Industrial Age</a:t>
            </a:r>
          </a:p>
        </p:txBody>
      </p:sp>
      <p:graphicFrame>
        <p:nvGraphicFramePr>
          <p:cNvPr id="10" name="Table 9">
            <a:extLst>
              <a:ext uri="{FF2B5EF4-FFF2-40B4-BE49-F238E27FC236}">
                <a16:creationId xmlns:a16="http://schemas.microsoft.com/office/drawing/2014/main" id="{9B6093CE-4CEA-F6CF-10DB-4E4B46EFC657}"/>
              </a:ext>
            </a:extLst>
          </p:cNvPr>
          <p:cNvGraphicFramePr>
            <a:graphicFrameLocks noGrp="1"/>
          </p:cNvGraphicFramePr>
          <p:nvPr>
            <p:extLst>
              <p:ext uri="{D42A27DB-BD31-4B8C-83A1-F6EECF244321}">
                <p14:modId xmlns:p14="http://schemas.microsoft.com/office/powerpoint/2010/main" val="1439357468"/>
              </p:ext>
            </p:extLst>
          </p:nvPr>
        </p:nvGraphicFramePr>
        <p:xfrm>
          <a:off x="1217612" y="1508760"/>
          <a:ext cx="9753600" cy="3840480"/>
        </p:xfrm>
        <a:graphic>
          <a:graphicData uri="http://schemas.openxmlformats.org/drawingml/2006/table">
            <a:tbl>
              <a:tblPr firstRow="1" firstCol="1" bandRow="1">
                <a:tableStyleId>{3B4B98B0-60AC-42C2-AFA5-B58CD77FA1E5}</a:tableStyleId>
              </a:tblPr>
              <a:tblGrid>
                <a:gridCol w="1802465">
                  <a:extLst>
                    <a:ext uri="{9D8B030D-6E8A-4147-A177-3AD203B41FA5}">
                      <a16:colId xmlns:a16="http://schemas.microsoft.com/office/drawing/2014/main" val="1199462779"/>
                    </a:ext>
                  </a:extLst>
                </a:gridCol>
                <a:gridCol w="4231112">
                  <a:extLst>
                    <a:ext uri="{9D8B030D-6E8A-4147-A177-3AD203B41FA5}">
                      <a16:colId xmlns:a16="http://schemas.microsoft.com/office/drawing/2014/main" val="590169874"/>
                    </a:ext>
                  </a:extLst>
                </a:gridCol>
                <a:gridCol w="3720023">
                  <a:extLst>
                    <a:ext uri="{9D8B030D-6E8A-4147-A177-3AD203B41FA5}">
                      <a16:colId xmlns:a16="http://schemas.microsoft.com/office/drawing/2014/main" val="4223037667"/>
                    </a:ext>
                  </a:extLst>
                </a:gridCol>
              </a:tblGrid>
              <a:tr h="0">
                <a:tc>
                  <a:txBody>
                    <a:bodyPr/>
                    <a:lstStyle/>
                    <a:p>
                      <a:pPr marL="0" marR="0">
                        <a:buNone/>
                      </a:pPr>
                      <a:r>
                        <a:rPr lang="en-US" sz="2800" kern="100">
                          <a:effectLst/>
                        </a:rPr>
                        <a:t>Social Class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Characteristics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Typical Occupations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318975567"/>
                  </a:ext>
                </a:extLst>
              </a:tr>
              <a:tr h="0">
                <a:tc>
                  <a:txBody>
                    <a:bodyPr/>
                    <a:lstStyle/>
                    <a:p>
                      <a:pPr marL="0" marR="0">
                        <a:buNone/>
                      </a:pPr>
                      <a:r>
                        <a:rPr lang="en-US" sz="2800" b="0" kern="100" dirty="0">
                          <a:effectLst/>
                        </a:rPr>
                        <a:t>Upper Class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Wealthy industrialists and landowners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Factory owners, financiers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26052449"/>
                  </a:ext>
                </a:extLst>
              </a:tr>
              <a:tr h="0">
                <a:tc>
                  <a:txBody>
                    <a:bodyPr/>
                    <a:lstStyle/>
                    <a:p>
                      <a:pPr marL="0" marR="0">
                        <a:buNone/>
                      </a:pPr>
                      <a:r>
                        <a:rPr lang="en-US" sz="2800" b="0" kern="100" dirty="0">
                          <a:effectLst/>
                        </a:rPr>
                        <a:t>Middle Class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Professionals and business leaders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Managers, engineers, merchants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96266473"/>
                  </a:ext>
                </a:extLst>
              </a:tr>
              <a:tr h="0">
                <a:tc>
                  <a:txBody>
                    <a:bodyPr/>
                    <a:lstStyle/>
                    <a:p>
                      <a:pPr marL="0" marR="0">
                        <a:buNone/>
                      </a:pPr>
                      <a:r>
                        <a:rPr lang="en-US" sz="2800" b="0" kern="100" dirty="0">
                          <a:effectLst/>
                        </a:rPr>
                        <a:t>Working Class</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Wage laborers with limited wealth</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Factory workers, miners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27362091"/>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New social classes emerged in industrial societies.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Urban populations expanded rapidly.</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Standards of living improved for some middle-class groups.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Social inequality remained widespread.</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Many workers continued to experience difficult living conditions.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Middle-class families often experienced improved living standards, while working-class families faced economic hardship and relied on multiple wage earners.</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5016758"/>
          </a:xfrm>
          <a:prstGeom prst="rect">
            <a:avLst/>
          </a:prstGeom>
          <a:noFill/>
          <a:ln>
            <a:solidFill>
              <a:schemeClr val="bg2"/>
            </a:solidFill>
          </a:ln>
        </p:spPr>
        <p:txBody>
          <a:bodyPr wrap="square">
            <a:spAutoFit/>
          </a:bodyPr>
          <a:lstStyle/>
          <a:p>
            <a:pPr marL="0" marR="0">
              <a:buNone/>
            </a:pPr>
            <a:r>
              <a:rPr lang="en-US" sz="3200" kern="100" dirty="0">
                <a:effectLst/>
                <a:latin typeface="Arial" panose="020B0604020202020204" pitchFamily="34" charset="0"/>
                <a:ea typeface="Aptos" panose="020B0004020202020204" pitchFamily="34" charset="0"/>
              </a:rPr>
              <a:t>• Industrialization created new social classes such as the middle class and working class.</a:t>
            </a:r>
            <a:br>
              <a:rPr lang="en-US" sz="3200" kern="100" dirty="0">
                <a:effectLst/>
                <a:latin typeface="Arial" panose="020B0604020202020204" pitchFamily="34" charset="0"/>
                <a:ea typeface="Aptos" panose="020B0004020202020204" pitchFamily="34" charset="0"/>
              </a:rPr>
            </a:br>
            <a:r>
              <a:rPr lang="en-US" sz="3200" kern="100" dirty="0">
                <a:effectLst/>
                <a:latin typeface="Arial" panose="020B0604020202020204" pitchFamily="34" charset="0"/>
                <a:ea typeface="Aptos" panose="020B0004020202020204" pitchFamily="34" charset="0"/>
              </a:rPr>
              <a:t>• Many working-class families relied on women and children to earn wages.</a:t>
            </a:r>
            <a:br>
              <a:rPr lang="en-US" sz="3200" kern="100" dirty="0">
                <a:effectLst/>
                <a:latin typeface="Arial" panose="020B0604020202020204" pitchFamily="34" charset="0"/>
                <a:ea typeface="Aptos" panose="020B0004020202020204" pitchFamily="34" charset="0"/>
              </a:rPr>
            </a:br>
            <a:r>
              <a:rPr lang="en-US" sz="3200" kern="100" dirty="0">
                <a:effectLst/>
                <a:latin typeface="Arial" panose="020B0604020202020204" pitchFamily="34" charset="0"/>
                <a:ea typeface="Aptos" panose="020B0004020202020204" pitchFamily="34" charset="0"/>
              </a:rPr>
              <a:t>• Middle-class women were increasingly associated with domestic roles.</a:t>
            </a:r>
            <a:br>
              <a:rPr lang="en-US" sz="3200" kern="100" dirty="0">
                <a:effectLst/>
                <a:latin typeface="Arial" panose="020B0604020202020204" pitchFamily="34" charset="0"/>
                <a:ea typeface="Aptos" panose="020B0004020202020204" pitchFamily="34" charset="0"/>
              </a:rPr>
            </a:br>
            <a:r>
              <a:rPr lang="en-US" sz="3200" kern="100" dirty="0">
                <a:effectLst/>
                <a:latin typeface="Arial" panose="020B0604020202020204" pitchFamily="34" charset="0"/>
                <a:ea typeface="Aptos" panose="020B0004020202020204" pitchFamily="34" charset="0"/>
              </a:rPr>
              <a:t>• Rapid urbanization created major social challenges in growing cities.</a:t>
            </a:r>
            <a:br>
              <a:rPr lang="en-US" sz="3200" kern="100" dirty="0">
                <a:effectLst/>
                <a:latin typeface="Arial" panose="020B0604020202020204" pitchFamily="34" charset="0"/>
                <a:ea typeface="Aptos" panose="020B0004020202020204" pitchFamily="34" charset="0"/>
              </a:rPr>
            </a:br>
            <a:r>
              <a:rPr lang="en-US" sz="3200" kern="100" dirty="0">
                <a:effectLst/>
                <a:latin typeface="Arial" panose="020B0604020202020204" pitchFamily="34" charset="0"/>
                <a:ea typeface="Aptos" panose="020B0004020202020204" pitchFamily="34" charset="0"/>
              </a:rPr>
              <a:t>• Standards of living improved for some groups but remained difficult for many workers.</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108543"/>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Identify ONE new social class that developed during industrialization.</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way industrialization affected gender roles.</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challenge created by rapid urbanization.</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industrialization created new social classes.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how gender roles changed in industrial societies.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challenges created by rapid urbanization.</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standards of living changed during the Industrial Age.</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Industrialization transformed social structures in many societies during the nineteenth century. The growth of factories and urban industries created new social classes, including an industrial working class and an expanding middle class.</a:t>
            </a:r>
          </a:p>
          <a:p>
            <a:pPr marL="45720" indent="0">
              <a:lnSpc>
                <a:spcPct val="120000"/>
              </a:lnSpc>
              <a:buNone/>
            </a:pPr>
            <a:r>
              <a:rPr lang="en-US" sz="3000" dirty="0">
                <a:latin typeface="Abadi" panose="020B0604020104020204" pitchFamily="34" charset="0"/>
              </a:rPr>
              <a:t>Industrial workers often faced difficult conditions, including long hours and low wages. Many working-class families relied on the labor of women and children to support household incomes. At the same time, middle-class families often emphasized new ideas about family life and gender roles, with women increasingly expected to focus on domestic responsibilities.</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Rapid urbanization accompanied industrial growth. Cities expanded quickly as people migrated from rural areas to find work in factories. This rapid population growth created challenges such as overcrowding, pollution, and poor public health, which governments and reformers attempted to address.</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832092"/>
          </a:xfrm>
          <a:prstGeom prst="rect">
            <a:avLst/>
          </a:prstGeom>
          <a:noFill/>
          <a:ln>
            <a:solidFill>
              <a:schemeClr val="bg2"/>
            </a:solidFill>
          </a:ln>
        </p:spPr>
        <p:txBody>
          <a:bodyPr wrap="square">
            <a:spAutoFit/>
          </a:bodyPr>
          <a:lstStyle/>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Middle Class - </a:t>
            </a:r>
            <a:r>
              <a:rPr lang="en-US" sz="2800" kern="100" dirty="0">
                <a:effectLst/>
                <a:latin typeface="Arial" panose="020B0604020202020204" pitchFamily="34" charset="0"/>
                <a:ea typeface="Aptos" panose="020B0004020202020204" pitchFamily="34" charset="0"/>
              </a:rPr>
              <a:t>A social group consisting of professionals, merchants, and business owners with moderate wealth and influence.</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Working Class - </a:t>
            </a:r>
            <a:r>
              <a:rPr lang="en-US" sz="2800" kern="100" dirty="0">
                <a:effectLst/>
                <a:latin typeface="Arial" panose="020B0604020202020204" pitchFamily="34" charset="0"/>
                <a:ea typeface="Aptos" panose="020B0004020202020204" pitchFamily="34" charset="0"/>
              </a:rPr>
              <a:t>Industrial laborers who work in factories or manual jobs for wages.</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Urbanization - </a:t>
            </a:r>
            <a:r>
              <a:rPr lang="en-US" sz="2800" kern="100" dirty="0">
                <a:effectLst/>
                <a:latin typeface="Arial" panose="020B0604020202020204" pitchFamily="34" charset="0"/>
                <a:ea typeface="Aptos" panose="020B0004020202020204" pitchFamily="34" charset="0"/>
              </a:rPr>
              <a:t>The growth of cities as people move from rural areas to urban centers.</a:t>
            </a:r>
          </a:p>
          <a:p>
            <a:pPr marL="342900" marR="0" lvl="0" indent="-342900">
              <a:buFont typeface="Symbol" panose="05050102010706020507" pitchFamily="18" charset="2"/>
              <a:buChar char=""/>
            </a:pPr>
            <a:r>
              <a:rPr lang="en-US" sz="2800" b="1" kern="100" dirty="0">
                <a:effectLst/>
                <a:latin typeface="Arial" panose="020B0604020202020204" pitchFamily="34" charset="0"/>
                <a:ea typeface="Aptos" panose="020B0004020202020204" pitchFamily="34" charset="0"/>
              </a:rPr>
              <a:t>Standard of Living - </a:t>
            </a:r>
            <a:r>
              <a:rPr lang="en-US" sz="2800" kern="100" dirty="0">
                <a:effectLst/>
                <a:latin typeface="Arial" panose="020B0604020202020204" pitchFamily="34" charset="0"/>
                <a:ea typeface="Aptos" panose="020B0004020202020204" pitchFamily="34" charset="0"/>
              </a:rPr>
              <a:t>The level of wealth, comfort, and material goods available to individuals or groups.</a:t>
            </a:r>
          </a:p>
          <a:p>
            <a:pPr marL="342900" marR="0" lvl="0" indent="-342900">
              <a:buFont typeface="Symbol" panose="05050102010706020507" pitchFamily="18" charset="2"/>
              <a:buChar char=""/>
            </a:pPr>
            <a:r>
              <a:rPr lang="en-US" sz="2800" b="1" dirty="0">
                <a:effectLst/>
                <a:latin typeface="Arial" panose="020B0604020202020204" pitchFamily="34" charset="0"/>
                <a:ea typeface="Aptos" panose="020B0004020202020204" pitchFamily="34" charset="0"/>
              </a:rPr>
              <a:t>Domestic Sphere - </a:t>
            </a:r>
            <a:r>
              <a:rPr lang="en-US" sz="2800" dirty="0">
                <a:effectLst/>
                <a:latin typeface="Arial" panose="020B0604020202020204" pitchFamily="34" charset="0"/>
                <a:ea typeface="Aptos" panose="020B0004020202020204" pitchFamily="34" charset="0"/>
              </a:rPr>
              <a:t>The idea that women’s roles were primarily within the home and family life.</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fontScale="92500" lnSpcReduction="10000"/>
          </a:bodyPr>
          <a:lstStyle/>
          <a:p>
            <a:pPr marL="45720" lvl="0" indent="0">
              <a:lnSpc>
                <a:spcPct val="110000"/>
              </a:lnSpc>
              <a:buNone/>
            </a:pPr>
            <a:r>
              <a:rPr lang="en-US" sz="2800" dirty="0"/>
              <a:t>The Industrial Revolution created new social divisions within industrial societies. A growing middle class included factory owners, managers, professionals, and merchants who benefited economically from industrial growth. This group often enjoyed higher standards of living and increased political influence.</a:t>
            </a:r>
          </a:p>
          <a:p>
            <a:pPr marL="45720" lvl="0" indent="0">
              <a:lnSpc>
                <a:spcPct val="110000"/>
              </a:lnSpc>
              <a:buNone/>
            </a:pPr>
            <a:r>
              <a:rPr lang="en-US" sz="2800" dirty="0"/>
              <a:t>At the same time, a large industrial working class emerged. Factory workers frequently worked long hours under difficult conditions and earned relatively low wages. Because wages were often insufficient, many working-class families relied on the labor of women and children in factories, mines, or domestic service.</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Industrialization also transformed urban life. Cities grew rapidly as rural populations migrated to industrial centers. However, the rapid expansion of cities often overwhelmed existing infrastructure. Many urban residents lived in crowded housing with poor sanitation, which contributed to public health problems and social tensions.</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Friedrich Engels — </a:t>
            </a:r>
            <a:r>
              <a:rPr lang="en-US" sz="2000" b="1" i="1" cap="none" dirty="0">
                <a:effectLst/>
                <a:latin typeface="Arial" panose="020B0604020202020204" pitchFamily="34" charset="0"/>
                <a:ea typeface="Aptos" panose="020B0004020202020204" pitchFamily="34" charset="0"/>
              </a:rPr>
              <a:t>The Condition Of The Working Class In England</a:t>
            </a:r>
            <a:r>
              <a:rPr lang="en-US" sz="2000" b="1" cap="none" dirty="0">
                <a:effectLst/>
                <a:latin typeface="Arial" panose="020B0604020202020204" pitchFamily="34" charset="0"/>
                <a:ea typeface="Aptos" panose="020B0004020202020204" pitchFamily="34" charset="0"/>
              </a:rPr>
              <a:t> (1845)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Https://Sourcebooks.Fordham.Edu/Mod/1845engels.Asp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rapid growth of industry has drawn large numbers of workers into the cities, where they live in crowded and unhealthy conditions. Entire districts are filled with narrow streets and poorly constructed housing, often lacking proper sanitation.</a:t>
            </a:r>
          </a:p>
          <a:p>
            <a:pPr marL="0" marR="0">
              <a:buNone/>
            </a:pPr>
            <a:r>
              <a:rPr lang="en-US" sz="2800" kern="100" dirty="0">
                <a:effectLst/>
                <a:latin typeface="Arial" panose="020B0604020202020204" pitchFamily="34" charset="0"/>
                <a:ea typeface="Aptos" panose="020B0004020202020204" pitchFamily="34" charset="0"/>
              </a:rPr>
              <a:t> </a:t>
            </a:r>
          </a:p>
          <a:p>
            <a:pPr>
              <a:buNone/>
            </a:pPr>
            <a:r>
              <a:rPr lang="en-US" sz="2800" dirty="0">
                <a:effectLst/>
                <a:latin typeface="Arial" panose="020B0604020202020204" pitchFamily="34" charset="0"/>
                <a:ea typeface="Aptos" panose="020B0004020202020204" pitchFamily="34" charset="0"/>
              </a:rPr>
              <a:t>Families frequently share small rooms, and the air is thick with smoke from factories and coal fires. Disease spreads quickly in these crowded neighborhoods, especially among children.</a:t>
            </a:r>
            <a:endParaRPr lang="en-US" sz="28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5701496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106588D-8867-3B14-11AC-27AFF53C7A0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B553BA-7EBC-7329-EAA1-823432C8E56E}"/>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Friedrich Engels — </a:t>
            </a:r>
            <a:r>
              <a:rPr lang="en-US" sz="2000" b="1" i="1" cap="none" dirty="0">
                <a:effectLst/>
                <a:latin typeface="Arial" panose="020B0604020202020204" pitchFamily="34" charset="0"/>
                <a:ea typeface="Aptos" panose="020B0004020202020204" pitchFamily="34" charset="0"/>
              </a:rPr>
              <a:t>The Condition Of The Working Class In England</a:t>
            </a:r>
            <a:r>
              <a:rPr lang="en-US" sz="2000" b="1" cap="none" dirty="0">
                <a:effectLst/>
                <a:latin typeface="Arial" panose="020B0604020202020204" pitchFamily="34" charset="0"/>
                <a:ea typeface="Aptos" panose="020B0004020202020204" pitchFamily="34" charset="0"/>
              </a:rPr>
              <a:t> (1845)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Https://Sourcebooks.Fordham.Edu/Mod/1845engels.Asp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338F050F-8EC1-04EB-14D6-A9A0F24AD40E}"/>
              </a:ext>
            </a:extLst>
          </p:cNvPr>
          <p:cNvSpPr txBox="1"/>
          <p:nvPr/>
        </p:nvSpPr>
        <p:spPr>
          <a:xfrm>
            <a:off x="760412" y="1371600"/>
            <a:ext cx="106680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These conditions demonstrate the profound social consequences of industrialization. While industry creates wealth for some, many workers struggle with poverty and difficult living conditions.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challenge created by rapid urbanization.</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industrialization affected working-class living conditions.</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social consequence of industrialization suggested by the passage.</a:t>
            </a:r>
          </a:p>
        </p:txBody>
      </p:sp>
    </p:spTree>
    <p:extLst>
      <p:ext uri="{BB962C8B-B14F-4D97-AF65-F5344CB8AC3E}">
        <p14:creationId xmlns:p14="http://schemas.microsoft.com/office/powerpoint/2010/main" val="3768285187"/>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2742</TotalTime>
  <Words>1181</Words>
  <Application>Microsoft Office PowerPoint</Application>
  <PresentationFormat>Custom</PresentationFormat>
  <Paragraphs>101</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Abadi</vt:lpstr>
      <vt:lpstr>Arial</vt:lpstr>
      <vt:lpstr>Century Gothic</vt:lpstr>
      <vt:lpstr>Symbol</vt:lpstr>
      <vt:lpstr>World country report presentation</vt:lpstr>
      <vt:lpstr>Topic 5.9 — Society and the Industrial Age</vt:lpstr>
      <vt:lpstr>Learning Objectives</vt:lpstr>
      <vt:lpstr>Overview</vt:lpstr>
      <vt:lpstr>Overview</vt:lpstr>
      <vt:lpstr>Keywords and Phrases</vt:lpstr>
      <vt:lpstr>Background Reading</vt:lpstr>
      <vt:lpstr>Background Reading</vt:lpstr>
      <vt:lpstr>Primary Source 1 - Friedrich Engels — The Condition Of The Working Class In England (1845) Source: Fordham University Internet History Sourcebook Https://Sourcebooks.Fordham.Edu/Mod/1845engels.Asp</vt:lpstr>
      <vt:lpstr>Primary Source 1 - Friedrich Engels — The Condition Of The Working Class In England (1845) Source: Fordham University Internet History Sourcebook Https://Sourcebooks.Fordham.Edu/Mod/1845engels.Asp</vt:lpstr>
      <vt:lpstr>Primary Source 2 — Flora Tristan — The Workers’ Union (1843) Source: Marxists Internet Archive Https://Www.Marxists.Org/History/Etol/Newspape/Ni/Vol05/No07/Tristan.Htm</vt:lpstr>
      <vt:lpstr>Primary Source 2 — Flora Tristan — The Workers’ Union (1843) Source: Marxists Internet Archive Https://Www.Marxists.Org/History/Etol/Newspape/Ni/Vol05/No07/Tristan.Htm</vt:lpstr>
      <vt:lpstr>Social Classes in the Industrial Age</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68</cp:revision>
  <dcterms:created xsi:type="dcterms:W3CDTF">2025-09-29T06:54:32Z</dcterms:created>
  <dcterms:modified xsi:type="dcterms:W3CDTF">2026-03-11T08:13:29Z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