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69" r:id="rId2"/>
    <p:sldId id="270" r:id="rId3"/>
    <p:sldId id="300" r:id="rId4"/>
    <p:sldId id="275" r:id="rId5"/>
    <p:sldId id="317" r:id="rId6"/>
    <p:sldId id="276" r:id="rId7"/>
    <p:sldId id="301" r:id="rId8"/>
    <p:sldId id="319" r:id="rId9"/>
    <p:sldId id="277" r:id="rId10"/>
    <p:sldId id="302" r:id="rId11"/>
    <p:sldId id="303" r:id="rId12"/>
    <p:sldId id="304" r:id="rId13"/>
    <p:sldId id="320" r:id="rId14"/>
    <p:sldId id="305" r:id="rId15"/>
    <p:sldId id="306" r:id="rId16"/>
    <p:sldId id="307" r:id="rId17"/>
    <p:sldId id="308" r:id="rId18"/>
    <p:sldId id="321" r:id="rId19"/>
    <p:sldId id="309" r:id="rId20"/>
    <p:sldId id="310" r:id="rId21"/>
    <p:sldId id="311" r:id="rId22"/>
    <p:sldId id="312" r:id="rId23"/>
    <p:sldId id="313" r:id="rId24"/>
    <p:sldId id="314" r:id="rId25"/>
    <p:sldId id="315" r:id="rId26"/>
    <p:sldId id="316" r:id="rId27"/>
    <p:sldId id="299"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51" d="100"/>
          <a:sy n="51" d="100"/>
        </p:scale>
        <p:origin x="1256" y="26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11/3/2025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11/3/2025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7285B-94F1-9A92-92B1-9582EC18A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94EE1-57F9-E55C-162C-AE70F4A62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B1161-2506-F8ED-CFD8-116BB7CB811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F7F0F3F4-10C2-64E7-A2AB-70257FD56D5F}"/>
              </a:ext>
            </a:extLst>
          </p:cNvPr>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81002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6B728-5832-9E27-2FCB-5DC5E24F7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42DF3-A177-90FD-A693-A777A7B36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4858E-D5AB-EF8E-B9AE-2720CF921CB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B1B3A86-1C3B-5D0C-6255-57F7F75D523C}"/>
              </a:ext>
            </a:extLst>
          </p:cNvPr>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89517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E186-D251-C134-CA05-47B820F26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DC94B-5A1D-A020-201D-7B87F26D7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5A37C-D356-7594-2450-9A6F861E0FCA}"/>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9888DC21-467F-A77C-7841-4F339F070322}"/>
              </a:ext>
            </a:extLst>
          </p:cNvPr>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388778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390B-F360-1BF8-992D-8E7FDB835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02665-1CF2-452E-3E33-B2A252E48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AB829-FE9E-94A4-1250-38078EDB7B0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27728078-661B-FDFD-3B53-4F0130CE130F}"/>
              </a:ext>
            </a:extLst>
          </p:cNvPr>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400346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CB8C-C939-D839-3FD3-327A1C2AC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73611-FF53-60DA-C5EB-58F21256A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2CB33-3C0B-FC59-071D-318007E5922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F8D1696-CF7D-F652-4074-1C15B9342134}"/>
              </a:ext>
            </a:extLst>
          </p:cNvPr>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5267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D642A-9E69-24EE-1014-EFE1C6EA0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D2DBD-8ACD-B3B5-AB1E-FB63868BD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AB06E-96FF-D71E-647B-754470BE5E18}"/>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7474EBF-9D9F-D758-6725-8552053287EF}"/>
              </a:ext>
            </a:extLst>
          </p:cNvPr>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354474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D87D-6489-A9F2-6298-0097C606E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E3BB3-E591-D46E-5D38-998C5BBBE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CE37D-7633-7D93-B44F-0D29D464C833}"/>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78B55ACA-BA14-8EBC-38AC-5CDC5A62606F}"/>
              </a:ext>
            </a:extLst>
          </p:cNvPr>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806802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B4D96-DCB9-67CF-C3AB-0E2B91C53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4BB8A-7730-FBF7-CDDD-DBDF8F676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AB6E2-D501-EA0B-C3C3-6EDD3C2251C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541CE0D4-0695-6EC2-9224-1114633E1457}"/>
              </a:ext>
            </a:extLst>
          </p:cNvPr>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160039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D1CB-86F4-CCCD-FDB6-E78D7529A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1BE2B-76F7-9C47-2AC6-91223A1B2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40833-DD12-5FA3-CF9E-AB7E65001B7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0D4976D-642D-483C-88CE-277B330DA38C}"/>
              </a:ext>
            </a:extLst>
          </p:cNvPr>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404992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6DFCD-EF4F-A2BE-24D2-61698E0D7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C71C0-C322-2D8C-3FAF-441127BB4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A8093-D4E0-F592-C5AF-100442731FA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EFC10185-2D5E-E86E-6C59-F87E16F6A17F}"/>
              </a:ext>
            </a:extLst>
          </p:cNvPr>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7226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97FD3-E093-E9FD-2BB3-A45550C0A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C8CFB-AE6A-CA9F-18A9-A212D4D8C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EF4C2-5A21-34C6-BD6B-8168F8D6B6A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798704E3-D183-9C66-431A-D029A7F72961}"/>
              </a:ext>
            </a:extLst>
          </p:cNvPr>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525218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B7292-9F82-4B36-BE78-8813A3821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7FBC5-93F6-0433-7AD5-BF53A4EBE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78F99-2518-26A6-90AD-9A2F57C4274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C4458688-E871-91EB-CCE8-AA29E8CE1E99}"/>
              </a:ext>
            </a:extLst>
          </p:cNvPr>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1929704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591AC-ECFF-0451-9600-4E081A1E8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F0DC9-15B3-27A0-5823-174CD5785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07899-9572-159A-80FB-B7F426150B3A}"/>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DF60452C-2245-42D6-17E3-A79E2331D98B}"/>
              </a:ext>
            </a:extLst>
          </p:cNvPr>
          <p:cNvSpPr>
            <a:spLocks noGrp="1"/>
          </p:cNvSpPr>
          <p:nvPr>
            <p:ph type="sldNum" sz="quarter" idx="10"/>
          </p:nvPr>
        </p:nvSpPr>
        <p:spPr/>
        <p:txBody>
          <a:bodyPr/>
          <a:lstStyle/>
          <a:p>
            <a:fld id="{69C971FF-EF28-4195-A575-329446EFAA55}" type="slidenum">
              <a:rPr lang="en-US" smtClean="0"/>
              <a:t>26</a:t>
            </a:fld>
            <a:endParaRPr lang="en-US"/>
          </a:p>
        </p:txBody>
      </p:sp>
    </p:spTree>
    <p:extLst>
      <p:ext uri="{BB962C8B-B14F-4D97-AF65-F5344CB8AC3E}">
        <p14:creationId xmlns:p14="http://schemas.microsoft.com/office/powerpoint/2010/main" val="400111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8BB3-9E8D-61AC-D991-6211B8E3A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51875-F672-FE73-5EAE-41FCA8D9B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33D92-6E45-A9DF-73FA-60331DF9F11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AC319F31-4DCC-EA1E-3DCC-F0D74D3418C3}"/>
              </a:ext>
            </a:extLst>
          </p:cNvPr>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41644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C82F1-3EE9-D6B9-8C42-78EB40E5B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AEC0B-625E-2BEE-2174-3FE8AD062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11E0E-3ACD-14C9-F491-690D1F555EA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D9E51B3-BCB4-D4E9-7E7D-866A579BA020}"/>
              </a:ext>
            </a:extLst>
          </p:cNvPr>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4828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9C75-4A52-300F-27FE-36D020C4C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29B11-AA56-8931-92DA-B1FC918FB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74AE4-F96A-F71A-D9FD-34EE59312D4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3995E661-2EAF-2CE3-7C9C-95AD16F8D4E6}"/>
              </a:ext>
            </a:extLst>
          </p:cNvPr>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89523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7B19-9CB5-2238-2D72-DD06E374F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9895-74CF-52E3-234F-7D8D6BD1E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6D54D-F956-9196-B43A-F4108950DAB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F8B4CCA0-2191-E8B6-B895-3896A754CEB4}"/>
              </a:ext>
            </a:extLst>
          </p:cNvPr>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7023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3AFBA-66A2-9981-25DD-874631397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E099E-479B-196B-5E79-A0BF3A520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0FA62-8F06-3574-E2E1-E46A3896CCD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948149AA-0049-AD46-3FBD-A107C20BB68E}"/>
              </a:ext>
            </a:extLst>
          </p:cNvPr>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70259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97AAA-0B84-02CC-C824-3FCFC0F69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ADB7C-E8F4-9E5A-EACE-37C271D64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C43A3-FA51-5591-0613-237FBCC0D62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41063847-F74E-50E2-F1F2-E19120C11588}"/>
              </a:ext>
            </a:extLst>
          </p:cNvPr>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44405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4B41-1C69-95C6-3A75-BB1E82266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DCA7F-93CC-7870-FC7D-D3B2B54AB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EE5DE-32D9-7610-6091-4BE072E34DAC}"/>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7967CCC9-6A03-3706-995B-1D5D98C02C8B}"/>
              </a:ext>
            </a:extLst>
          </p:cNvPr>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71515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11/3/2025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11/3/2025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11/3/2025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11/3/2025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11/3/2025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11/3/2025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11/3/2025</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11/3/2025</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11/3/2025</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11/3/2025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11/3/2025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11/3/2025</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badi" panose="020B0604020104020204" pitchFamily="34" charset="0"/>
              </a:rPr>
              <a:t>State Building in Africa – </a:t>
            </a:r>
            <a:br>
              <a:rPr lang="en-US" dirty="0">
                <a:latin typeface="Abadi" panose="020B0604020104020204" pitchFamily="34" charset="0"/>
              </a:rPr>
            </a:br>
            <a:r>
              <a:rPr lang="en-US" dirty="0">
                <a:latin typeface="Abadi" panose="020B0604020104020204" pitchFamily="34" charset="0"/>
              </a:rPr>
              <a:t>1200-1450</a:t>
            </a:r>
          </a:p>
        </p:txBody>
      </p:sp>
      <p:sp>
        <p:nvSpPr>
          <p:cNvPr id="5" name="Subtitle 4"/>
          <p:cNvSpPr>
            <a:spLocks noGrp="1"/>
          </p:cNvSpPr>
          <p:nvPr>
            <p:ph type="subTitle" idx="1"/>
          </p:nvPr>
        </p:nvSpPr>
        <p:spPr/>
        <p:txBody>
          <a:bodyPr/>
          <a:lstStyle/>
          <a:p>
            <a:r>
              <a:rPr lang="en-US" dirty="0">
                <a:latin typeface="Abadi" panose="020B0604020104020204" pitchFamily="34" charset="0"/>
              </a:rPr>
              <a:t>Dr. Robert E. Sawyer</a:t>
            </a:r>
          </a:p>
        </p:txBody>
      </p:sp>
    </p:spTree>
    <p:extLst>
      <p:ext uri="{BB962C8B-B14F-4D97-AF65-F5344CB8AC3E}">
        <p14:creationId xmlns:p14="http://schemas.microsoft.com/office/powerpoint/2010/main" val="2887082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D61B051C-94E3-DC28-2002-1CC73945B8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D499BF-3313-59A6-91A1-CADFE208B3E9}"/>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1 – Great Zimbabwe: Power through Trade and Architecture</a:t>
            </a:r>
          </a:p>
        </p:txBody>
      </p:sp>
      <p:sp>
        <p:nvSpPr>
          <p:cNvPr id="2" name="Content Placeholder 1">
            <a:extLst>
              <a:ext uri="{FF2B5EF4-FFF2-40B4-BE49-F238E27FC236}">
                <a16:creationId xmlns:a16="http://schemas.microsoft.com/office/drawing/2014/main" id="{FF3B1153-E061-F963-7BED-EC200DDCDE42}"/>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Political and Social Organization</a:t>
            </a:r>
          </a:p>
          <a:p>
            <a:pPr>
              <a:lnSpc>
                <a:spcPct val="120000"/>
              </a:lnSpc>
            </a:pPr>
            <a:r>
              <a:rPr lang="en-US" sz="2800" dirty="0">
                <a:latin typeface="Abadi" panose="020B0604020104020204" pitchFamily="34" charset="0"/>
              </a:rPr>
              <a:t>Governed by a divine king, supported by nobles and traders.</a:t>
            </a:r>
          </a:p>
          <a:p>
            <a:pPr>
              <a:lnSpc>
                <a:spcPct val="120000"/>
              </a:lnSpc>
            </a:pPr>
            <a:r>
              <a:rPr lang="en-US" sz="2800" dirty="0">
                <a:latin typeface="Abadi" panose="020B0604020104020204" pitchFamily="34" charset="0"/>
              </a:rPr>
              <a:t>Authority came from control of trade routes and the flow of tribute from subordinate communities.</a:t>
            </a:r>
          </a:p>
          <a:p>
            <a:pPr>
              <a:lnSpc>
                <a:spcPct val="120000"/>
              </a:lnSpc>
            </a:pPr>
            <a:r>
              <a:rPr lang="en-US" sz="2800" dirty="0">
                <a:latin typeface="Abadi" panose="020B0604020104020204" pitchFamily="34" charset="0"/>
              </a:rPr>
              <a:t>Society was stratified — the king’s wealth and prestige were symbolized in monumental stone architecture.</a:t>
            </a:r>
          </a:p>
        </p:txBody>
      </p:sp>
    </p:spTree>
    <p:extLst>
      <p:ext uri="{BB962C8B-B14F-4D97-AF65-F5344CB8AC3E}">
        <p14:creationId xmlns:p14="http://schemas.microsoft.com/office/powerpoint/2010/main" val="163053769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3CEE35EF-9FDE-A89D-396E-4C2C043F2A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AB22AB-D92B-2511-1B38-F4FD662FB886}"/>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1 – Great Zimbabwe: Power through Trade and Architecture</a:t>
            </a:r>
          </a:p>
        </p:txBody>
      </p:sp>
      <p:sp>
        <p:nvSpPr>
          <p:cNvPr id="2" name="Content Placeholder 1">
            <a:extLst>
              <a:ext uri="{FF2B5EF4-FFF2-40B4-BE49-F238E27FC236}">
                <a16:creationId xmlns:a16="http://schemas.microsoft.com/office/drawing/2014/main" id="{8E9F6B26-4F32-3416-E115-6406CFC529D4}"/>
              </a:ext>
            </a:extLst>
          </p:cNvPr>
          <p:cNvSpPr>
            <a:spLocks noGrp="1"/>
          </p:cNvSpPr>
          <p:nvPr>
            <p:ph idx="1"/>
          </p:nvPr>
        </p:nvSpPr>
        <p:spPr>
          <a:xfrm>
            <a:off x="1217614" y="1447800"/>
            <a:ext cx="9753600" cy="5029200"/>
          </a:xfrm>
        </p:spPr>
        <p:txBody>
          <a:bodyPr>
            <a:normAutofit lnSpcReduction="10000"/>
          </a:bodyPr>
          <a:lstStyle/>
          <a:p>
            <a:pPr marL="45720" indent="0">
              <a:lnSpc>
                <a:spcPct val="120000"/>
              </a:lnSpc>
              <a:buNone/>
            </a:pPr>
            <a:r>
              <a:rPr lang="en-US" sz="2800" dirty="0">
                <a:latin typeface="Abadi" panose="020B0604020104020204" pitchFamily="34" charset="0"/>
              </a:rPr>
              <a:t>Cultural and Technological Achievements</a:t>
            </a:r>
          </a:p>
          <a:p>
            <a:pPr>
              <a:lnSpc>
                <a:spcPct val="120000"/>
              </a:lnSpc>
            </a:pPr>
            <a:r>
              <a:rPr lang="en-US" sz="2800" dirty="0">
                <a:latin typeface="Abadi" panose="020B0604020104020204" pitchFamily="34" charset="0"/>
              </a:rPr>
              <a:t>Famous for the Great Enclosure, massive stone walls built without mortar — representing both engineering skill and centralized labor organization.</a:t>
            </a:r>
          </a:p>
          <a:p>
            <a:pPr>
              <a:lnSpc>
                <a:spcPct val="120000"/>
              </a:lnSpc>
            </a:pPr>
            <a:r>
              <a:rPr lang="en-US" sz="2800" dirty="0">
                <a:latin typeface="Abadi" panose="020B0604020104020204" pitchFamily="34" charset="0"/>
              </a:rPr>
              <a:t>Evidence of long-distance trade: Chinese porcelain, Persian glassware, and Arab coins found at the site.</a:t>
            </a:r>
          </a:p>
          <a:p>
            <a:pPr>
              <a:lnSpc>
                <a:spcPct val="120000"/>
              </a:lnSpc>
            </a:pPr>
            <a:r>
              <a:rPr lang="en-US" sz="2800" dirty="0">
                <a:latin typeface="Abadi" panose="020B0604020104020204" pitchFamily="34" charset="0"/>
              </a:rPr>
              <a:t>Religion and power intertwined — rulers may have been viewed as intermediaries between the people and ancestral spirits.</a:t>
            </a:r>
          </a:p>
        </p:txBody>
      </p:sp>
    </p:spTree>
    <p:extLst>
      <p:ext uri="{BB962C8B-B14F-4D97-AF65-F5344CB8AC3E}">
        <p14:creationId xmlns:p14="http://schemas.microsoft.com/office/powerpoint/2010/main" val="37446985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5EE9E42-3CDF-72CC-C663-32973DDE26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E34183-1DEB-5003-AD28-5488F10A247D}"/>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1 – Great Zimbabwe: Power through Trade and Architecture</a:t>
            </a:r>
          </a:p>
        </p:txBody>
      </p:sp>
      <p:sp>
        <p:nvSpPr>
          <p:cNvPr id="2" name="Content Placeholder 1">
            <a:extLst>
              <a:ext uri="{FF2B5EF4-FFF2-40B4-BE49-F238E27FC236}">
                <a16:creationId xmlns:a16="http://schemas.microsoft.com/office/drawing/2014/main" id="{6D662E81-64D1-AFEB-C708-017DF21C0275}"/>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Historical Significance</a:t>
            </a:r>
          </a:p>
          <a:p>
            <a:pPr>
              <a:lnSpc>
                <a:spcPct val="120000"/>
              </a:lnSpc>
            </a:pPr>
            <a:r>
              <a:rPr lang="en-US" sz="2800" dirty="0">
                <a:latin typeface="Abadi" panose="020B0604020104020204" pitchFamily="34" charset="0"/>
              </a:rPr>
              <a:t>Demonstrates African urbanization, trade integration, and political centralization without direct outside governance.</a:t>
            </a:r>
          </a:p>
          <a:p>
            <a:pPr>
              <a:lnSpc>
                <a:spcPct val="120000"/>
              </a:lnSpc>
            </a:pPr>
            <a:r>
              <a:rPr lang="en-US" sz="2800" dirty="0">
                <a:latin typeface="Abadi" panose="020B0604020104020204" pitchFamily="34" charset="0"/>
              </a:rPr>
              <a:t>Declined around 1450 likely due to resource exhaustion (overgrazing and deforestation) and trade shifts toward coastal powers.</a:t>
            </a:r>
          </a:p>
        </p:txBody>
      </p:sp>
    </p:spTree>
    <p:extLst>
      <p:ext uri="{BB962C8B-B14F-4D97-AF65-F5344CB8AC3E}">
        <p14:creationId xmlns:p14="http://schemas.microsoft.com/office/powerpoint/2010/main" val="38470388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71DA-3B14-8EC0-2DE5-15571A576B7C}"/>
            </a:ext>
          </a:extLst>
        </p:cNvPr>
        <p:cNvGrpSpPr/>
        <p:nvPr/>
      </p:nvGrpSpPr>
      <p:grpSpPr>
        <a:xfrm>
          <a:off x="0" y="0"/>
          <a:ext cx="0" cy="0"/>
          <a:chOff x="0" y="0"/>
          <a:chExt cx="0" cy="0"/>
        </a:xfrm>
      </p:grpSpPr>
      <p:pic>
        <p:nvPicPr>
          <p:cNvPr id="3" name="Picture 2" descr="A map of the world with different countries/regions&#10;&#10;AI-generated content may be incorrect.">
            <a:extLst>
              <a:ext uri="{FF2B5EF4-FFF2-40B4-BE49-F238E27FC236}">
                <a16:creationId xmlns:a16="http://schemas.microsoft.com/office/drawing/2014/main" id="{DE2FAE1A-46B3-7623-D0C7-96F7F7BC28FD}"/>
              </a:ext>
            </a:extLst>
          </p:cNvPr>
          <p:cNvPicPr>
            <a:picLocks noChangeAspect="1"/>
          </p:cNvPicPr>
          <p:nvPr/>
        </p:nvPicPr>
        <p:blipFill>
          <a:blip r:embed="rId2"/>
          <a:srcRect l="60870" t="22004" r="6522" b="54666"/>
          <a:stretch>
            <a:fillRect/>
          </a:stretch>
        </p:blipFill>
        <p:spPr>
          <a:xfrm>
            <a:off x="2551112" y="1066800"/>
            <a:ext cx="7086600" cy="4724400"/>
          </a:xfrm>
          <a:prstGeom prst="rect">
            <a:avLst/>
          </a:prstGeom>
        </p:spPr>
      </p:pic>
    </p:spTree>
    <p:extLst>
      <p:ext uri="{BB962C8B-B14F-4D97-AF65-F5344CB8AC3E}">
        <p14:creationId xmlns:p14="http://schemas.microsoft.com/office/powerpoint/2010/main" val="300213557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51B5AAB-3F17-A379-0DA0-EB2921B9C1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F457DE-EA5C-5B92-20E0-133808FD0117}"/>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2 – Ethiopia: Continuity and Religious Legitimacy</a:t>
            </a:r>
          </a:p>
        </p:txBody>
      </p:sp>
      <p:sp>
        <p:nvSpPr>
          <p:cNvPr id="2" name="Content Placeholder 1">
            <a:extLst>
              <a:ext uri="{FF2B5EF4-FFF2-40B4-BE49-F238E27FC236}">
                <a16:creationId xmlns:a16="http://schemas.microsoft.com/office/drawing/2014/main" id="{887A0FB5-43D0-2966-72F5-DD8AC3D278B2}"/>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Geographic and Political Context</a:t>
            </a:r>
          </a:p>
          <a:p>
            <a:pPr>
              <a:lnSpc>
                <a:spcPct val="120000"/>
              </a:lnSpc>
            </a:pPr>
            <a:r>
              <a:rPr lang="en-US" sz="2800" dirty="0">
                <a:latin typeface="Abadi" panose="020B0604020104020204" pitchFamily="34" charset="0"/>
              </a:rPr>
              <a:t>Located in the Horn of Africa, highland region with strong agricultural base and access to the Red Sea.</a:t>
            </a:r>
          </a:p>
          <a:p>
            <a:pPr>
              <a:lnSpc>
                <a:spcPct val="120000"/>
              </a:lnSpc>
            </a:pPr>
            <a:r>
              <a:rPr lang="en-US" sz="2800" dirty="0">
                <a:latin typeface="Abadi" panose="020B0604020104020204" pitchFamily="34" charset="0"/>
              </a:rPr>
              <a:t>Successor to ancient Aksumite civilization — one of the oldest Christian kingdoms in the world.</a:t>
            </a:r>
          </a:p>
          <a:p>
            <a:pPr>
              <a:lnSpc>
                <a:spcPct val="120000"/>
              </a:lnSpc>
            </a:pPr>
            <a:r>
              <a:rPr lang="en-US" sz="2800" dirty="0">
                <a:latin typeface="Abadi" panose="020B0604020104020204" pitchFamily="34" charset="0"/>
              </a:rPr>
              <a:t>Maintained independence through geography (mountain fortresses) and diplomacy.</a:t>
            </a:r>
          </a:p>
        </p:txBody>
      </p:sp>
    </p:spTree>
    <p:extLst>
      <p:ext uri="{BB962C8B-B14F-4D97-AF65-F5344CB8AC3E}">
        <p14:creationId xmlns:p14="http://schemas.microsoft.com/office/powerpoint/2010/main" val="87222425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FD96A0A8-70CB-E017-372D-D8B3F3CDDE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2A3EBF-844F-9938-F71D-AA4DFE9888D5}"/>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2 – Ethiopia: Continuity and Religious Legitimacy</a:t>
            </a:r>
          </a:p>
        </p:txBody>
      </p:sp>
      <p:sp>
        <p:nvSpPr>
          <p:cNvPr id="2" name="Content Placeholder 1">
            <a:extLst>
              <a:ext uri="{FF2B5EF4-FFF2-40B4-BE49-F238E27FC236}">
                <a16:creationId xmlns:a16="http://schemas.microsoft.com/office/drawing/2014/main" id="{7AE0ABCD-C65D-C15D-B6F4-8E393185884B}"/>
              </a:ext>
            </a:extLst>
          </p:cNvPr>
          <p:cNvSpPr>
            <a:spLocks noGrp="1"/>
          </p:cNvSpPr>
          <p:nvPr>
            <p:ph idx="1"/>
          </p:nvPr>
        </p:nvSpPr>
        <p:spPr>
          <a:xfrm>
            <a:off x="1217614" y="1447800"/>
            <a:ext cx="9753600" cy="5029200"/>
          </a:xfrm>
        </p:spPr>
        <p:txBody>
          <a:bodyPr>
            <a:normAutofit fontScale="92500" lnSpcReduction="20000"/>
          </a:bodyPr>
          <a:lstStyle/>
          <a:p>
            <a:pPr marL="45720" indent="0">
              <a:lnSpc>
                <a:spcPct val="120000"/>
              </a:lnSpc>
              <a:buNone/>
            </a:pPr>
            <a:r>
              <a:rPr lang="en-US" sz="2800" dirty="0">
                <a:latin typeface="Abadi" panose="020B0604020104020204" pitchFamily="34" charset="0"/>
              </a:rPr>
              <a:t>Religion and Governance</a:t>
            </a:r>
          </a:p>
          <a:p>
            <a:pPr>
              <a:lnSpc>
                <a:spcPct val="120000"/>
              </a:lnSpc>
            </a:pPr>
            <a:r>
              <a:rPr lang="en-US" sz="2800" dirty="0">
                <a:latin typeface="Abadi" panose="020B0604020104020204" pitchFamily="34" charset="0"/>
              </a:rPr>
              <a:t>Christianity remained central since the 4th century CE, but rulers combined it with local traditions and beliefs.</a:t>
            </a:r>
          </a:p>
          <a:p>
            <a:pPr>
              <a:lnSpc>
                <a:spcPct val="120000"/>
              </a:lnSpc>
            </a:pPr>
            <a:r>
              <a:rPr lang="en-US" sz="2800" dirty="0">
                <a:latin typeface="Abadi" panose="020B0604020104020204" pitchFamily="34" charset="0"/>
              </a:rPr>
              <a:t>The Solomonic Dynasty (established c. 1270) claimed descent from the biblical King Solomon and the Queen of Sheba — linking divine ancestry to political authority.</a:t>
            </a:r>
          </a:p>
          <a:p>
            <a:pPr>
              <a:lnSpc>
                <a:spcPct val="120000"/>
              </a:lnSpc>
            </a:pPr>
            <a:r>
              <a:rPr lang="en-US" sz="2800" dirty="0">
                <a:latin typeface="Abadi" panose="020B0604020104020204" pitchFamily="34" charset="0"/>
              </a:rPr>
              <a:t>Monasteries and churches became centers of learning, literacy, and administration.</a:t>
            </a:r>
          </a:p>
          <a:p>
            <a:pPr>
              <a:lnSpc>
                <a:spcPct val="120000"/>
              </a:lnSpc>
            </a:pPr>
            <a:r>
              <a:rPr lang="en-US" sz="2800" dirty="0">
                <a:latin typeface="Abadi" panose="020B0604020104020204" pitchFamily="34" charset="0"/>
              </a:rPr>
              <a:t>Religion unified the people and differentiated Ethiopia from neighboring Islamic states.</a:t>
            </a:r>
          </a:p>
        </p:txBody>
      </p:sp>
    </p:spTree>
    <p:extLst>
      <p:ext uri="{BB962C8B-B14F-4D97-AF65-F5344CB8AC3E}">
        <p14:creationId xmlns:p14="http://schemas.microsoft.com/office/powerpoint/2010/main" val="393528344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94793396-1A48-D351-60D5-290A40153A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1479B8-B229-448F-25CB-6EB7D836A3B4}"/>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2 – Ethiopia: Continuity and Religious Legitimacy</a:t>
            </a:r>
          </a:p>
        </p:txBody>
      </p:sp>
      <p:sp>
        <p:nvSpPr>
          <p:cNvPr id="2" name="Content Placeholder 1">
            <a:extLst>
              <a:ext uri="{FF2B5EF4-FFF2-40B4-BE49-F238E27FC236}">
                <a16:creationId xmlns:a16="http://schemas.microsoft.com/office/drawing/2014/main" id="{3BE359F0-3827-003E-8D45-0F62C7B229BC}"/>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Cultural and Architectural Achievements</a:t>
            </a:r>
          </a:p>
          <a:p>
            <a:pPr>
              <a:lnSpc>
                <a:spcPct val="120000"/>
              </a:lnSpc>
            </a:pPr>
            <a:r>
              <a:rPr lang="en-US" sz="2800" dirty="0">
                <a:latin typeface="Abadi" panose="020B0604020104020204" pitchFamily="34" charset="0"/>
              </a:rPr>
              <a:t>Construction of Lalibela’s rock-hewn churches — massive churches carved from solid rock symbolizing devotion and technological skill.</a:t>
            </a:r>
          </a:p>
          <a:p>
            <a:pPr>
              <a:lnSpc>
                <a:spcPct val="120000"/>
              </a:lnSpc>
            </a:pPr>
            <a:r>
              <a:rPr lang="en-US" sz="2800" dirty="0">
                <a:latin typeface="Abadi" panose="020B0604020104020204" pitchFamily="34" charset="0"/>
              </a:rPr>
              <a:t>Development of Ge’ez script for religious and historical texts.</a:t>
            </a:r>
          </a:p>
          <a:p>
            <a:pPr>
              <a:lnSpc>
                <a:spcPct val="120000"/>
              </a:lnSpc>
            </a:pPr>
            <a:r>
              <a:rPr lang="en-US" sz="2800" dirty="0">
                <a:latin typeface="Abadi" panose="020B0604020104020204" pitchFamily="34" charset="0"/>
              </a:rPr>
              <a:t>Cultural blending of African, Christian, and Arabic influences through trade and diplomacy.</a:t>
            </a:r>
          </a:p>
        </p:txBody>
      </p:sp>
    </p:spTree>
    <p:extLst>
      <p:ext uri="{BB962C8B-B14F-4D97-AF65-F5344CB8AC3E}">
        <p14:creationId xmlns:p14="http://schemas.microsoft.com/office/powerpoint/2010/main" val="255361948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9E7410BF-6783-F333-8C69-822380E50F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F6A7C8-D8AF-9BEB-C82F-7716FDA2CA0C}"/>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2 – Ethiopia: Continuity and Religious Legitimacy</a:t>
            </a:r>
          </a:p>
        </p:txBody>
      </p:sp>
      <p:sp>
        <p:nvSpPr>
          <p:cNvPr id="2" name="Content Placeholder 1">
            <a:extLst>
              <a:ext uri="{FF2B5EF4-FFF2-40B4-BE49-F238E27FC236}">
                <a16:creationId xmlns:a16="http://schemas.microsoft.com/office/drawing/2014/main" id="{4EBB716B-4BF0-3433-2DA3-47CCAB139DE2}"/>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Historical Significance</a:t>
            </a:r>
          </a:p>
          <a:p>
            <a:pPr>
              <a:lnSpc>
                <a:spcPct val="120000"/>
              </a:lnSpc>
            </a:pPr>
            <a:r>
              <a:rPr lang="en-US" sz="2800" dirty="0">
                <a:latin typeface="Abadi" panose="020B0604020104020204" pitchFamily="34" charset="0"/>
              </a:rPr>
              <a:t>Ethiopia represents continuity of pre-Islamic Christian kingdoms in Africa.</a:t>
            </a:r>
          </a:p>
          <a:p>
            <a:pPr>
              <a:lnSpc>
                <a:spcPct val="120000"/>
              </a:lnSpc>
            </a:pPr>
            <a:r>
              <a:rPr lang="en-US" sz="2800" dirty="0">
                <a:latin typeface="Abadi" panose="020B0604020104020204" pitchFamily="34" charset="0"/>
              </a:rPr>
              <a:t>Demonstrates how religion provided legitimacy and stability in governance.</a:t>
            </a:r>
          </a:p>
          <a:p>
            <a:pPr>
              <a:lnSpc>
                <a:spcPct val="120000"/>
              </a:lnSpc>
            </a:pPr>
            <a:r>
              <a:rPr lang="en-US" sz="2800" dirty="0">
                <a:latin typeface="Abadi" panose="020B0604020104020204" pitchFamily="34" charset="0"/>
              </a:rPr>
              <a:t>Serves as an example of resistance and adaptation amid expanding Islamic and trade networks.</a:t>
            </a:r>
          </a:p>
        </p:txBody>
      </p:sp>
    </p:spTree>
    <p:extLst>
      <p:ext uri="{BB962C8B-B14F-4D97-AF65-F5344CB8AC3E}">
        <p14:creationId xmlns:p14="http://schemas.microsoft.com/office/powerpoint/2010/main" val="364795634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orange and black countries/regions&#10;&#10;AI-generated content may be incorrect.">
            <a:extLst>
              <a:ext uri="{FF2B5EF4-FFF2-40B4-BE49-F238E27FC236}">
                <a16:creationId xmlns:a16="http://schemas.microsoft.com/office/drawing/2014/main" id="{7EB056E8-310B-686B-A5AE-613FCCA4CF0C}"/>
              </a:ext>
            </a:extLst>
          </p:cNvPr>
          <p:cNvPicPr>
            <a:picLocks noChangeAspect="1"/>
          </p:cNvPicPr>
          <p:nvPr/>
        </p:nvPicPr>
        <p:blipFill>
          <a:blip r:embed="rId2"/>
          <a:stretch>
            <a:fillRect/>
          </a:stretch>
        </p:blipFill>
        <p:spPr>
          <a:xfrm>
            <a:off x="2474912" y="346097"/>
            <a:ext cx="7238999" cy="6165806"/>
          </a:xfrm>
          <a:prstGeom prst="rect">
            <a:avLst/>
          </a:prstGeom>
        </p:spPr>
      </p:pic>
    </p:spTree>
    <p:extLst>
      <p:ext uri="{BB962C8B-B14F-4D97-AF65-F5344CB8AC3E}">
        <p14:creationId xmlns:p14="http://schemas.microsoft.com/office/powerpoint/2010/main" val="369951474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304E170-A261-48B9-CB0A-975247FACF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FC3479-80C1-8B5E-89E6-B15D55123B7F}"/>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3 – The Hausa Kingdoms: Decentralized Power and Trade Networks</a:t>
            </a:r>
          </a:p>
        </p:txBody>
      </p:sp>
      <p:sp>
        <p:nvSpPr>
          <p:cNvPr id="2" name="Content Placeholder 1">
            <a:extLst>
              <a:ext uri="{FF2B5EF4-FFF2-40B4-BE49-F238E27FC236}">
                <a16:creationId xmlns:a16="http://schemas.microsoft.com/office/drawing/2014/main" id="{94909133-D97A-3C0A-1403-7E5334BCF28C}"/>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Geographic and Economic Context</a:t>
            </a:r>
          </a:p>
          <a:p>
            <a:pPr>
              <a:lnSpc>
                <a:spcPct val="120000"/>
              </a:lnSpc>
            </a:pPr>
            <a:r>
              <a:rPr lang="en-US" sz="2800" dirty="0">
                <a:latin typeface="Abadi" panose="020B0604020104020204" pitchFamily="34" charset="0"/>
              </a:rPr>
              <a:t>Collection of independent city-states in the central Sudan region (modern Nigeria).</a:t>
            </a:r>
          </a:p>
          <a:p>
            <a:pPr>
              <a:lnSpc>
                <a:spcPct val="120000"/>
              </a:lnSpc>
            </a:pPr>
            <a:r>
              <a:rPr lang="en-US" sz="2800" dirty="0">
                <a:latin typeface="Abadi" panose="020B0604020104020204" pitchFamily="34" charset="0"/>
              </a:rPr>
              <a:t>Located between the Niger River and the Sahel trade routes connecting to North Africa.</a:t>
            </a:r>
          </a:p>
          <a:p>
            <a:pPr>
              <a:lnSpc>
                <a:spcPct val="120000"/>
              </a:lnSpc>
            </a:pPr>
            <a:r>
              <a:rPr lang="en-US" sz="2800" dirty="0">
                <a:latin typeface="Abadi" panose="020B0604020104020204" pitchFamily="34" charset="0"/>
              </a:rPr>
              <a:t>Economy based on agriculture, textile production, ironworking, and trans-Saharan trade in salt, leather, and grain.</a:t>
            </a:r>
          </a:p>
        </p:txBody>
      </p:sp>
    </p:spTree>
    <p:extLst>
      <p:ext uri="{BB962C8B-B14F-4D97-AF65-F5344CB8AC3E}">
        <p14:creationId xmlns:p14="http://schemas.microsoft.com/office/powerpoint/2010/main" val="186756428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badi" panose="020B0604020104020204" pitchFamily="34" charset="0"/>
              </a:rPr>
              <a:t>Learning Objective</a:t>
            </a:r>
          </a:p>
        </p:txBody>
      </p:sp>
      <p:sp>
        <p:nvSpPr>
          <p:cNvPr id="2" name="Content Placeholder 1"/>
          <p:cNvSpPr>
            <a:spLocks noGrp="1"/>
          </p:cNvSpPr>
          <p:nvPr>
            <p:ph idx="1"/>
          </p:nvPr>
        </p:nvSpPr>
        <p:spPr>
          <a:xfrm>
            <a:off x="1217614" y="1828800"/>
            <a:ext cx="9753600" cy="3962400"/>
          </a:xfrm>
        </p:spPr>
        <p:txBody>
          <a:bodyPr>
            <a:normAutofit/>
          </a:bodyPr>
          <a:lstStyle/>
          <a:p>
            <a:pPr marL="45720" indent="0">
              <a:buNone/>
            </a:pPr>
            <a:r>
              <a:rPr lang="en-US" sz="3500" dirty="0">
                <a:latin typeface="Abadi" panose="020B0604020104020204" pitchFamily="34" charset="0"/>
              </a:rPr>
              <a:t>Explain how and why states in Africa developed and changed over time.</a:t>
            </a:r>
            <a:endParaRPr lang="en-US" sz="3200" b="1" dirty="0">
              <a:latin typeface="Abadi" panose="020B0604020104020204" pitchFamily="34" charset="0"/>
            </a:endParaRPr>
          </a:p>
          <a:p>
            <a:pPr marL="45720" indent="0">
              <a:buNone/>
            </a:pPr>
            <a:r>
              <a:rPr lang="en-US" sz="3200" b="1" dirty="0">
                <a:latin typeface="Abadi" panose="020B0604020104020204" pitchFamily="34" charset="0"/>
              </a:rPr>
              <a:t>Key Concept (KC-3.2.I.D.ii)</a:t>
            </a:r>
          </a:p>
          <a:p>
            <a:pPr marL="45720" indent="0">
              <a:buNone/>
            </a:pPr>
            <a:r>
              <a:rPr lang="en-US" sz="3200" dirty="0">
                <a:latin typeface="Abadi" panose="020B0604020104020204" pitchFamily="34" charset="0"/>
              </a:rPr>
              <a:t>In Africa, as in Eurasia and the Americas, state systems demonstrated continuity, innovation, and diversity, and expanded in scope and reach.</a:t>
            </a:r>
          </a:p>
        </p:txBody>
      </p:sp>
    </p:spTree>
    <p:extLst>
      <p:ext uri="{BB962C8B-B14F-4D97-AF65-F5344CB8AC3E}">
        <p14:creationId xmlns:p14="http://schemas.microsoft.com/office/powerpoint/2010/main" val="84695303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AEB41257-9771-A511-36A0-917D3C9108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FA6111-E119-F0F5-D650-70EBBE44FA8A}"/>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3 – The Hausa Kingdoms: Decentralized Power and Trade Networks</a:t>
            </a:r>
          </a:p>
        </p:txBody>
      </p:sp>
      <p:sp>
        <p:nvSpPr>
          <p:cNvPr id="2" name="Content Placeholder 1">
            <a:extLst>
              <a:ext uri="{FF2B5EF4-FFF2-40B4-BE49-F238E27FC236}">
                <a16:creationId xmlns:a16="http://schemas.microsoft.com/office/drawing/2014/main" id="{F063C241-7487-278D-48D3-A179DEA108D0}"/>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Political and Social Organization</a:t>
            </a:r>
          </a:p>
          <a:p>
            <a:pPr>
              <a:lnSpc>
                <a:spcPct val="120000"/>
              </a:lnSpc>
            </a:pPr>
            <a:r>
              <a:rPr lang="en-US" sz="2800" dirty="0">
                <a:latin typeface="Abadi" panose="020B0604020104020204" pitchFamily="34" charset="0"/>
              </a:rPr>
              <a:t>No single central empire — rather, a loose confederation of cities such as Kano, Katsina, and Zazzau.</a:t>
            </a:r>
          </a:p>
          <a:p>
            <a:pPr>
              <a:lnSpc>
                <a:spcPct val="120000"/>
              </a:lnSpc>
            </a:pPr>
            <a:r>
              <a:rPr lang="en-US" sz="2800" dirty="0">
                <a:latin typeface="Abadi" panose="020B0604020104020204" pitchFamily="34" charset="0"/>
              </a:rPr>
              <a:t>Each city-state had a king (Sarki) supported by nobles, warriors, and merchants.</a:t>
            </a:r>
          </a:p>
          <a:p>
            <a:pPr>
              <a:lnSpc>
                <a:spcPct val="120000"/>
              </a:lnSpc>
            </a:pPr>
            <a:r>
              <a:rPr lang="en-US" sz="2800" dirty="0">
                <a:latin typeface="Abadi" panose="020B0604020104020204" pitchFamily="34" charset="0"/>
              </a:rPr>
              <a:t>Society structured around clans and occupational guilds.</a:t>
            </a:r>
          </a:p>
        </p:txBody>
      </p:sp>
    </p:spTree>
    <p:extLst>
      <p:ext uri="{BB962C8B-B14F-4D97-AF65-F5344CB8AC3E}">
        <p14:creationId xmlns:p14="http://schemas.microsoft.com/office/powerpoint/2010/main" val="63405628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E46D81DE-6EEB-8133-053F-FFDE6D23C6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4B1BEB-9AC7-F5F5-DA79-18F2A75A6BA2}"/>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3 – The Hausa Kingdoms: Decentralized Power and Trade Networks</a:t>
            </a:r>
          </a:p>
        </p:txBody>
      </p:sp>
      <p:sp>
        <p:nvSpPr>
          <p:cNvPr id="2" name="Content Placeholder 1">
            <a:extLst>
              <a:ext uri="{FF2B5EF4-FFF2-40B4-BE49-F238E27FC236}">
                <a16:creationId xmlns:a16="http://schemas.microsoft.com/office/drawing/2014/main" id="{0112582A-37FD-1AF0-512E-57FD19C91820}"/>
              </a:ext>
            </a:extLst>
          </p:cNvPr>
          <p:cNvSpPr>
            <a:spLocks noGrp="1"/>
          </p:cNvSpPr>
          <p:nvPr>
            <p:ph idx="1"/>
          </p:nvPr>
        </p:nvSpPr>
        <p:spPr>
          <a:xfrm>
            <a:off x="1217614" y="1447800"/>
            <a:ext cx="9753600" cy="5029200"/>
          </a:xfrm>
        </p:spPr>
        <p:txBody>
          <a:bodyPr>
            <a:normAutofit lnSpcReduction="10000"/>
          </a:bodyPr>
          <a:lstStyle/>
          <a:p>
            <a:pPr marL="45720" indent="0">
              <a:lnSpc>
                <a:spcPct val="120000"/>
              </a:lnSpc>
              <a:buNone/>
            </a:pPr>
            <a:r>
              <a:rPr lang="en-US" sz="2800" dirty="0">
                <a:latin typeface="Abadi" panose="020B0604020104020204" pitchFamily="34" charset="0"/>
              </a:rPr>
              <a:t>Religious and Cultural Life</a:t>
            </a:r>
          </a:p>
          <a:p>
            <a:pPr>
              <a:lnSpc>
                <a:spcPct val="120000"/>
              </a:lnSpc>
            </a:pPr>
            <a:r>
              <a:rPr lang="en-US" sz="2800" dirty="0">
                <a:latin typeface="Abadi" panose="020B0604020104020204" pitchFamily="34" charset="0"/>
              </a:rPr>
              <a:t>Adopted Islam gradually through trade with North African merchants.</a:t>
            </a:r>
          </a:p>
          <a:p>
            <a:pPr>
              <a:lnSpc>
                <a:spcPct val="120000"/>
              </a:lnSpc>
            </a:pPr>
            <a:r>
              <a:rPr lang="en-US" sz="2800" dirty="0">
                <a:latin typeface="Abadi" panose="020B0604020104020204" pitchFamily="34" charset="0"/>
              </a:rPr>
              <a:t>Islamic influence brought literacy, scholarship, and legal systems while coexisting with traditional animist beliefs — an example of religious syncretism.</a:t>
            </a:r>
          </a:p>
          <a:p>
            <a:pPr>
              <a:lnSpc>
                <a:spcPct val="120000"/>
              </a:lnSpc>
            </a:pPr>
            <a:r>
              <a:rPr lang="en-US" sz="2800" dirty="0">
                <a:latin typeface="Abadi" panose="020B0604020104020204" pitchFamily="34" charset="0"/>
              </a:rPr>
              <a:t>Women participated in markets and local production, indicating flexibility within gender norms compared to other Islamic societies.</a:t>
            </a:r>
          </a:p>
        </p:txBody>
      </p:sp>
    </p:spTree>
    <p:extLst>
      <p:ext uri="{BB962C8B-B14F-4D97-AF65-F5344CB8AC3E}">
        <p14:creationId xmlns:p14="http://schemas.microsoft.com/office/powerpoint/2010/main" val="17779072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AC8A0FE-CB2F-4DA0-847F-7A17035BD8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E80E70-349F-1989-85AA-0E70FD7B52F7}"/>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3 – The Hausa Kingdoms: Decentralized Power and Trade Networks</a:t>
            </a:r>
          </a:p>
        </p:txBody>
      </p:sp>
      <p:sp>
        <p:nvSpPr>
          <p:cNvPr id="2" name="Content Placeholder 1">
            <a:extLst>
              <a:ext uri="{FF2B5EF4-FFF2-40B4-BE49-F238E27FC236}">
                <a16:creationId xmlns:a16="http://schemas.microsoft.com/office/drawing/2014/main" id="{3004D0C7-04C9-93E3-C7FB-19B0216BC79C}"/>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Historical Significance</a:t>
            </a:r>
          </a:p>
          <a:p>
            <a:pPr>
              <a:lnSpc>
                <a:spcPct val="120000"/>
              </a:lnSpc>
            </a:pPr>
            <a:r>
              <a:rPr lang="en-US" sz="2800" dirty="0">
                <a:latin typeface="Abadi" panose="020B0604020104020204" pitchFamily="34" charset="0"/>
              </a:rPr>
              <a:t>The Hausa states represent political diversity and adaptation: trade-based city-states rather than empires.</a:t>
            </a:r>
          </a:p>
          <a:p>
            <a:pPr>
              <a:lnSpc>
                <a:spcPct val="120000"/>
              </a:lnSpc>
            </a:pPr>
            <a:r>
              <a:rPr lang="en-US" sz="2800" dirty="0">
                <a:latin typeface="Abadi" panose="020B0604020104020204" pitchFamily="34" charset="0"/>
              </a:rPr>
              <a:t>Their urban centers became important commercial and cultural hubs by the 15th century.</a:t>
            </a:r>
          </a:p>
          <a:p>
            <a:pPr>
              <a:lnSpc>
                <a:spcPct val="120000"/>
              </a:lnSpc>
            </a:pPr>
            <a:r>
              <a:rPr lang="en-US" sz="2800" dirty="0">
                <a:latin typeface="Abadi" panose="020B0604020104020204" pitchFamily="34" charset="0"/>
              </a:rPr>
              <a:t>The region’s mixed Islamic–African character foreshadowed later West African political and cultural developments.</a:t>
            </a:r>
          </a:p>
        </p:txBody>
      </p:sp>
    </p:spTree>
    <p:extLst>
      <p:ext uri="{BB962C8B-B14F-4D97-AF65-F5344CB8AC3E}">
        <p14:creationId xmlns:p14="http://schemas.microsoft.com/office/powerpoint/2010/main" val="9351568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AE27D010-5A2F-31FE-A3AF-2581D7A4AE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C6D1EB-D3F0-7458-457D-A5AEC817FE48}"/>
              </a:ext>
            </a:extLst>
          </p:cNvPr>
          <p:cNvSpPr>
            <a:spLocks noGrp="1"/>
          </p:cNvSpPr>
          <p:nvPr>
            <p:ph type="title"/>
          </p:nvPr>
        </p:nvSpPr>
        <p:spPr>
          <a:xfrm>
            <a:off x="608012" y="274638"/>
            <a:ext cx="10591800" cy="639762"/>
          </a:xfrm>
        </p:spPr>
        <p:txBody>
          <a:bodyPr>
            <a:noAutofit/>
          </a:bodyPr>
          <a:lstStyle/>
          <a:p>
            <a:r>
              <a:rPr lang="en-US" sz="3200" dirty="0">
                <a:latin typeface="Abadi" panose="020B0604020104020204" pitchFamily="34" charset="0"/>
              </a:rPr>
              <a:t>Thematic Connections Across Africa (1200–1450)</a:t>
            </a:r>
          </a:p>
        </p:txBody>
      </p:sp>
      <p:graphicFrame>
        <p:nvGraphicFramePr>
          <p:cNvPr id="6" name="Table 5">
            <a:extLst>
              <a:ext uri="{FF2B5EF4-FFF2-40B4-BE49-F238E27FC236}">
                <a16:creationId xmlns:a16="http://schemas.microsoft.com/office/drawing/2014/main" id="{B73412B8-0A21-98F6-FEBC-05D1A83DD6F1}"/>
              </a:ext>
            </a:extLst>
          </p:cNvPr>
          <p:cNvGraphicFramePr>
            <a:graphicFrameLocks noGrp="1"/>
          </p:cNvGraphicFramePr>
          <p:nvPr>
            <p:extLst>
              <p:ext uri="{D42A27DB-BD31-4B8C-83A1-F6EECF244321}">
                <p14:modId xmlns:p14="http://schemas.microsoft.com/office/powerpoint/2010/main" val="2245541083"/>
              </p:ext>
            </p:extLst>
          </p:nvPr>
        </p:nvGraphicFramePr>
        <p:xfrm>
          <a:off x="493712" y="926926"/>
          <a:ext cx="11201400" cy="5699760"/>
        </p:xfrm>
        <a:graphic>
          <a:graphicData uri="http://schemas.openxmlformats.org/drawingml/2006/table">
            <a:tbl>
              <a:tblPr firstRow="1" firstCol="1" bandRow="1">
                <a:tableStyleId>{3B4B98B0-60AC-42C2-AFA5-B58CD77FA1E5}</a:tableStyleId>
              </a:tblPr>
              <a:tblGrid>
                <a:gridCol w="2590800">
                  <a:extLst>
                    <a:ext uri="{9D8B030D-6E8A-4147-A177-3AD203B41FA5}">
                      <a16:colId xmlns:a16="http://schemas.microsoft.com/office/drawing/2014/main" val="1163794232"/>
                    </a:ext>
                  </a:extLst>
                </a:gridCol>
                <a:gridCol w="3009900">
                  <a:extLst>
                    <a:ext uri="{9D8B030D-6E8A-4147-A177-3AD203B41FA5}">
                      <a16:colId xmlns:a16="http://schemas.microsoft.com/office/drawing/2014/main" val="1630959521"/>
                    </a:ext>
                  </a:extLst>
                </a:gridCol>
                <a:gridCol w="2800350">
                  <a:extLst>
                    <a:ext uri="{9D8B030D-6E8A-4147-A177-3AD203B41FA5}">
                      <a16:colId xmlns:a16="http://schemas.microsoft.com/office/drawing/2014/main" val="607940"/>
                    </a:ext>
                  </a:extLst>
                </a:gridCol>
                <a:gridCol w="2800350">
                  <a:extLst>
                    <a:ext uri="{9D8B030D-6E8A-4147-A177-3AD203B41FA5}">
                      <a16:colId xmlns:a16="http://schemas.microsoft.com/office/drawing/2014/main" val="1593932860"/>
                    </a:ext>
                  </a:extLst>
                </a:gridCol>
              </a:tblGrid>
              <a:tr h="0">
                <a:tc>
                  <a:txBody>
                    <a:bodyPr/>
                    <a:lstStyle/>
                    <a:p>
                      <a:pPr marL="0" marR="0">
                        <a:buNone/>
                      </a:pPr>
                      <a:r>
                        <a:rPr lang="en-US" sz="2200" kern="100">
                          <a:effectLst/>
                        </a:rPr>
                        <a:t>Theme</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Great Zimbabwe</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Ethiopia</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Hausa Kingdoms</a:t>
                      </a:r>
                      <a:endParaRPr lang="en-US" sz="22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25039376"/>
                  </a:ext>
                </a:extLst>
              </a:tr>
              <a:tr h="0">
                <a:tc>
                  <a:txBody>
                    <a:bodyPr/>
                    <a:lstStyle/>
                    <a:p>
                      <a:pPr marL="0" marR="0">
                        <a:buNone/>
                      </a:pPr>
                      <a:r>
                        <a:rPr lang="en-US" sz="2200" kern="100">
                          <a:effectLst/>
                        </a:rPr>
                        <a:t>Basis of Power</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dirty="0">
                          <a:effectLst/>
                        </a:rPr>
                        <a:t>Trade wealth (gold, ivory)</a:t>
                      </a:r>
                      <a:endParaRPr lang="en-US" sz="2200" kern="100" dirty="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Religious legitimacy (Christian monarchy)</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Commerce and city governance</a:t>
                      </a:r>
                      <a:endParaRPr lang="en-US" sz="22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493467972"/>
                  </a:ext>
                </a:extLst>
              </a:tr>
              <a:tr h="0">
                <a:tc>
                  <a:txBody>
                    <a:bodyPr/>
                    <a:lstStyle/>
                    <a:p>
                      <a:pPr marL="0" marR="0">
                        <a:buNone/>
                      </a:pPr>
                      <a:r>
                        <a:rPr lang="en-US" sz="2200" kern="100">
                          <a:effectLst/>
                        </a:rPr>
                        <a:t>Governance Style</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dirty="0">
                          <a:effectLst/>
                        </a:rPr>
                        <a:t>Centralized monarchy</a:t>
                      </a:r>
                      <a:endParaRPr lang="en-US" sz="2200" kern="100" dirty="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Theocratic monarchy</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Decentralized city-states</a:t>
                      </a:r>
                      <a:endParaRPr lang="en-US" sz="22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994901162"/>
                  </a:ext>
                </a:extLst>
              </a:tr>
              <a:tr h="0">
                <a:tc>
                  <a:txBody>
                    <a:bodyPr/>
                    <a:lstStyle/>
                    <a:p>
                      <a:pPr marL="0" marR="0">
                        <a:buNone/>
                      </a:pPr>
                      <a:r>
                        <a:rPr lang="en-US" sz="2200" kern="100">
                          <a:effectLst/>
                        </a:rPr>
                        <a:t>Religion</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Ancestral worship</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Christianity</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Islam (with traditional elements)</a:t>
                      </a:r>
                      <a:endParaRPr lang="en-US" sz="22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010348123"/>
                  </a:ext>
                </a:extLst>
              </a:tr>
              <a:tr h="0">
                <a:tc>
                  <a:txBody>
                    <a:bodyPr/>
                    <a:lstStyle/>
                    <a:p>
                      <a:pPr marL="0" marR="0">
                        <a:buNone/>
                      </a:pPr>
                      <a:r>
                        <a:rPr lang="en-US" sz="2200" kern="100">
                          <a:effectLst/>
                        </a:rPr>
                        <a:t>Innovation</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Monumental stone architecture</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Rock-hewn churches, Ge’ez literature</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Urban craft specialization, trade regulation</a:t>
                      </a:r>
                      <a:endParaRPr lang="en-US" sz="22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582725073"/>
                  </a:ext>
                </a:extLst>
              </a:tr>
              <a:tr h="0">
                <a:tc>
                  <a:txBody>
                    <a:bodyPr/>
                    <a:lstStyle/>
                    <a:p>
                      <a:pPr marL="0" marR="0">
                        <a:buNone/>
                      </a:pPr>
                      <a:r>
                        <a:rPr lang="en-US" sz="2200" kern="100">
                          <a:effectLst/>
                        </a:rPr>
                        <a:t>Continuity</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African kingship traditions</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Christian heritage from Aksum</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Clan-based social organization</a:t>
                      </a:r>
                      <a:endParaRPr lang="en-US" sz="22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355625757"/>
                  </a:ext>
                </a:extLst>
              </a:tr>
              <a:tr h="0">
                <a:tc>
                  <a:txBody>
                    <a:bodyPr/>
                    <a:lstStyle/>
                    <a:p>
                      <a:pPr marL="0" marR="0">
                        <a:buNone/>
                      </a:pPr>
                      <a:r>
                        <a:rPr lang="en-US" sz="2200" kern="100">
                          <a:effectLst/>
                        </a:rPr>
                        <a:t>Connection to Trade</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Linked interior Africa to Indian Ocean trade</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a:effectLst/>
                        </a:rPr>
                        <a:t>Red Sea trade routes</a:t>
                      </a:r>
                      <a:endParaRPr lang="en-US" sz="22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200" kern="100" dirty="0">
                          <a:effectLst/>
                        </a:rPr>
                        <a:t>Trans-Saharan and Sahel networks</a:t>
                      </a:r>
                      <a:endParaRPr lang="en-US" sz="22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41518066"/>
                  </a:ext>
                </a:extLst>
              </a:tr>
            </a:tbl>
          </a:graphicData>
        </a:graphic>
      </p:graphicFrame>
    </p:spTree>
    <p:extLst>
      <p:ext uri="{BB962C8B-B14F-4D97-AF65-F5344CB8AC3E}">
        <p14:creationId xmlns:p14="http://schemas.microsoft.com/office/powerpoint/2010/main" val="408127173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4FF2E0C9-CCCB-81A7-78EF-29C2D55FAC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730716-CE4B-7B64-D8C7-D3CA512184C5}"/>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Concepts and Historical Thinking Skills for AP Exam Questions</a:t>
            </a:r>
          </a:p>
        </p:txBody>
      </p:sp>
      <p:sp>
        <p:nvSpPr>
          <p:cNvPr id="2" name="Content Placeholder 1">
            <a:extLst>
              <a:ext uri="{FF2B5EF4-FFF2-40B4-BE49-F238E27FC236}">
                <a16:creationId xmlns:a16="http://schemas.microsoft.com/office/drawing/2014/main" id="{85D89460-E9EB-D6EE-026B-F7166A7EEDE8}"/>
              </a:ext>
            </a:extLst>
          </p:cNvPr>
          <p:cNvSpPr>
            <a:spLocks noGrp="1"/>
          </p:cNvSpPr>
          <p:nvPr>
            <p:ph idx="1"/>
          </p:nvPr>
        </p:nvSpPr>
        <p:spPr>
          <a:xfrm>
            <a:off x="760412" y="1447800"/>
            <a:ext cx="10744200" cy="5029200"/>
          </a:xfrm>
        </p:spPr>
        <p:txBody>
          <a:bodyPr>
            <a:normAutofit/>
          </a:bodyPr>
          <a:lstStyle/>
          <a:p>
            <a:pPr marL="45720" indent="0">
              <a:lnSpc>
                <a:spcPct val="120000"/>
              </a:lnSpc>
              <a:buNone/>
            </a:pPr>
            <a:r>
              <a:rPr lang="en-US" sz="3200" dirty="0">
                <a:latin typeface="Abadi" panose="020B0604020104020204" pitchFamily="34" charset="0"/>
              </a:rPr>
              <a:t>1.	Continuity and Change:</a:t>
            </a:r>
          </a:p>
          <a:p>
            <a:pPr lvl="1">
              <a:lnSpc>
                <a:spcPct val="120000"/>
              </a:lnSpc>
            </a:pPr>
            <a:r>
              <a:rPr lang="en-US" sz="2800" dirty="0">
                <a:latin typeface="Abadi" panose="020B0604020104020204" pitchFamily="34" charset="0"/>
              </a:rPr>
              <a:t>Enduring local traditions vs. new trade and religious systems.</a:t>
            </a:r>
          </a:p>
          <a:p>
            <a:pPr lvl="1">
              <a:lnSpc>
                <a:spcPct val="120000"/>
              </a:lnSpc>
            </a:pPr>
            <a:r>
              <a:rPr lang="en-US" sz="2800" dirty="0">
                <a:latin typeface="Abadi" panose="020B0604020104020204" pitchFamily="34" charset="0"/>
              </a:rPr>
              <a:t>Shifts from kinship-based to centralized states.</a:t>
            </a:r>
          </a:p>
          <a:p>
            <a:pPr marL="45720" indent="0">
              <a:lnSpc>
                <a:spcPct val="120000"/>
              </a:lnSpc>
              <a:buNone/>
            </a:pPr>
            <a:r>
              <a:rPr lang="en-US" sz="3200" dirty="0">
                <a:latin typeface="Abadi" panose="020B0604020104020204" pitchFamily="34" charset="0"/>
              </a:rPr>
              <a:t>2.	Comparison:</a:t>
            </a:r>
          </a:p>
          <a:p>
            <a:pPr lvl="1">
              <a:lnSpc>
                <a:spcPct val="120000"/>
              </a:lnSpc>
            </a:pPr>
            <a:r>
              <a:rPr lang="en-US" sz="2800" dirty="0">
                <a:latin typeface="Abadi" panose="020B0604020104020204" pitchFamily="34" charset="0"/>
              </a:rPr>
              <a:t>Differences between centralized (Ethiopia, Great Zimbabwe) and decentralized (Hausa) governance.</a:t>
            </a:r>
          </a:p>
          <a:p>
            <a:pPr lvl="1">
              <a:lnSpc>
                <a:spcPct val="120000"/>
              </a:lnSpc>
            </a:pPr>
            <a:r>
              <a:rPr lang="en-US" sz="2800" dirty="0">
                <a:latin typeface="Abadi" panose="020B0604020104020204" pitchFamily="34" charset="0"/>
              </a:rPr>
              <a:t>Contrasts between African and Afro-Eurasian state formation (bureaucracies, religions, economies).</a:t>
            </a:r>
          </a:p>
        </p:txBody>
      </p:sp>
    </p:spTree>
    <p:extLst>
      <p:ext uri="{BB962C8B-B14F-4D97-AF65-F5344CB8AC3E}">
        <p14:creationId xmlns:p14="http://schemas.microsoft.com/office/powerpoint/2010/main" val="405858836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A732E69-7E65-ACB3-B95A-7B60AB08D6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20D51A-9D7B-512D-DCC1-0EDCD8FECF44}"/>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Concepts and Historical Thinking Skills for AP Exam Questions</a:t>
            </a:r>
          </a:p>
        </p:txBody>
      </p:sp>
      <p:sp>
        <p:nvSpPr>
          <p:cNvPr id="2" name="Content Placeholder 1">
            <a:extLst>
              <a:ext uri="{FF2B5EF4-FFF2-40B4-BE49-F238E27FC236}">
                <a16:creationId xmlns:a16="http://schemas.microsoft.com/office/drawing/2014/main" id="{7A652DC7-7F2F-3E17-9109-7D79DAC22A89}"/>
              </a:ext>
            </a:extLst>
          </p:cNvPr>
          <p:cNvSpPr>
            <a:spLocks noGrp="1"/>
          </p:cNvSpPr>
          <p:nvPr>
            <p:ph idx="1"/>
          </p:nvPr>
        </p:nvSpPr>
        <p:spPr>
          <a:xfrm>
            <a:off x="760412" y="1447800"/>
            <a:ext cx="10744200" cy="5029200"/>
          </a:xfrm>
        </p:spPr>
        <p:txBody>
          <a:bodyPr>
            <a:normAutofit/>
          </a:bodyPr>
          <a:lstStyle/>
          <a:p>
            <a:pPr marL="45720" indent="0">
              <a:lnSpc>
                <a:spcPct val="120000"/>
              </a:lnSpc>
              <a:buNone/>
            </a:pPr>
            <a:r>
              <a:rPr lang="en-US" sz="3200" dirty="0">
                <a:latin typeface="Abadi" panose="020B0604020104020204" pitchFamily="34" charset="0"/>
              </a:rPr>
              <a:t>3.	Causation:</a:t>
            </a:r>
          </a:p>
          <a:p>
            <a:pPr lvl="1">
              <a:lnSpc>
                <a:spcPct val="120000"/>
              </a:lnSpc>
            </a:pPr>
            <a:r>
              <a:rPr lang="en-US" sz="2800" dirty="0">
                <a:latin typeface="Abadi" panose="020B0604020104020204" pitchFamily="34" charset="0"/>
              </a:rPr>
              <a:t>How geography and trade routes shaped the development of African states.</a:t>
            </a:r>
          </a:p>
          <a:p>
            <a:pPr lvl="1">
              <a:lnSpc>
                <a:spcPct val="120000"/>
              </a:lnSpc>
            </a:pPr>
            <a:r>
              <a:rPr lang="en-US" sz="2800" dirty="0">
                <a:latin typeface="Abadi" panose="020B0604020104020204" pitchFamily="34" charset="0"/>
              </a:rPr>
              <a:t>How religion (Christianity and Islam) influenced political authority and state legitimacy.</a:t>
            </a:r>
          </a:p>
          <a:p>
            <a:pPr marL="45720" indent="0">
              <a:lnSpc>
                <a:spcPct val="120000"/>
              </a:lnSpc>
              <a:buNone/>
            </a:pPr>
            <a:r>
              <a:rPr lang="en-US" sz="3200" dirty="0">
                <a:latin typeface="Abadi" panose="020B0604020104020204" pitchFamily="34" charset="0"/>
              </a:rPr>
              <a:t>4.	Evidence and Context:</a:t>
            </a:r>
          </a:p>
          <a:p>
            <a:pPr lvl="1">
              <a:lnSpc>
                <a:spcPct val="120000"/>
              </a:lnSpc>
            </a:pPr>
            <a:r>
              <a:rPr lang="en-US" sz="2800" dirty="0">
                <a:latin typeface="Abadi" panose="020B0604020104020204" pitchFamily="34" charset="0"/>
              </a:rPr>
              <a:t>Connection to broader 1200–1450 global patterns: trade expansion, cultural exchange, and technology diffusion.</a:t>
            </a:r>
          </a:p>
          <a:p>
            <a:pPr marL="45720" indent="0">
              <a:lnSpc>
                <a:spcPct val="120000"/>
              </a:lnSpc>
              <a:buNone/>
            </a:pPr>
            <a:endParaRPr lang="en-US" sz="3200" dirty="0">
              <a:latin typeface="Abadi" panose="020B0604020104020204" pitchFamily="34" charset="0"/>
            </a:endParaRPr>
          </a:p>
        </p:txBody>
      </p:sp>
    </p:spTree>
    <p:extLst>
      <p:ext uri="{BB962C8B-B14F-4D97-AF65-F5344CB8AC3E}">
        <p14:creationId xmlns:p14="http://schemas.microsoft.com/office/powerpoint/2010/main" val="90555223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415A060-FE14-21DB-5542-17ADBDC4EB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D0A94D-88D2-2C22-0613-F62587F16EF7}"/>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Reflection and Review Prompts</a:t>
            </a:r>
          </a:p>
        </p:txBody>
      </p:sp>
      <p:sp>
        <p:nvSpPr>
          <p:cNvPr id="2" name="Content Placeholder 1">
            <a:extLst>
              <a:ext uri="{FF2B5EF4-FFF2-40B4-BE49-F238E27FC236}">
                <a16:creationId xmlns:a16="http://schemas.microsoft.com/office/drawing/2014/main" id="{3E0B6E25-FBE8-467C-7E9A-EF9F5DB4E39B}"/>
              </a:ext>
            </a:extLst>
          </p:cNvPr>
          <p:cNvSpPr>
            <a:spLocks noGrp="1"/>
          </p:cNvSpPr>
          <p:nvPr>
            <p:ph idx="1"/>
          </p:nvPr>
        </p:nvSpPr>
        <p:spPr>
          <a:xfrm>
            <a:off x="760412" y="1447800"/>
            <a:ext cx="10744200" cy="5029200"/>
          </a:xfrm>
        </p:spPr>
        <p:txBody>
          <a:bodyPr>
            <a:normAutofit fontScale="92500" lnSpcReduction="10000"/>
          </a:bodyPr>
          <a:lstStyle/>
          <a:p>
            <a:pPr marL="560070" indent="-514350">
              <a:lnSpc>
                <a:spcPct val="120000"/>
              </a:lnSpc>
              <a:buFont typeface="+mj-lt"/>
              <a:buAutoNum type="arabicPeriod"/>
            </a:pPr>
            <a:r>
              <a:rPr lang="en-US" sz="3200" dirty="0">
                <a:latin typeface="Abadi" panose="020B0604020104020204" pitchFamily="34" charset="0"/>
              </a:rPr>
              <a:t>Which African state best demonstrates innovation in governance? Explain your reasoning.</a:t>
            </a:r>
          </a:p>
          <a:p>
            <a:pPr marL="560070" indent="-514350">
              <a:lnSpc>
                <a:spcPct val="120000"/>
              </a:lnSpc>
              <a:buFont typeface="+mj-lt"/>
              <a:buAutoNum type="arabicPeriod"/>
            </a:pPr>
            <a:r>
              <a:rPr lang="en-US" sz="3200" dirty="0">
                <a:latin typeface="Abadi" panose="020B0604020104020204" pitchFamily="34" charset="0"/>
              </a:rPr>
              <a:t>How did trade networks (Indian Ocean, Red Sea, Trans-Saharan) shape African political and cultural systems?</a:t>
            </a:r>
          </a:p>
          <a:p>
            <a:pPr marL="560070" indent="-514350">
              <a:lnSpc>
                <a:spcPct val="120000"/>
              </a:lnSpc>
              <a:buFont typeface="+mj-lt"/>
              <a:buAutoNum type="arabicPeriod"/>
            </a:pPr>
            <a:r>
              <a:rPr lang="en-US" sz="3200" dirty="0">
                <a:latin typeface="Abadi" panose="020B0604020104020204" pitchFamily="34" charset="0"/>
              </a:rPr>
              <a:t>Compare the use of religion as a source of legitimacy in African and Eurasian states during this period.</a:t>
            </a:r>
          </a:p>
          <a:p>
            <a:pPr marL="560070" indent="-514350">
              <a:lnSpc>
                <a:spcPct val="120000"/>
              </a:lnSpc>
              <a:buFont typeface="+mj-lt"/>
              <a:buAutoNum type="arabicPeriod"/>
            </a:pPr>
            <a:r>
              <a:rPr lang="en-US" sz="3200" dirty="0">
                <a:latin typeface="Abadi" panose="020B0604020104020204" pitchFamily="34" charset="0"/>
              </a:rPr>
              <a:t>In what ways do these examples challenge stereotypes about Africa’s “isolation” before European contact.</a:t>
            </a:r>
          </a:p>
        </p:txBody>
      </p:sp>
    </p:spTree>
    <p:extLst>
      <p:ext uri="{BB962C8B-B14F-4D97-AF65-F5344CB8AC3E}">
        <p14:creationId xmlns:p14="http://schemas.microsoft.com/office/powerpoint/2010/main" val="93817716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5FF-B086-3FB3-E620-5BD2B200E193}"/>
              </a:ext>
            </a:extLst>
          </p:cNvPr>
          <p:cNvSpPr>
            <a:spLocks noGrp="1"/>
          </p:cNvSpPr>
          <p:nvPr>
            <p:ph type="title"/>
          </p:nvPr>
        </p:nvSpPr>
        <p:spPr>
          <a:xfrm>
            <a:off x="1217612" y="1219200"/>
            <a:ext cx="9753600" cy="2362199"/>
          </a:xfrm>
        </p:spPr>
        <p:txBody>
          <a:bodyPr>
            <a:normAutofit/>
          </a:bodyPr>
          <a:lstStyle/>
          <a:p>
            <a:r>
              <a:rPr lang="en-US" sz="8800"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3666456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E4617C0-71F3-877E-0A5D-9CA5FDCE07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5E643F-8DE8-B661-C40F-3852032B314D}"/>
              </a:ext>
            </a:extLst>
          </p:cNvPr>
          <p:cNvSpPr>
            <a:spLocks noGrp="1"/>
          </p:cNvSpPr>
          <p:nvPr>
            <p:ph type="title"/>
          </p:nvPr>
        </p:nvSpPr>
        <p:spPr/>
        <p:txBody>
          <a:bodyPr/>
          <a:lstStyle/>
          <a:p>
            <a:r>
              <a:rPr lang="en-US" dirty="0">
                <a:latin typeface="Abadi" panose="020B0604020104020204" pitchFamily="34" charset="0"/>
              </a:rPr>
              <a:t>Overview</a:t>
            </a:r>
          </a:p>
        </p:txBody>
      </p:sp>
      <p:sp>
        <p:nvSpPr>
          <p:cNvPr id="4" name="Content Placeholder 1">
            <a:extLst>
              <a:ext uri="{FF2B5EF4-FFF2-40B4-BE49-F238E27FC236}">
                <a16:creationId xmlns:a16="http://schemas.microsoft.com/office/drawing/2014/main" id="{194B6C83-9788-FAD3-800D-15C8B5FC7D9C}"/>
              </a:ext>
            </a:extLst>
          </p:cNvPr>
          <p:cNvSpPr txBox="1">
            <a:spLocks/>
          </p:cNvSpPr>
          <p:nvPr/>
        </p:nvSpPr>
        <p:spPr>
          <a:xfrm>
            <a:off x="1217612" y="1905000"/>
            <a:ext cx="9753600" cy="4572000"/>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indent="0">
              <a:buNone/>
            </a:pPr>
            <a:r>
              <a:rPr lang="en-US" sz="3600" dirty="0">
                <a:latin typeface="Abadi" panose="020B0604020104020204" pitchFamily="34" charset="0"/>
              </a:rPr>
              <a:t>Between 1200 and 1450, Africa saw the rise of powerful and diverse state systems that connected local societies to global trade networks. These states demonstrated both continuity with traditional African political structures and innovation in administration, religion, and commerce.</a:t>
            </a:r>
          </a:p>
          <a:p>
            <a:pPr marL="45720" indent="0">
              <a:buNone/>
            </a:pPr>
            <a:r>
              <a:rPr lang="en-US" sz="3600" dirty="0">
                <a:latin typeface="Abadi" panose="020B0604020104020204" pitchFamily="34" charset="0"/>
              </a:rPr>
              <a:t>Three major case studies illustrate these patterns: Great Zimbabwe, Ethiopia, and the Hausa Kingdoms.</a:t>
            </a:r>
          </a:p>
          <a:p>
            <a:pPr marL="45720" indent="0">
              <a:buFont typeface="Arial" pitchFamily="34" charset="0"/>
              <a:buNone/>
            </a:pPr>
            <a:endParaRPr lang="en-US" dirty="0">
              <a:latin typeface="Abadi" panose="020B0604020104020204" pitchFamily="34" charset="0"/>
            </a:endParaRPr>
          </a:p>
        </p:txBody>
      </p:sp>
    </p:spTree>
    <p:extLst>
      <p:ext uri="{BB962C8B-B14F-4D97-AF65-F5344CB8AC3E}">
        <p14:creationId xmlns:p14="http://schemas.microsoft.com/office/powerpoint/2010/main" val="3763325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E1A25DE-F072-CC4E-E52E-85F1AC00D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C28B71-5C0F-BCC3-7A13-ED1B600F89F8}"/>
              </a:ext>
            </a:extLst>
          </p:cNvPr>
          <p:cNvSpPr>
            <a:spLocks noGrp="1"/>
          </p:cNvSpPr>
          <p:nvPr>
            <p:ph type="title"/>
          </p:nvPr>
        </p:nvSpPr>
        <p:spPr>
          <a:xfrm>
            <a:off x="684212" y="200891"/>
            <a:ext cx="9753600" cy="715962"/>
          </a:xfrm>
        </p:spPr>
        <p:txBody>
          <a:bodyPr>
            <a:noAutofit/>
          </a:bodyPr>
          <a:lstStyle/>
          <a:p>
            <a:r>
              <a:rPr lang="en-US" sz="2800" dirty="0">
                <a:latin typeface="Abadi" panose="020B0604020104020204" pitchFamily="34" charset="0"/>
              </a:rPr>
              <a:t>Keywords and Phrases</a:t>
            </a:r>
          </a:p>
        </p:txBody>
      </p:sp>
      <p:graphicFrame>
        <p:nvGraphicFramePr>
          <p:cNvPr id="6" name="Table 5">
            <a:extLst>
              <a:ext uri="{FF2B5EF4-FFF2-40B4-BE49-F238E27FC236}">
                <a16:creationId xmlns:a16="http://schemas.microsoft.com/office/drawing/2014/main" id="{3D3481CA-6777-8C66-2BF2-066A8D48BFD7}"/>
              </a:ext>
            </a:extLst>
          </p:cNvPr>
          <p:cNvGraphicFramePr>
            <a:graphicFrameLocks noGrp="1"/>
          </p:cNvGraphicFramePr>
          <p:nvPr>
            <p:extLst>
              <p:ext uri="{D42A27DB-BD31-4B8C-83A1-F6EECF244321}">
                <p14:modId xmlns:p14="http://schemas.microsoft.com/office/powerpoint/2010/main" val="4163940729"/>
              </p:ext>
            </p:extLst>
          </p:nvPr>
        </p:nvGraphicFramePr>
        <p:xfrm>
          <a:off x="417512" y="1295400"/>
          <a:ext cx="11353800" cy="5209309"/>
        </p:xfrm>
        <a:graphic>
          <a:graphicData uri="http://schemas.openxmlformats.org/drawingml/2006/table">
            <a:tbl>
              <a:tblPr firstRow="1" firstCol="1" bandRow="1">
                <a:tableStyleId>{3B4B98B0-60AC-42C2-AFA5-B58CD77FA1E5}</a:tableStyleId>
              </a:tblPr>
              <a:tblGrid>
                <a:gridCol w="3814166">
                  <a:extLst>
                    <a:ext uri="{9D8B030D-6E8A-4147-A177-3AD203B41FA5}">
                      <a16:colId xmlns:a16="http://schemas.microsoft.com/office/drawing/2014/main" val="1163040256"/>
                    </a:ext>
                  </a:extLst>
                </a:gridCol>
                <a:gridCol w="7539634">
                  <a:extLst>
                    <a:ext uri="{9D8B030D-6E8A-4147-A177-3AD203B41FA5}">
                      <a16:colId xmlns:a16="http://schemas.microsoft.com/office/drawing/2014/main" val="3089859764"/>
                    </a:ext>
                  </a:extLst>
                </a:gridCol>
              </a:tblGrid>
              <a:tr h="422564">
                <a:tc>
                  <a:txBody>
                    <a:bodyPr/>
                    <a:lstStyle/>
                    <a:p>
                      <a:pPr marL="0" marR="0">
                        <a:buNone/>
                      </a:pPr>
                      <a:r>
                        <a:rPr lang="en-US" sz="2400" kern="100">
                          <a:effectLst/>
                        </a:rPr>
                        <a:t>Term</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Definition</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198818642"/>
                  </a:ext>
                </a:extLst>
              </a:tr>
              <a:tr h="845127">
                <a:tc>
                  <a:txBody>
                    <a:bodyPr/>
                    <a:lstStyle/>
                    <a:p>
                      <a:pPr marL="0" marR="0">
                        <a:buNone/>
                      </a:pPr>
                      <a:r>
                        <a:rPr lang="en-US" sz="2400" kern="100">
                          <a:effectLst/>
                        </a:rPr>
                        <a:t>Great Zimbabwe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Powerful southern African kingdom known for trade wealth and monumental stone architecture.</a:t>
                      </a:r>
                      <a:endParaRPr lang="en-US" sz="24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018413094"/>
                  </a:ext>
                </a:extLst>
              </a:tr>
              <a:tr h="845127">
                <a:tc>
                  <a:txBody>
                    <a:bodyPr/>
                    <a:lstStyle/>
                    <a:p>
                      <a:pPr marL="0" marR="0">
                        <a:buNone/>
                      </a:pPr>
                      <a:r>
                        <a:rPr lang="en-US" sz="2400" kern="100">
                          <a:effectLst/>
                        </a:rPr>
                        <a:t>Solomonic Dynasty</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Ethiopian Christian rulers claiming descent from King Solomon and the Queen of Sheba.</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4609097"/>
                  </a:ext>
                </a:extLst>
              </a:tr>
              <a:tr h="845127">
                <a:tc>
                  <a:txBody>
                    <a:bodyPr/>
                    <a:lstStyle/>
                    <a:p>
                      <a:pPr marL="0" marR="0">
                        <a:buNone/>
                      </a:pPr>
                      <a:r>
                        <a:rPr lang="en-US" sz="2400" kern="100">
                          <a:effectLst/>
                        </a:rPr>
                        <a:t>Lalibela</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Ethiopian city famous for rock-hewn churches carved into the ground.</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606730001"/>
                  </a:ext>
                </a:extLst>
              </a:tr>
              <a:tr h="422564">
                <a:tc>
                  <a:txBody>
                    <a:bodyPr/>
                    <a:lstStyle/>
                    <a:p>
                      <a:pPr marL="0" marR="0">
                        <a:buNone/>
                      </a:pPr>
                      <a:r>
                        <a:rPr lang="en-US" sz="2400" kern="100">
                          <a:effectLst/>
                        </a:rPr>
                        <a:t>Hausa Kingdoms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West African city-states linked by trade and Islam.</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245921527"/>
                  </a:ext>
                </a:extLst>
              </a:tr>
              <a:tr h="422564">
                <a:tc>
                  <a:txBody>
                    <a:bodyPr/>
                    <a:lstStyle/>
                    <a:p>
                      <a:pPr marL="0" marR="0">
                        <a:buNone/>
                      </a:pPr>
                      <a:r>
                        <a:rPr lang="en-US" sz="2400" kern="100">
                          <a:effectLst/>
                        </a:rPr>
                        <a:t>Syncretism</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The blending of different religious or cultural beliefs.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08659477"/>
                  </a:ext>
                </a:extLst>
              </a:tr>
              <a:tr h="845127">
                <a:tc>
                  <a:txBody>
                    <a:bodyPr/>
                    <a:lstStyle/>
                    <a:p>
                      <a:pPr marL="0" marR="0">
                        <a:buNone/>
                      </a:pPr>
                      <a:r>
                        <a:rPr lang="en-US" sz="2400" kern="100">
                          <a:effectLst/>
                        </a:rPr>
                        <a:t>Trans-Saharan Trade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Network connecting West Africa to North Africa and the Mediterranean world.</a:t>
                      </a:r>
                      <a:endParaRPr lang="en-US" sz="24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51407264"/>
                  </a:ext>
                </a:extLst>
              </a:tr>
            </a:tbl>
          </a:graphicData>
        </a:graphic>
      </p:graphicFrame>
    </p:spTree>
    <p:extLst>
      <p:ext uri="{BB962C8B-B14F-4D97-AF65-F5344CB8AC3E}">
        <p14:creationId xmlns:p14="http://schemas.microsoft.com/office/powerpoint/2010/main" val="1009097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different countries/regions&#10;&#10;AI-generated content may be incorrect.">
            <a:extLst>
              <a:ext uri="{FF2B5EF4-FFF2-40B4-BE49-F238E27FC236}">
                <a16:creationId xmlns:a16="http://schemas.microsoft.com/office/drawing/2014/main" id="{F63FE438-F8E6-75F8-9F1B-E32A065A41F8}"/>
              </a:ext>
            </a:extLst>
          </p:cNvPr>
          <p:cNvPicPr>
            <a:picLocks noChangeAspect="1"/>
          </p:cNvPicPr>
          <p:nvPr/>
        </p:nvPicPr>
        <p:blipFill>
          <a:blip r:embed="rId2"/>
          <a:stretch>
            <a:fillRect/>
          </a:stretch>
        </p:blipFill>
        <p:spPr>
          <a:xfrm>
            <a:off x="2589212" y="162792"/>
            <a:ext cx="7010399" cy="6532416"/>
          </a:xfrm>
          <a:prstGeom prst="rect">
            <a:avLst/>
          </a:prstGeom>
        </p:spPr>
      </p:pic>
    </p:spTree>
    <p:extLst>
      <p:ext uri="{BB962C8B-B14F-4D97-AF65-F5344CB8AC3E}">
        <p14:creationId xmlns:p14="http://schemas.microsoft.com/office/powerpoint/2010/main" val="136817421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32606DC-94A4-D3B2-E8DA-D93298660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899783-2435-20E4-E6FB-E05F2CAE832C}"/>
              </a:ext>
            </a:extLst>
          </p:cNvPr>
          <p:cNvSpPr>
            <a:spLocks noGrp="1"/>
          </p:cNvSpPr>
          <p:nvPr>
            <p:ph type="title"/>
          </p:nvPr>
        </p:nvSpPr>
        <p:spPr>
          <a:xfrm>
            <a:off x="1217611" y="617538"/>
            <a:ext cx="9753600" cy="1020762"/>
          </a:xfrm>
        </p:spPr>
        <p:txBody>
          <a:bodyPr>
            <a:noAutofit/>
          </a:bodyPr>
          <a:lstStyle/>
          <a:p>
            <a:r>
              <a:rPr lang="en-US" sz="3200" dirty="0">
                <a:latin typeface="Abadi" panose="020B0604020104020204" pitchFamily="34" charset="0"/>
              </a:rPr>
              <a:t>Background Reading: State Formation in Africa (1200–1450)</a:t>
            </a:r>
          </a:p>
        </p:txBody>
      </p:sp>
      <p:sp>
        <p:nvSpPr>
          <p:cNvPr id="2" name="Content Placeholder 1">
            <a:extLst>
              <a:ext uri="{FF2B5EF4-FFF2-40B4-BE49-F238E27FC236}">
                <a16:creationId xmlns:a16="http://schemas.microsoft.com/office/drawing/2014/main" id="{D2F6B93E-6AAC-3FF8-0137-2E1C5FFAA78E}"/>
              </a:ext>
            </a:extLst>
          </p:cNvPr>
          <p:cNvSpPr>
            <a:spLocks noGrp="1"/>
          </p:cNvSpPr>
          <p:nvPr>
            <p:ph idx="1"/>
          </p:nvPr>
        </p:nvSpPr>
        <p:spPr>
          <a:xfrm>
            <a:off x="1217611" y="1905000"/>
            <a:ext cx="9753600" cy="4335462"/>
          </a:xfrm>
        </p:spPr>
        <p:txBody>
          <a:bodyPr>
            <a:normAutofit/>
          </a:bodyPr>
          <a:lstStyle/>
          <a:p>
            <a:pPr marL="45720" indent="0">
              <a:lnSpc>
                <a:spcPct val="110000"/>
              </a:lnSpc>
              <a:buNone/>
            </a:pPr>
            <a:r>
              <a:rPr lang="en-US" sz="3200" dirty="0">
                <a:latin typeface="Abadi" panose="020B0604020104020204" pitchFamily="34" charset="0"/>
              </a:rPr>
              <a:t>African societies developed in many different environments — from savanna trade routes to highland plateaus — producing distinct political forms. While some states relied on kinship networks and clan-based leadership, others built centralized monarchies or city-based kingdoms linked to regional and trans-Saharan trade.</a:t>
            </a:r>
          </a:p>
        </p:txBody>
      </p:sp>
    </p:spTree>
    <p:extLst>
      <p:ext uri="{BB962C8B-B14F-4D97-AF65-F5344CB8AC3E}">
        <p14:creationId xmlns:p14="http://schemas.microsoft.com/office/powerpoint/2010/main" val="38632224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93BE88EB-6E89-479B-8792-22DE3B0429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2B7D09-8BE9-9F0C-360D-5AD87F49BB77}"/>
              </a:ext>
            </a:extLst>
          </p:cNvPr>
          <p:cNvSpPr>
            <a:spLocks noGrp="1"/>
          </p:cNvSpPr>
          <p:nvPr>
            <p:ph type="title"/>
          </p:nvPr>
        </p:nvSpPr>
        <p:spPr>
          <a:xfrm>
            <a:off x="1217611" y="617538"/>
            <a:ext cx="9753600" cy="1020762"/>
          </a:xfrm>
        </p:spPr>
        <p:txBody>
          <a:bodyPr>
            <a:noAutofit/>
          </a:bodyPr>
          <a:lstStyle/>
          <a:p>
            <a:r>
              <a:rPr lang="en-US" sz="3200" dirty="0">
                <a:latin typeface="Abadi" panose="020B0604020104020204" pitchFamily="34" charset="0"/>
              </a:rPr>
              <a:t>Background Reading: State Formation in Africa (1200–1450)</a:t>
            </a:r>
          </a:p>
        </p:txBody>
      </p:sp>
      <p:sp>
        <p:nvSpPr>
          <p:cNvPr id="2" name="Content Placeholder 1">
            <a:extLst>
              <a:ext uri="{FF2B5EF4-FFF2-40B4-BE49-F238E27FC236}">
                <a16:creationId xmlns:a16="http://schemas.microsoft.com/office/drawing/2014/main" id="{D9FF0004-A172-8E63-A6CC-3583045CCA44}"/>
              </a:ext>
            </a:extLst>
          </p:cNvPr>
          <p:cNvSpPr>
            <a:spLocks noGrp="1"/>
          </p:cNvSpPr>
          <p:nvPr>
            <p:ph idx="1"/>
          </p:nvPr>
        </p:nvSpPr>
        <p:spPr>
          <a:xfrm>
            <a:off x="1217611" y="1905000"/>
            <a:ext cx="9753600" cy="4335462"/>
          </a:xfrm>
        </p:spPr>
        <p:txBody>
          <a:bodyPr>
            <a:normAutofit lnSpcReduction="10000"/>
          </a:bodyPr>
          <a:lstStyle/>
          <a:p>
            <a:pPr marL="45720" indent="0">
              <a:lnSpc>
                <a:spcPct val="110000"/>
              </a:lnSpc>
              <a:buNone/>
            </a:pPr>
            <a:r>
              <a:rPr lang="en-US" sz="2800" dirty="0">
                <a:latin typeface="Abadi" panose="020B0604020104020204" pitchFamily="34" charset="0"/>
              </a:rPr>
              <a:t>African political systems during this period show three key trends:</a:t>
            </a:r>
          </a:p>
          <a:p>
            <a:pPr marL="560070" indent="-514350">
              <a:lnSpc>
                <a:spcPct val="110000"/>
              </a:lnSpc>
              <a:buFont typeface="+mj-lt"/>
              <a:buAutoNum type="arabicPeriod"/>
            </a:pPr>
            <a:r>
              <a:rPr lang="en-US" sz="2800" b="1" dirty="0">
                <a:latin typeface="Abadi" panose="020B0604020104020204" pitchFamily="34" charset="0"/>
              </a:rPr>
              <a:t>Continuity</a:t>
            </a:r>
            <a:r>
              <a:rPr lang="en-US" sz="2800" dirty="0">
                <a:latin typeface="Abadi" panose="020B0604020104020204" pitchFamily="34" charset="0"/>
              </a:rPr>
              <a:t>: Long-standing local governance, clan systems, and spiritual traditions persisted.</a:t>
            </a:r>
          </a:p>
          <a:p>
            <a:pPr marL="560070" indent="-514350">
              <a:lnSpc>
                <a:spcPct val="110000"/>
              </a:lnSpc>
              <a:buFont typeface="+mj-lt"/>
              <a:buAutoNum type="arabicPeriod"/>
            </a:pPr>
            <a:r>
              <a:rPr lang="en-US" sz="2800" b="1" dirty="0">
                <a:latin typeface="Abadi" panose="020B0604020104020204" pitchFamily="34" charset="0"/>
              </a:rPr>
              <a:t>Innovation</a:t>
            </a:r>
            <a:r>
              <a:rPr lang="en-US" sz="2800" dirty="0">
                <a:latin typeface="Abadi" panose="020B0604020104020204" pitchFamily="34" charset="0"/>
              </a:rPr>
              <a:t>: New forms of bureaucracy, architecture, and religious syncretism emerged.</a:t>
            </a:r>
          </a:p>
          <a:p>
            <a:pPr marL="560070" indent="-514350">
              <a:lnSpc>
                <a:spcPct val="110000"/>
              </a:lnSpc>
              <a:buFont typeface="+mj-lt"/>
              <a:buAutoNum type="arabicPeriod"/>
            </a:pPr>
            <a:r>
              <a:rPr lang="en-US" sz="2800" b="1" dirty="0">
                <a:latin typeface="Abadi" panose="020B0604020104020204" pitchFamily="34" charset="0"/>
              </a:rPr>
              <a:t>Integration</a:t>
            </a:r>
            <a:r>
              <a:rPr lang="en-US" sz="2800" dirty="0">
                <a:latin typeface="Abadi" panose="020B0604020104020204" pitchFamily="34" charset="0"/>
              </a:rPr>
              <a:t>: Growing connections with trade networks and Islamic influences reshaped economic and political life.</a:t>
            </a:r>
          </a:p>
        </p:txBody>
      </p:sp>
    </p:spTree>
    <p:extLst>
      <p:ext uri="{BB962C8B-B14F-4D97-AF65-F5344CB8AC3E}">
        <p14:creationId xmlns:p14="http://schemas.microsoft.com/office/powerpoint/2010/main" val="226390843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6CF6A-5EAE-2C6A-D05B-6611C44FD784}"/>
            </a:ext>
          </a:extLst>
        </p:cNvPr>
        <p:cNvGrpSpPr/>
        <p:nvPr/>
      </p:nvGrpSpPr>
      <p:grpSpPr>
        <a:xfrm>
          <a:off x="0" y="0"/>
          <a:ext cx="0" cy="0"/>
          <a:chOff x="0" y="0"/>
          <a:chExt cx="0" cy="0"/>
        </a:xfrm>
      </p:grpSpPr>
      <p:pic>
        <p:nvPicPr>
          <p:cNvPr id="3" name="Picture 2" descr="A map of the world with different countries/regions&#10;&#10;AI-generated content may be incorrect.">
            <a:extLst>
              <a:ext uri="{FF2B5EF4-FFF2-40B4-BE49-F238E27FC236}">
                <a16:creationId xmlns:a16="http://schemas.microsoft.com/office/drawing/2014/main" id="{3210DFD1-D70E-69C8-30CD-63E7CD525B0A}"/>
              </a:ext>
            </a:extLst>
          </p:cNvPr>
          <p:cNvPicPr>
            <a:picLocks noChangeAspect="1"/>
          </p:cNvPicPr>
          <p:nvPr/>
        </p:nvPicPr>
        <p:blipFill>
          <a:blip r:embed="rId2"/>
          <a:srcRect l="36956" t="39502" r="15217" b="13839"/>
          <a:stretch>
            <a:fillRect/>
          </a:stretch>
        </p:blipFill>
        <p:spPr>
          <a:xfrm>
            <a:off x="3191192" y="789709"/>
            <a:ext cx="5806440" cy="5278582"/>
          </a:xfrm>
          <a:prstGeom prst="rect">
            <a:avLst/>
          </a:prstGeom>
        </p:spPr>
      </p:pic>
    </p:spTree>
    <p:extLst>
      <p:ext uri="{BB962C8B-B14F-4D97-AF65-F5344CB8AC3E}">
        <p14:creationId xmlns:p14="http://schemas.microsoft.com/office/powerpoint/2010/main" val="96674429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00B720B4-047D-4D29-1994-C50D7F5024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3F7BF6-ADAB-3B46-A9E2-B49E5CDE194D}"/>
              </a:ext>
            </a:extLst>
          </p:cNvPr>
          <p:cNvSpPr>
            <a:spLocks noGrp="1"/>
          </p:cNvSpPr>
          <p:nvPr>
            <p:ph type="title"/>
          </p:nvPr>
        </p:nvSpPr>
        <p:spPr>
          <a:xfrm>
            <a:off x="1217614" y="274638"/>
            <a:ext cx="9982198" cy="1020762"/>
          </a:xfrm>
        </p:spPr>
        <p:txBody>
          <a:bodyPr>
            <a:noAutofit/>
          </a:bodyPr>
          <a:lstStyle/>
          <a:p>
            <a:r>
              <a:rPr lang="en-US" sz="3200" dirty="0">
                <a:latin typeface="Abadi" panose="020B0604020104020204" pitchFamily="34" charset="0"/>
              </a:rPr>
              <a:t>Case Study 1 – Great Zimbabwe: Power through Trade and Architecture</a:t>
            </a:r>
          </a:p>
        </p:txBody>
      </p:sp>
      <p:sp>
        <p:nvSpPr>
          <p:cNvPr id="2" name="Content Placeholder 1">
            <a:extLst>
              <a:ext uri="{FF2B5EF4-FFF2-40B4-BE49-F238E27FC236}">
                <a16:creationId xmlns:a16="http://schemas.microsoft.com/office/drawing/2014/main" id="{09EE7E56-9228-A2FE-7F00-EE1A962632A6}"/>
              </a:ext>
            </a:extLst>
          </p:cNvPr>
          <p:cNvSpPr>
            <a:spLocks noGrp="1"/>
          </p:cNvSpPr>
          <p:nvPr>
            <p:ph idx="1"/>
          </p:nvPr>
        </p:nvSpPr>
        <p:spPr>
          <a:xfrm>
            <a:off x="1217614" y="1447800"/>
            <a:ext cx="9753600" cy="5029200"/>
          </a:xfrm>
        </p:spPr>
        <p:txBody>
          <a:bodyPr>
            <a:normAutofit/>
          </a:bodyPr>
          <a:lstStyle/>
          <a:p>
            <a:pPr marL="45720" indent="0">
              <a:lnSpc>
                <a:spcPct val="120000"/>
              </a:lnSpc>
              <a:buNone/>
            </a:pPr>
            <a:r>
              <a:rPr lang="en-US" sz="2800" dirty="0">
                <a:latin typeface="Abadi" panose="020B0604020104020204" pitchFamily="34" charset="0"/>
              </a:rPr>
              <a:t>Geographic and Economic Context</a:t>
            </a:r>
          </a:p>
          <a:p>
            <a:pPr>
              <a:lnSpc>
                <a:spcPct val="120000"/>
              </a:lnSpc>
            </a:pPr>
            <a:r>
              <a:rPr lang="en-US" sz="2800" dirty="0">
                <a:latin typeface="Abadi" panose="020B0604020104020204" pitchFamily="34" charset="0"/>
              </a:rPr>
              <a:t>Located in southeastern Africa between the Zambezi and Limpopo rivers.</a:t>
            </a:r>
          </a:p>
          <a:p>
            <a:pPr>
              <a:lnSpc>
                <a:spcPct val="120000"/>
              </a:lnSpc>
            </a:pPr>
            <a:r>
              <a:rPr lang="en-US" sz="2800" dirty="0">
                <a:latin typeface="Abadi" panose="020B0604020104020204" pitchFamily="34" charset="0"/>
              </a:rPr>
              <a:t>Controlled trade between the interior gold fields and coastal ports such as Sofala and Kilwa on the Swahili Coast.</a:t>
            </a:r>
          </a:p>
          <a:p>
            <a:pPr>
              <a:lnSpc>
                <a:spcPct val="120000"/>
              </a:lnSpc>
            </a:pPr>
            <a:r>
              <a:rPr lang="en-US" sz="2800" dirty="0">
                <a:latin typeface="Abadi" panose="020B0604020104020204" pitchFamily="34" charset="0"/>
              </a:rPr>
              <a:t>Became a center of wealth through gold, cattle, and ivory trade.</a:t>
            </a:r>
          </a:p>
        </p:txBody>
      </p:sp>
    </p:spTree>
    <p:extLst>
      <p:ext uri="{BB962C8B-B14F-4D97-AF65-F5344CB8AC3E}">
        <p14:creationId xmlns:p14="http://schemas.microsoft.com/office/powerpoint/2010/main" val="379097186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rld country report presentatio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249</TotalTime>
  <Words>1559</Words>
  <Application>Microsoft Office PowerPoint</Application>
  <PresentationFormat>Custom</PresentationFormat>
  <Paragraphs>181</Paragraphs>
  <Slides>27</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Abadi</vt:lpstr>
      <vt:lpstr>Arial</vt:lpstr>
      <vt:lpstr>Century Gothic</vt:lpstr>
      <vt:lpstr>World country report presentation</vt:lpstr>
      <vt:lpstr>State Building in Africa –  1200-1450</vt:lpstr>
      <vt:lpstr>Learning Objective</vt:lpstr>
      <vt:lpstr>Overview</vt:lpstr>
      <vt:lpstr>Keywords and Phrases</vt:lpstr>
      <vt:lpstr>PowerPoint Presentation</vt:lpstr>
      <vt:lpstr>Background Reading: State Formation in Africa (1200–1450)</vt:lpstr>
      <vt:lpstr>Background Reading: State Formation in Africa (1200–1450)</vt:lpstr>
      <vt:lpstr>PowerPoint Presentation</vt:lpstr>
      <vt:lpstr>Case Study 1 – Great Zimbabwe: Power through Trade and Architecture</vt:lpstr>
      <vt:lpstr>Case Study 1 – Great Zimbabwe: Power through Trade and Architecture</vt:lpstr>
      <vt:lpstr>Case Study 1 – Great Zimbabwe: Power through Trade and Architecture</vt:lpstr>
      <vt:lpstr>Case Study 1 – Great Zimbabwe: Power through Trade and Architecture</vt:lpstr>
      <vt:lpstr>PowerPoint Presentation</vt:lpstr>
      <vt:lpstr>Case Study 2 – Ethiopia: Continuity and Religious Legitimacy</vt:lpstr>
      <vt:lpstr>Case Study 2 – Ethiopia: Continuity and Religious Legitimacy</vt:lpstr>
      <vt:lpstr>Case Study 2 – Ethiopia: Continuity and Religious Legitimacy</vt:lpstr>
      <vt:lpstr>Case Study 2 – Ethiopia: Continuity and Religious Legitimacy</vt:lpstr>
      <vt:lpstr>PowerPoint Presentation</vt:lpstr>
      <vt:lpstr>Case Study 3 – The Hausa Kingdoms: Decentralized Power and Trade Networks</vt:lpstr>
      <vt:lpstr>Case Study 3 – The Hausa Kingdoms: Decentralized Power and Trade Networks</vt:lpstr>
      <vt:lpstr>Case Study 3 – The Hausa Kingdoms: Decentralized Power and Trade Networks</vt:lpstr>
      <vt:lpstr>Case Study 3 – The Hausa Kingdoms: Decentralized Power and Trade Networks</vt:lpstr>
      <vt:lpstr>Thematic Connections Across Africa (1200–1450)</vt:lpstr>
      <vt:lpstr>Concepts and Historical Thinking Skills for AP Exam Questions</vt:lpstr>
      <vt:lpstr>Concepts and Historical Thinking Skills for AP Exam Questions</vt:lpstr>
      <vt:lpstr>Reflection and Review Prompts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Robert Sawyer</dc:creator>
  <cp:lastModifiedBy>Dr. Robert Sawyer</cp:lastModifiedBy>
  <cp:revision>7</cp:revision>
  <dcterms:created xsi:type="dcterms:W3CDTF">2025-09-29T06:54:32Z</dcterms:created>
  <dcterms:modified xsi:type="dcterms:W3CDTF">2025-11-03T02:54:14Z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