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1" d="100"/>
          <a:sy n="51" d="100"/>
        </p:scale>
        <p:origin x="125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FCFE23A-1967-415C-8531-9219511E891C}"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47531636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CFE23A-1967-415C-8531-9219511E891C}"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35457051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CFE23A-1967-415C-8531-9219511E891C}"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188194126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CFE23A-1967-415C-8531-9219511E891C}"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104399037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CFE23A-1967-415C-8531-9219511E891C}"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278047574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CFE23A-1967-415C-8531-9219511E891C}"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136534248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FCFE23A-1967-415C-8531-9219511E891C}" type="datetimeFigureOut">
              <a:rPr lang="en-US" smtClean="0"/>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230393097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FCFE23A-1967-415C-8531-9219511E891C}" type="datetimeFigureOut">
              <a:rPr lang="en-US" smtClean="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399277980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CFE23A-1967-415C-8531-9219511E891C}" type="datetimeFigureOut">
              <a:rPr lang="en-US" smtClean="0"/>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375714247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CFE23A-1967-415C-8531-9219511E891C}"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275308784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CFE23A-1967-415C-8531-9219511E891C}"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3146D-2F29-4DA5-AE78-BD368E929CD1}" type="slidenum">
              <a:rPr lang="en-US" smtClean="0"/>
              <a:t>‹#›</a:t>
            </a:fld>
            <a:endParaRPr lang="en-US"/>
          </a:p>
        </p:txBody>
      </p:sp>
    </p:spTree>
    <p:extLst>
      <p:ext uri="{BB962C8B-B14F-4D97-AF65-F5344CB8AC3E}">
        <p14:creationId xmlns:p14="http://schemas.microsoft.com/office/powerpoint/2010/main" val="35270656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CFE23A-1967-415C-8531-9219511E891C}" type="datetimeFigureOut">
              <a:rPr lang="en-US" smtClean="0"/>
              <a:t>11/26/2025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D83146D-2F29-4DA5-AE78-BD368E929CD1}" type="slidenum">
              <a:rPr lang="en-US" smtClean="0"/>
              <a:t>‹#›</a:t>
            </a:fld>
            <a:endParaRPr lang="en-US"/>
          </a:p>
        </p:txBody>
      </p:sp>
    </p:spTree>
    <p:extLst>
      <p:ext uri="{BB962C8B-B14F-4D97-AF65-F5344CB8AC3E}">
        <p14:creationId xmlns:p14="http://schemas.microsoft.com/office/powerpoint/2010/main" val="38828560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rchive.org/details/rockhill-william-of-rubruc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archive.org/details/rockhill-william-of-rubruck"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rchive.org/details/compendiumofchro01rash"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archive.org/details/compendiumofchro01rash"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archive.org/details/travelsmarcopol01pologoo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archive.org/details/travelsmarcopol01pologoo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rchive.org/details/travelsibnbattu00ibnuof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archive.org/details/travelsibnbattu00ibnuoft"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archive.org/details/historyworldcon01juvogoo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archive.org/details/historyworldcon01juvogoo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archive.org/details/cu31924023281747"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archive.org/details/cu31924023281747"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archive.org/details/in.ernet.dli.2015.28321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rchive.org/details/in.ernet.dli.2015.28321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07275-CAFF-6A2A-8D94-62D9FA62192A}"/>
              </a:ext>
            </a:extLst>
          </p:cNvPr>
          <p:cNvSpPr>
            <a:spLocks noGrp="1"/>
          </p:cNvSpPr>
          <p:nvPr>
            <p:ph type="ctrTitle"/>
          </p:nvPr>
        </p:nvSpPr>
        <p:spPr/>
        <p:txBody>
          <a:bodyPr/>
          <a:lstStyle/>
          <a:p>
            <a:r>
              <a:rPr lang="fr-FR" dirty="0"/>
              <a:t>DBQ Lesson 1 Main Content </a:t>
            </a:r>
            <a:endParaRPr lang="en-US" dirty="0"/>
          </a:p>
        </p:txBody>
      </p:sp>
      <p:sp>
        <p:nvSpPr>
          <p:cNvPr id="3" name="Subtitle 2">
            <a:extLst>
              <a:ext uri="{FF2B5EF4-FFF2-40B4-BE49-F238E27FC236}">
                <a16:creationId xmlns:a16="http://schemas.microsoft.com/office/drawing/2014/main" id="{9440BB5E-EBB6-EDE8-403B-275044227754}"/>
              </a:ext>
            </a:extLst>
          </p:cNvPr>
          <p:cNvSpPr>
            <a:spLocks noGrp="1"/>
          </p:cNvSpPr>
          <p:nvPr>
            <p:ph type="subTitle" idx="1"/>
          </p:nvPr>
        </p:nvSpPr>
        <p:spPr>
          <a:xfrm>
            <a:off x="1524000" y="3602038"/>
            <a:ext cx="9144000" cy="504741"/>
          </a:xfrm>
        </p:spPr>
        <p:txBody>
          <a:bodyPr/>
          <a:lstStyle/>
          <a:p>
            <a:r>
              <a:rPr lang="en-US" i="1" dirty="0"/>
              <a:t>Based on Topics 1.1 through 2.2</a:t>
            </a:r>
          </a:p>
        </p:txBody>
      </p:sp>
      <p:sp>
        <p:nvSpPr>
          <p:cNvPr id="4" name="Subtitle 2">
            <a:extLst>
              <a:ext uri="{FF2B5EF4-FFF2-40B4-BE49-F238E27FC236}">
                <a16:creationId xmlns:a16="http://schemas.microsoft.com/office/drawing/2014/main" id="{F017DBC5-02D4-6E86-E70A-D6C17E0575D3}"/>
              </a:ext>
            </a:extLst>
          </p:cNvPr>
          <p:cNvSpPr txBox="1">
            <a:spLocks/>
          </p:cNvSpPr>
          <p:nvPr/>
        </p:nvSpPr>
        <p:spPr>
          <a:xfrm>
            <a:off x="778043" y="5483266"/>
            <a:ext cx="9144000" cy="50474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i="1" dirty="0"/>
              <a:t>Dr. Robert E. Sawyer</a:t>
            </a:r>
          </a:p>
        </p:txBody>
      </p:sp>
    </p:spTree>
    <p:extLst>
      <p:ext uri="{BB962C8B-B14F-4D97-AF65-F5344CB8AC3E}">
        <p14:creationId xmlns:p14="http://schemas.microsoft.com/office/powerpoint/2010/main" val="43801642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891D5-A522-BFC4-B126-3562C01AD8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5E8DFC-04B8-A2A0-0EEA-5F6758D26CFB}"/>
              </a:ext>
            </a:extLst>
          </p:cNvPr>
          <p:cNvSpPr>
            <a:spLocks noGrp="1"/>
          </p:cNvSpPr>
          <p:nvPr>
            <p:ph type="title"/>
          </p:nvPr>
        </p:nvSpPr>
        <p:spPr>
          <a:xfrm>
            <a:off x="838200" y="365126"/>
            <a:ext cx="10515600" cy="629486"/>
          </a:xfrm>
        </p:spPr>
        <p:txBody>
          <a:bodyPr>
            <a:noAutofit/>
          </a:bodyPr>
          <a:lstStyle/>
          <a:p>
            <a:r>
              <a:rPr lang="en-US" sz="2800" dirty="0"/>
              <a:t>Document 2: William of </a:t>
            </a:r>
            <a:r>
              <a:rPr lang="en-US" sz="2800" dirty="0" err="1"/>
              <a:t>Rubruck</a:t>
            </a:r>
            <a:r>
              <a:rPr lang="en-US" sz="2800" dirty="0"/>
              <a:t>, </a:t>
            </a:r>
            <a:r>
              <a:rPr lang="en-US" sz="2800" dirty="0" err="1"/>
              <a:t>Itinerarium</a:t>
            </a:r>
            <a:r>
              <a:rPr lang="en-US" sz="2800" dirty="0"/>
              <a:t> (Journey to the Mongol Court), 1253–1255</a:t>
            </a:r>
            <a:endParaRPr lang="en-US" sz="2800" i="1" dirty="0"/>
          </a:p>
        </p:txBody>
      </p:sp>
      <p:sp>
        <p:nvSpPr>
          <p:cNvPr id="3" name="Content Placeholder 2">
            <a:extLst>
              <a:ext uri="{FF2B5EF4-FFF2-40B4-BE49-F238E27FC236}">
                <a16:creationId xmlns:a16="http://schemas.microsoft.com/office/drawing/2014/main" id="{75088669-9AB9-2700-A076-503611675C4B}"/>
              </a:ext>
            </a:extLst>
          </p:cNvPr>
          <p:cNvSpPr>
            <a:spLocks noGrp="1"/>
          </p:cNvSpPr>
          <p:nvPr>
            <p:ph idx="1"/>
          </p:nvPr>
        </p:nvSpPr>
        <p:spPr>
          <a:xfrm>
            <a:off x="838200" y="1640943"/>
            <a:ext cx="10515600" cy="4559802"/>
          </a:xfrm>
        </p:spPr>
        <p:txBody>
          <a:bodyPr>
            <a:normAutofit fontScale="925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“When I came to Karakorum, I found the city filled with people of many nations. There were Nestorian Christians, Saracen Muslims, idol-worshipers from Cathay, and men from all the lands of the steppe. Each had built there places for worship: churches for the Christians, mosques for the Saracens, and temples for the idolaters. The Khan allows all to practice their faith, and he summons disputations among them so that he may hear their arguments. It seems to me that he desires to show impartiality, though in truth he seeks what will best preserve his dominion.</a:t>
            </a:r>
          </a:p>
        </p:txBody>
      </p:sp>
      <p:sp>
        <p:nvSpPr>
          <p:cNvPr id="5" name="TextBox 4">
            <a:extLst>
              <a:ext uri="{FF2B5EF4-FFF2-40B4-BE49-F238E27FC236}">
                <a16:creationId xmlns:a16="http://schemas.microsoft.com/office/drawing/2014/main" id="{8E9652B9-3ABE-E0C5-3BF1-D1119647AA11}"/>
              </a:ext>
            </a:extLst>
          </p:cNvPr>
          <p:cNvSpPr txBox="1"/>
          <p:nvPr/>
        </p:nvSpPr>
        <p:spPr>
          <a:xfrm>
            <a:off x="838200" y="994612"/>
            <a:ext cx="9332495" cy="646331"/>
          </a:xfrm>
          <a:prstGeom prst="rect">
            <a:avLst/>
          </a:prstGeom>
          <a:noFill/>
        </p:spPr>
        <p:txBody>
          <a:bodyPr wrap="square">
            <a:spAutoFit/>
          </a:bodyPr>
          <a:lstStyle/>
          <a:p>
            <a:r>
              <a:rPr lang="en-US" dirty="0"/>
              <a:t>(Rockhill 1900 public-domain translation)</a:t>
            </a:r>
          </a:p>
          <a:p>
            <a:r>
              <a:rPr lang="en-US" dirty="0"/>
              <a:t>Source: </a:t>
            </a:r>
            <a:r>
              <a:rPr lang="en-US" dirty="0">
                <a:hlinkClick r:id="rId2"/>
              </a:rPr>
              <a:t>https://archive.org/details/rockhill-william-of-rubruck</a:t>
            </a:r>
            <a:r>
              <a:rPr lang="en-US" dirty="0"/>
              <a:t>  </a:t>
            </a:r>
          </a:p>
        </p:txBody>
      </p:sp>
    </p:spTree>
    <p:extLst>
      <p:ext uri="{BB962C8B-B14F-4D97-AF65-F5344CB8AC3E}">
        <p14:creationId xmlns:p14="http://schemas.microsoft.com/office/powerpoint/2010/main" val="215281546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9A04F-9CA2-0B6D-95D6-1D2A7FD6DF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0652A-03CF-99D7-86C9-87A65EEA5905}"/>
              </a:ext>
            </a:extLst>
          </p:cNvPr>
          <p:cNvSpPr>
            <a:spLocks noGrp="1"/>
          </p:cNvSpPr>
          <p:nvPr>
            <p:ph type="title"/>
          </p:nvPr>
        </p:nvSpPr>
        <p:spPr>
          <a:xfrm>
            <a:off x="838200" y="365126"/>
            <a:ext cx="10515600" cy="629486"/>
          </a:xfrm>
        </p:spPr>
        <p:txBody>
          <a:bodyPr>
            <a:noAutofit/>
          </a:bodyPr>
          <a:lstStyle/>
          <a:p>
            <a:r>
              <a:rPr lang="en-US" sz="2800" dirty="0"/>
              <a:t>Document 2: William of </a:t>
            </a:r>
            <a:r>
              <a:rPr lang="en-US" sz="2800" dirty="0" err="1"/>
              <a:t>Rubruck</a:t>
            </a:r>
            <a:r>
              <a:rPr lang="en-US" sz="2800" dirty="0"/>
              <a:t>, </a:t>
            </a:r>
            <a:r>
              <a:rPr lang="en-US" sz="2800" dirty="0" err="1"/>
              <a:t>Itinerarium</a:t>
            </a:r>
            <a:r>
              <a:rPr lang="en-US" sz="2800" dirty="0"/>
              <a:t> (Journey to the Mongol Court), 1253–1255</a:t>
            </a:r>
            <a:endParaRPr lang="en-US" sz="2800" i="1" dirty="0"/>
          </a:p>
        </p:txBody>
      </p:sp>
      <p:sp>
        <p:nvSpPr>
          <p:cNvPr id="3" name="Content Placeholder 2">
            <a:extLst>
              <a:ext uri="{FF2B5EF4-FFF2-40B4-BE49-F238E27FC236}">
                <a16:creationId xmlns:a16="http://schemas.microsoft.com/office/drawing/2014/main" id="{2F8BA8CE-DE11-CAD4-06E2-4F64A252C2B9}"/>
              </a:ext>
            </a:extLst>
          </p:cNvPr>
          <p:cNvSpPr>
            <a:spLocks noGrp="1"/>
          </p:cNvSpPr>
          <p:nvPr>
            <p:ph idx="1"/>
          </p:nvPr>
        </p:nvSpPr>
        <p:spPr>
          <a:xfrm>
            <a:off x="838200" y="1640943"/>
            <a:ext cx="10515600" cy="4559802"/>
          </a:xfrm>
        </p:spPr>
        <p:txBody>
          <a:bodyPr>
            <a:normAutofit fontScale="92500"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“Merchants from distant regions were also present in great number, for under the protection of the Mongols they travel without fear. The roads are made safe by their vigilance; the rulers demand strict order and punish severely any who molest travelers. Thus, great caravans come from Cathay, from India, from Persia, and from Russia. They bring with them silks, spices, woolen cloths, silver, and many other goods. I marveled that so many nations meet in one place, and that the Mongols, who only recently emerged from the wilderness, have made themselves masters over the nations and the conduits of such commerce.”</a:t>
            </a:r>
          </a:p>
        </p:txBody>
      </p:sp>
      <p:sp>
        <p:nvSpPr>
          <p:cNvPr id="5" name="TextBox 4">
            <a:extLst>
              <a:ext uri="{FF2B5EF4-FFF2-40B4-BE49-F238E27FC236}">
                <a16:creationId xmlns:a16="http://schemas.microsoft.com/office/drawing/2014/main" id="{1D7B49ED-B5E5-7DC9-B86D-FEC8E06AFBAD}"/>
              </a:ext>
            </a:extLst>
          </p:cNvPr>
          <p:cNvSpPr txBox="1"/>
          <p:nvPr/>
        </p:nvSpPr>
        <p:spPr>
          <a:xfrm>
            <a:off x="838200" y="994612"/>
            <a:ext cx="9332495" cy="646331"/>
          </a:xfrm>
          <a:prstGeom prst="rect">
            <a:avLst/>
          </a:prstGeom>
          <a:noFill/>
        </p:spPr>
        <p:txBody>
          <a:bodyPr wrap="square">
            <a:spAutoFit/>
          </a:bodyPr>
          <a:lstStyle/>
          <a:p>
            <a:r>
              <a:rPr lang="en-US" dirty="0"/>
              <a:t>(Rockhill 1900 public-domain translation)</a:t>
            </a:r>
          </a:p>
          <a:p>
            <a:r>
              <a:rPr lang="en-US" dirty="0"/>
              <a:t>Source: </a:t>
            </a:r>
            <a:r>
              <a:rPr lang="en-US" dirty="0">
                <a:hlinkClick r:id="rId2"/>
              </a:rPr>
              <a:t>https://archive.org/details/rockhill-william-of-rubruck</a:t>
            </a:r>
            <a:r>
              <a:rPr lang="en-US" dirty="0"/>
              <a:t>  </a:t>
            </a:r>
          </a:p>
        </p:txBody>
      </p:sp>
    </p:spTree>
    <p:extLst>
      <p:ext uri="{BB962C8B-B14F-4D97-AF65-F5344CB8AC3E}">
        <p14:creationId xmlns:p14="http://schemas.microsoft.com/office/powerpoint/2010/main" val="259036536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39007-954B-3815-BF39-5E917E2A8F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E2BFCE-F586-127F-39EF-BE5E13879DC3}"/>
              </a:ext>
            </a:extLst>
          </p:cNvPr>
          <p:cNvSpPr>
            <a:spLocks noGrp="1"/>
          </p:cNvSpPr>
          <p:nvPr>
            <p:ph type="title"/>
          </p:nvPr>
        </p:nvSpPr>
        <p:spPr>
          <a:xfrm>
            <a:off x="838199" y="365126"/>
            <a:ext cx="10952747" cy="629486"/>
          </a:xfrm>
        </p:spPr>
        <p:txBody>
          <a:bodyPr>
            <a:noAutofit/>
          </a:bodyPr>
          <a:lstStyle/>
          <a:p>
            <a:r>
              <a:rPr lang="en-US" sz="2800" dirty="0"/>
              <a:t>Document 3: Rashid al-Din, Compendium of Chronicles, early 14th century</a:t>
            </a:r>
            <a:endParaRPr lang="en-US" sz="2800" i="1" dirty="0"/>
          </a:p>
        </p:txBody>
      </p:sp>
      <p:sp>
        <p:nvSpPr>
          <p:cNvPr id="3" name="Content Placeholder 2">
            <a:extLst>
              <a:ext uri="{FF2B5EF4-FFF2-40B4-BE49-F238E27FC236}">
                <a16:creationId xmlns:a16="http://schemas.microsoft.com/office/drawing/2014/main" id="{7F193D68-EA4B-5AE1-EC9B-78E67FBA1DE9}"/>
              </a:ext>
            </a:extLst>
          </p:cNvPr>
          <p:cNvSpPr>
            <a:spLocks noGrp="1"/>
          </p:cNvSpPr>
          <p:nvPr>
            <p:ph idx="1"/>
          </p:nvPr>
        </p:nvSpPr>
        <p:spPr>
          <a:xfrm>
            <a:off x="838200" y="1640943"/>
            <a:ext cx="10515600" cy="4559802"/>
          </a:xfrm>
        </p:spPr>
        <p:txBody>
          <a:bodyPr>
            <a:normAutofit fontScale="92500" lnSpcReduction="2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“The Empire of the Mongols extends over many regions and embraces peoples of diverse customs, tongues, and dispositions. In former times these nations were unknown to one another, separated by mountains and deserts, and hindered by wars among kings. But under the auspicious rule of the Khans, the lands have been joined together as though they were one realm. Merchants and envoys travel freely from the cities of Cathay to the shores of Rum, from the lands of the Indians to the steppes of Kipchak. All this is by reason of the laws and ordinances established by Chinggis Khan, who commanded that no man should molest the merchants or the learned.</a:t>
            </a:r>
          </a:p>
        </p:txBody>
      </p:sp>
      <p:sp>
        <p:nvSpPr>
          <p:cNvPr id="5" name="TextBox 4">
            <a:extLst>
              <a:ext uri="{FF2B5EF4-FFF2-40B4-BE49-F238E27FC236}">
                <a16:creationId xmlns:a16="http://schemas.microsoft.com/office/drawing/2014/main" id="{F5AB4E76-5B8D-EE29-F030-F4710C578ED8}"/>
              </a:ext>
            </a:extLst>
          </p:cNvPr>
          <p:cNvSpPr txBox="1"/>
          <p:nvPr/>
        </p:nvSpPr>
        <p:spPr>
          <a:xfrm>
            <a:off x="838200" y="994612"/>
            <a:ext cx="9332495" cy="646331"/>
          </a:xfrm>
          <a:prstGeom prst="rect">
            <a:avLst/>
          </a:prstGeom>
          <a:noFill/>
        </p:spPr>
        <p:txBody>
          <a:bodyPr wrap="square">
            <a:spAutoFit/>
          </a:bodyPr>
          <a:lstStyle/>
          <a:p>
            <a:r>
              <a:rPr lang="en-US" dirty="0"/>
              <a:t>(Public-domain Gibb Memorial Series edition)</a:t>
            </a:r>
          </a:p>
          <a:p>
            <a:r>
              <a:rPr lang="en-US" dirty="0"/>
              <a:t>Source: </a:t>
            </a:r>
            <a:r>
              <a:rPr lang="en-US" dirty="0">
                <a:hlinkClick r:id="rId2"/>
              </a:rPr>
              <a:t>https://archive.org/details/compendiumofchro01rash</a:t>
            </a:r>
            <a:r>
              <a:rPr lang="en-US" dirty="0"/>
              <a:t>  </a:t>
            </a:r>
          </a:p>
        </p:txBody>
      </p:sp>
    </p:spTree>
    <p:extLst>
      <p:ext uri="{BB962C8B-B14F-4D97-AF65-F5344CB8AC3E}">
        <p14:creationId xmlns:p14="http://schemas.microsoft.com/office/powerpoint/2010/main" val="355567073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6DC3C-34AC-EFB3-21DD-B126AA79B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23200E-6126-C31F-7B59-FE15B543DB2F}"/>
              </a:ext>
            </a:extLst>
          </p:cNvPr>
          <p:cNvSpPr>
            <a:spLocks noGrp="1"/>
          </p:cNvSpPr>
          <p:nvPr>
            <p:ph type="title"/>
          </p:nvPr>
        </p:nvSpPr>
        <p:spPr>
          <a:xfrm>
            <a:off x="838199" y="365126"/>
            <a:ext cx="10952747" cy="629486"/>
          </a:xfrm>
        </p:spPr>
        <p:txBody>
          <a:bodyPr>
            <a:noAutofit/>
          </a:bodyPr>
          <a:lstStyle/>
          <a:p>
            <a:r>
              <a:rPr lang="en-US" sz="2800" dirty="0"/>
              <a:t>Document 3: Rashid al-Din, Compendium of Chronicles, early 14th century</a:t>
            </a:r>
            <a:endParaRPr lang="en-US" sz="2800" i="1" dirty="0"/>
          </a:p>
        </p:txBody>
      </p:sp>
      <p:sp>
        <p:nvSpPr>
          <p:cNvPr id="3" name="Content Placeholder 2">
            <a:extLst>
              <a:ext uri="{FF2B5EF4-FFF2-40B4-BE49-F238E27FC236}">
                <a16:creationId xmlns:a16="http://schemas.microsoft.com/office/drawing/2014/main" id="{7BBB1FE5-4523-E796-0D96-FCAF0A112891}"/>
              </a:ext>
            </a:extLst>
          </p:cNvPr>
          <p:cNvSpPr>
            <a:spLocks noGrp="1"/>
          </p:cNvSpPr>
          <p:nvPr>
            <p:ph idx="1"/>
          </p:nvPr>
        </p:nvSpPr>
        <p:spPr>
          <a:xfrm>
            <a:off x="838200" y="1640943"/>
            <a:ext cx="10515600" cy="4559802"/>
          </a:xfrm>
        </p:spPr>
        <p:txBody>
          <a:bodyPr>
            <a:normAutofit fontScale="92500"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“The </a:t>
            </a:r>
            <a:r>
              <a:rPr lang="en-US" sz="2800" kern="100" dirty="0" err="1">
                <a:effectLst/>
                <a:latin typeface="Arial" panose="020B0604020202020204" pitchFamily="34" charset="0"/>
                <a:ea typeface="Aptos" panose="020B0004020202020204" pitchFamily="34" charset="0"/>
              </a:rPr>
              <a:t>Ilkhan’s</a:t>
            </a:r>
            <a:r>
              <a:rPr lang="en-US" sz="2800" kern="100" dirty="0">
                <a:effectLst/>
                <a:latin typeface="Arial" panose="020B0604020202020204" pitchFamily="34" charset="0"/>
                <a:ea typeface="Aptos" panose="020B0004020202020204" pitchFamily="34" charset="0"/>
              </a:rPr>
              <a:t> court, following the example of the Great Khan, gathers scholars from among the Chinese, the Franks, the Arabs, and the Turks. They bring together books of history, medicine, astronomy, and philosophy, translating them into many tongues so that knowledge may be increased. I myself have been charged with compiling these chronicles so that the deeds of all nations may be recorded in a single work. Such enterprises have not been undertaken since ancient times. The world has become connected in ways unknown before, and the sciences have flourished by reason of the peace which the Mongols have established.”</a:t>
            </a:r>
          </a:p>
        </p:txBody>
      </p:sp>
      <p:sp>
        <p:nvSpPr>
          <p:cNvPr id="5" name="TextBox 4">
            <a:extLst>
              <a:ext uri="{FF2B5EF4-FFF2-40B4-BE49-F238E27FC236}">
                <a16:creationId xmlns:a16="http://schemas.microsoft.com/office/drawing/2014/main" id="{680F11AC-244D-AE39-95FE-E117B5E174E0}"/>
              </a:ext>
            </a:extLst>
          </p:cNvPr>
          <p:cNvSpPr txBox="1"/>
          <p:nvPr/>
        </p:nvSpPr>
        <p:spPr>
          <a:xfrm>
            <a:off x="838200" y="994612"/>
            <a:ext cx="9332495" cy="646331"/>
          </a:xfrm>
          <a:prstGeom prst="rect">
            <a:avLst/>
          </a:prstGeom>
          <a:noFill/>
        </p:spPr>
        <p:txBody>
          <a:bodyPr wrap="square">
            <a:spAutoFit/>
          </a:bodyPr>
          <a:lstStyle/>
          <a:p>
            <a:r>
              <a:rPr lang="en-US" dirty="0"/>
              <a:t>(Public-domain Gibb Memorial Series edition)</a:t>
            </a:r>
          </a:p>
          <a:p>
            <a:r>
              <a:rPr lang="en-US" dirty="0"/>
              <a:t>Source: </a:t>
            </a:r>
            <a:r>
              <a:rPr lang="en-US" dirty="0">
                <a:hlinkClick r:id="rId2"/>
              </a:rPr>
              <a:t>https://archive.org/details/compendiumofchro01rash</a:t>
            </a:r>
            <a:r>
              <a:rPr lang="en-US" dirty="0"/>
              <a:t>  </a:t>
            </a:r>
          </a:p>
        </p:txBody>
      </p:sp>
    </p:spTree>
    <p:extLst>
      <p:ext uri="{BB962C8B-B14F-4D97-AF65-F5344CB8AC3E}">
        <p14:creationId xmlns:p14="http://schemas.microsoft.com/office/powerpoint/2010/main" val="24936949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866ED-31A7-66CE-1228-4DFDBA1B99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6AD31-4BC8-0AA9-402D-415F2063617F}"/>
              </a:ext>
            </a:extLst>
          </p:cNvPr>
          <p:cNvSpPr>
            <a:spLocks noGrp="1"/>
          </p:cNvSpPr>
          <p:nvPr>
            <p:ph type="title"/>
          </p:nvPr>
        </p:nvSpPr>
        <p:spPr>
          <a:xfrm>
            <a:off x="838199" y="365126"/>
            <a:ext cx="10952747" cy="629486"/>
          </a:xfrm>
        </p:spPr>
        <p:txBody>
          <a:bodyPr>
            <a:noAutofit/>
          </a:bodyPr>
          <a:lstStyle/>
          <a:p>
            <a:r>
              <a:rPr lang="en-US" sz="2800" dirty="0"/>
              <a:t>Document 4: Marco Polo, The Travels (Yule 1903 Public-Domain Edition)</a:t>
            </a:r>
            <a:endParaRPr lang="en-US" sz="2800" i="1" dirty="0"/>
          </a:p>
        </p:txBody>
      </p:sp>
      <p:sp>
        <p:nvSpPr>
          <p:cNvPr id="3" name="Content Placeholder 2">
            <a:extLst>
              <a:ext uri="{FF2B5EF4-FFF2-40B4-BE49-F238E27FC236}">
                <a16:creationId xmlns:a16="http://schemas.microsoft.com/office/drawing/2014/main" id="{D8E9B6B6-70A0-495B-8143-DC46795060D9}"/>
              </a:ext>
            </a:extLst>
          </p:cNvPr>
          <p:cNvSpPr>
            <a:spLocks noGrp="1"/>
          </p:cNvSpPr>
          <p:nvPr>
            <p:ph idx="1"/>
          </p:nvPr>
        </p:nvSpPr>
        <p:spPr>
          <a:xfrm>
            <a:off x="838200" y="1640943"/>
            <a:ext cx="10515600" cy="4559802"/>
          </a:xfrm>
        </p:spPr>
        <p:txBody>
          <a:bodyPr>
            <a:normAutofit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“In the realm of the Great Khan there is such security that merchants and travelers may go on journeys for nine months without fear of robbers or of enemies, so strictly and carefully is the land guarded. The Khan maintains along the highways a line of posting-stations, each furnished with horses and provisions, and kept by officers whose duty it is to ensure that no harm comes to travelers. These posts are placed a day's journey apart, and by means of them messages are carried with remarkable speed.</a:t>
            </a:r>
          </a:p>
        </p:txBody>
      </p:sp>
      <p:sp>
        <p:nvSpPr>
          <p:cNvPr id="5" name="TextBox 4">
            <a:extLst>
              <a:ext uri="{FF2B5EF4-FFF2-40B4-BE49-F238E27FC236}">
                <a16:creationId xmlns:a16="http://schemas.microsoft.com/office/drawing/2014/main" id="{8EDBC6FD-644E-0C59-3FD4-4C7D35EC7AC2}"/>
              </a:ext>
            </a:extLst>
          </p:cNvPr>
          <p:cNvSpPr txBox="1"/>
          <p:nvPr/>
        </p:nvSpPr>
        <p:spPr>
          <a:xfrm>
            <a:off x="838200" y="994612"/>
            <a:ext cx="9332495" cy="369332"/>
          </a:xfrm>
          <a:prstGeom prst="rect">
            <a:avLst/>
          </a:prstGeom>
          <a:noFill/>
        </p:spPr>
        <p:txBody>
          <a:bodyPr wrap="square">
            <a:spAutoFit/>
          </a:bodyPr>
          <a:lstStyle/>
          <a:p>
            <a:r>
              <a:rPr lang="fr-FR" dirty="0"/>
              <a:t>Source: </a:t>
            </a:r>
            <a:r>
              <a:rPr lang="fr-FR" dirty="0">
                <a:hlinkClick r:id="rId2"/>
              </a:rPr>
              <a:t>https://archive.org/details/travelsmarcopol01pologoog</a:t>
            </a:r>
            <a:r>
              <a:rPr lang="fr-FR" dirty="0"/>
              <a:t> </a:t>
            </a:r>
            <a:endParaRPr lang="en-US" dirty="0"/>
          </a:p>
        </p:txBody>
      </p:sp>
    </p:spTree>
    <p:extLst>
      <p:ext uri="{BB962C8B-B14F-4D97-AF65-F5344CB8AC3E}">
        <p14:creationId xmlns:p14="http://schemas.microsoft.com/office/powerpoint/2010/main" val="167594339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ADA2F-5C4A-A0AB-F1D6-9F8AB6B08B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28C8CF-95EC-3BDC-E9CF-02A0B46F5E12}"/>
              </a:ext>
            </a:extLst>
          </p:cNvPr>
          <p:cNvSpPr>
            <a:spLocks noGrp="1"/>
          </p:cNvSpPr>
          <p:nvPr>
            <p:ph type="title"/>
          </p:nvPr>
        </p:nvSpPr>
        <p:spPr>
          <a:xfrm>
            <a:off x="838199" y="365126"/>
            <a:ext cx="10952747" cy="629486"/>
          </a:xfrm>
        </p:spPr>
        <p:txBody>
          <a:bodyPr>
            <a:noAutofit/>
          </a:bodyPr>
          <a:lstStyle/>
          <a:p>
            <a:r>
              <a:rPr lang="en-US" sz="2800" dirty="0"/>
              <a:t>Document 4: Marco Polo, The Travels (Yule 1903 Public-Domain Edition)</a:t>
            </a:r>
            <a:endParaRPr lang="en-US" sz="2800" i="1" dirty="0"/>
          </a:p>
        </p:txBody>
      </p:sp>
      <p:sp>
        <p:nvSpPr>
          <p:cNvPr id="3" name="Content Placeholder 2">
            <a:extLst>
              <a:ext uri="{FF2B5EF4-FFF2-40B4-BE49-F238E27FC236}">
                <a16:creationId xmlns:a16="http://schemas.microsoft.com/office/drawing/2014/main" id="{6BE267E1-FB15-126A-25D6-1BEF509D4AC6}"/>
              </a:ext>
            </a:extLst>
          </p:cNvPr>
          <p:cNvSpPr>
            <a:spLocks noGrp="1"/>
          </p:cNvSpPr>
          <p:nvPr>
            <p:ph idx="1"/>
          </p:nvPr>
        </p:nvSpPr>
        <p:spPr>
          <a:xfrm>
            <a:off x="838200" y="1640943"/>
            <a:ext cx="10515600" cy="4559802"/>
          </a:xfrm>
        </p:spPr>
        <p:txBody>
          <a:bodyPr>
            <a:normAutofit fontScale="92500" lnSpcReduction="2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“The Khan derives great revenue from trade, for he has established markets in all the chief cities, and commands that all merchants be treated with honor. Because of this, men come from India, Persia, Arabia, and even the lands of the Franks, bringing spices, pearls, silks, cloth of gold, and many divers kinds of merchandise. When I visited the city of </a:t>
            </a:r>
            <a:r>
              <a:rPr lang="en-US" sz="2800" kern="100" dirty="0" err="1">
                <a:effectLst/>
                <a:latin typeface="Arial" panose="020B0604020202020204" pitchFamily="34" charset="0"/>
                <a:ea typeface="Aptos" panose="020B0004020202020204" pitchFamily="34" charset="0"/>
              </a:rPr>
              <a:t>Cambaluc</a:t>
            </a:r>
            <a:r>
              <a:rPr lang="en-US" sz="2800" kern="100" dirty="0">
                <a:effectLst/>
                <a:latin typeface="Arial" panose="020B0604020202020204" pitchFamily="34" charset="0"/>
                <a:ea typeface="Aptos" panose="020B0004020202020204" pitchFamily="34" charset="0"/>
              </a:rPr>
              <a:t>, I saw warehouses filled with goods from every region under heaven, and all this is due to the wise governance of the Khan, who, though a conqueror, knows well how to encourage commerce. Under his rule, the empire enjoys such peace that I, who have wandered through many lands, have never seen its like.”</a:t>
            </a:r>
          </a:p>
        </p:txBody>
      </p:sp>
      <p:sp>
        <p:nvSpPr>
          <p:cNvPr id="5" name="TextBox 4">
            <a:extLst>
              <a:ext uri="{FF2B5EF4-FFF2-40B4-BE49-F238E27FC236}">
                <a16:creationId xmlns:a16="http://schemas.microsoft.com/office/drawing/2014/main" id="{468F219B-AE7E-422F-B15F-87BE73B38823}"/>
              </a:ext>
            </a:extLst>
          </p:cNvPr>
          <p:cNvSpPr txBox="1"/>
          <p:nvPr/>
        </p:nvSpPr>
        <p:spPr>
          <a:xfrm>
            <a:off x="838200" y="994612"/>
            <a:ext cx="9332495" cy="369332"/>
          </a:xfrm>
          <a:prstGeom prst="rect">
            <a:avLst/>
          </a:prstGeom>
          <a:noFill/>
        </p:spPr>
        <p:txBody>
          <a:bodyPr wrap="square">
            <a:spAutoFit/>
          </a:bodyPr>
          <a:lstStyle/>
          <a:p>
            <a:r>
              <a:rPr lang="fr-FR" dirty="0"/>
              <a:t>Source: </a:t>
            </a:r>
            <a:r>
              <a:rPr lang="fr-FR" dirty="0">
                <a:hlinkClick r:id="rId2"/>
              </a:rPr>
              <a:t>https://archive.org/details/travelsmarcopol01pologoog</a:t>
            </a:r>
            <a:r>
              <a:rPr lang="fr-FR" dirty="0"/>
              <a:t> </a:t>
            </a:r>
            <a:endParaRPr lang="en-US" dirty="0"/>
          </a:p>
        </p:txBody>
      </p:sp>
    </p:spTree>
    <p:extLst>
      <p:ext uri="{BB962C8B-B14F-4D97-AF65-F5344CB8AC3E}">
        <p14:creationId xmlns:p14="http://schemas.microsoft.com/office/powerpoint/2010/main" val="260095656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3252A-8F40-D3ED-9E21-9C6F364929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E280E3-059C-EE80-B904-A2D82094AE3A}"/>
              </a:ext>
            </a:extLst>
          </p:cNvPr>
          <p:cNvSpPr>
            <a:spLocks noGrp="1"/>
          </p:cNvSpPr>
          <p:nvPr>
            <p:ph type="title"/>
          </p:nvPr>
        </p:nvSpPr>
        <p:spPr>
          <a:xfrm>
            <a:off x="838199" y="365126"/>
            <a:ext cx="10952747" cy="629486"/>
          </a:xfrm>
        </p:spPr>
        <p:txBody>
          <a:bodyPr>
            <a:noAutofit/>
          </a:bodyPr>
          <a:lstStyle/>
          <a:p>
            <a:r>
              <a:rPr lang="en-US" sz="2800" dirty="0"/>
              <a:t>Document 5: </a:t>
            </a:r>
            <a:r>
              <a:rPr lang="it-IT" sz="2800" dirty="0"/>
              <a:t>Ibn Battuta, Rihla (Travels), 1325–1354</a:t>
            </a:r>
            <a:endParaRPr lang="en-US" sz="2800" i="1" dirty="0"/>
          </a:p>
        </p:txBody>
      </p:sp>
      <p:sp>
        <p:nvSpPr>
          <p:cNvPr id="3" name="Content Placeholder 2">
            <a:extLst>
              <a:ext uri="{FF2B5EF4-FFF2-40B4-BE49-F238E27FC236}">
                <a16:creationId xmlns:a16="http://schemas.microsoft.com/office/drawing/2014/main" id="{3E667E5B-D28E-28D3-0DD0-12E7D45A5932}"/>
              </a:ext>
            </a:extLst>
          </p:cNvPr>
          <p:cNvSpPr>
            <a:spLocks noGrp="1"/>
          </p:cNvSpPr>
          <p:nvPr>
            <p:ph idx="1"/>
          </p:nvPr>
        </p:nvSpPr>
        <p:spPr>
          <a:xfrm>
            <a:off x="838200" y="1640943"/>
            <a:ext cx="10515600" cy="4559802"/>
          </a:xfrm>
        </p:spPr>
        <p:txBody>
          <a:bodyPr>
            <a:normAutofit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“I traveled in the lands of the Turks and the Tatars and found their roads to be the safest in the world. One may journey through the steppe for many days without fear of brigands, for the soldiers of the Khan patrol continually. Along the highways are caravanserais where travelers may rest, obtain food, and shelter their animals. These stations are placed at intervals of a day’s ride, and each is supplied with water and fodder. I was astonished to find such order among people whom the world had long thought to be wild and uncivilized.</a:t>
            </a:r>
          </a:p>
        </p:txBody>
      </p:sp>
      <p:sp>
        <p:nvSpPr>
          <p:cNvPr id="5" name="TextBox 4">
            <a:extLst>
              <a:ext uri="{FF2B5EF4-FFF2-40B4-BE49-F238E27FC236}">
                <a16:creationId xmlns:a16="http://schemas.microsoft.com/office/drawing/2014/main" id="{788EE4CB-74F8-4E57-DC14-1D24A87851D8}"/>
              </a:ext>
            </a:extLst>
          </p:cNvPr>
          <p:cNvSpPr txBox="1"/>
          <p:nvPr/>
        </p:nvSpPr>
        <p:spPr>
          <a:xfrm>
            <a:off x="838200" y="994612"/>
            <a:ext cx="9332495" cy="646331"/>
          </a:xfrm>
          <a:prstGeom prst="rect">
            <a:avLst/>
          </a:prstGeom>
          <a:noFill/>
        </p:spPr>
        <p:txBody>
          <a:bodyPr wrap="square">
            <a:spAutoFit/>
          </a:bodyPr>
          <a:lstStyle/>
          <a:p>
            <a:r>
              <a:rPr lang="en-US" dirty="0"/>
              <a:t>(Public-domain English translation, 1929)</a:t>
            </a:r>
          </a:p>
          <a:p>
            <a:r>
              <a:rPr lang="en-US" dirty="0"/>
              <a:t>Source: </a:t>
            </a:r>
            <a:r>
              <a:rPr lang="en-US" dirty="0">
                <a:hlinkClick r:id="rId2"/>
              </a:rPr>
              <a:t>https://archive.org/details/travelsibnbattu00ibnuoft</a:t>
            </a:r>
            <a:r>
              <a:rPr lang="en-US" dirty="0"/>
              <a:t> </a:t>
            </a:r>
          </a:p>
        </p:txBody>
      </p:sp>
    </p:spTree>
    <p:extLst>
      <p:ext uri="{BB962C8B-B14F-4D97-AF65-F5344CB8AC3E}">
        <p14:creationId xmlns:p14="http://schemas.microsoft.com/office/powerpoint/2010/main" val="309120664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B51EC-5444-6AE9-22FB-8A84BF165D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201CE8-EA4A-4EE0-4D7D-9F4141C33801}"/>
              </a:ext>
            </a:extLst>
          </p:cNvPr>
          <p:cNvSpPr>
            <a:spLocks noGrp="1"/>
          </p:cNvSpPr>
          <p:nvPr>
            <p:ph type="title"/>
          </p:nvPr>
        </p:nvSpPr>
        <p:spPr>
          <a:xfrm>
            <a:off x="838199" y="365126"/>
            <a:ext cx="10952747" cy="629486"/>
          </a:xfrm>
        </p:spPr>
        <p:txBody>
          <a:bodyPr>
            <a:noAutofit/>
          </a:bodyPr>
          <a:lstStyle/>
          <a:p>
            <a:r>
              <a:rPr lang="en-US" sz="2800" dirty="0"/>
              <a:t>Document 5: </a:t>
            </a:r>
            <a:r>
              <a:rPr lang="it-IT" sz="2800" dirty="0"/>
              <a:t>Ibn Battuta, Rihla (Travels), 1325–1354</a:t>
            </a:r>
            <a:endParaRPr lang="en-US" sz="2800" i="1" dirty="0"/>
          </a:p>
        </p:txBody>
      </p:sp>
      <p:sp>
        <p:nvSpPr>
          <p:cNvPr id="3" name="Content Placeholder 2">
            <a:extLst>
              <a:ext uri="{FF2B5EF4-FFF2-40B4-BE49-F238E27FC236}">
                <a16:creationId xmlns:a16="http://schemas.microsoft.com/office/drawing/2014/main" id="{58E26056-DED0-1B0E-4611-CB2AD2A972C7}"/>
              </a:ext>
            </a:extLst>
          </p:cNvPr>
          <p:cNvSpPr>
            <a:spLocks noGrp="1"/>
          </p:cNvSpPr>
          <p:nvPr>
            <p:ph idx="1"/>
          </p:nvPr>
        </p:nvSpPr>
        <p:spPr>
          <a:xfrm>
            <a:off x="838200" y="1640943"/>
            <a:ext cx="10515600" cy="4559802"/>
          </a:xfrm>
        </p:spPr>
        <p:txBody>
          <a:bodyPr>
            <a:normAutofit fontScale="925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“In the city of </a:t>
            </a:r>
            <a:r>
              <a:rPr lang="en-US" sz="2800" kern="100" dirty="0" err="1">
                <a:effectLst/>
                <a:latin typeface="Arial" panose="020B0604020202020204" pitchFamily="34" charset="0"/>
                <a:ea typeface="Aptos" panose="020B0004020202020204" pitchFamily="34" charset="0"/>
              </a:rPr>
              <a:t>Khansai</a:t>
            </a:r>
            <a:r>
              <a:rPr lang="en-US" sz="2800" kern="100" dirty="0">
                <a:effectLst/>
                <a:latin typeface="Arial" panose="020B0604020202020204" pitchFamily="34" charset="0"/>
                <a:ea typeface="Aptos" panose="020B0004020202020204" pitchFamily="34" charset="0"/>
              </a:rPr>
              <a:t> I encountered merchants from India and China trading in spices, pearls, and fine silks. In another city I met artisans from Baghdad and Damascus who were in the service of the Khan, for he summons skilled men from every land. The Mongols show great favor to merchants, and by their command the highways are made secure. Their empire is vast, and in its expanse are peoples of every nation. The manner in which they have brought together these diverse regions is remarkable, and through their dominion commerce has increased beyond measure.”</a:t>
            </a:r>
          </a:p>
        </p:txBody>
      </p:sp>
      <p:sp>
        <p:nvSpPr>
          <p:cNvPr id="5" name="TextBox 4">
            <a:extLst>
              <a:ext uri="{FF2B5EF4-FFF2-40B4-BE49-F238E27FC236}">
                <a16:creationId xmlns:a16="http://schemas.microsoft.com/office/drawing/2014/main" id="{94FF9359-9C87-03D0-4F38-7881147C54E9}"/>
              </a:ext>
            </a:extLst>
          </p:cNvPr>
          <p:cNvSpPr txBox="1"/>
          <p:nvPr/>
        </p:nvSpPr>
        <p:spPr>
          <a:xfrm>
            <a:off x="838200" y="994612"/>
            <a:ext cx="9332495" cy="646331"/>
          </a:xfrm>
          <a:prstGeom prst="rect">
            <a:avLst/>
          </a:prstGeom>
          <a:noFill/>
        </p:spPr>
        <p:txBody>
          <a:bodyPr wrap="square">
            <a:spAutoFit/>
          </a:bodyPr>
          <a:lstStyle/>
          <a:p>
            <a:r>
              <a:rPr lang="en-US" dirty="0"/>
              <a:t>(Public-domain English translation, 1929)</a:t>
            </a:r>
          </a:p>
          <a:p>
            <a:r>
              <a:rPr lang="en-US" dirty="0"/>
              <a:t>Source: </a:t>
            </a:r>
            <a:r>
              <a:rPr lang="en-US" dirty="0">
                <a:hlinkClick r:id="rId2"/>
              </a:rPr>
              <a:t>https://archive.org/details/travelsibnbattu00ibnuoft</a:t>
            </a:r>
            <a:r>
              <a:rPr lang="en-US" dirty="0"/>
              <a:t> </a:t>
            </a:r>
          </a:p>
        </p:txBody>
      </p:sp>
    </p:spTree>
    <p:extLst>
      <p:ext uri="{BB962C8B-B14F-4D97-AF65-F5344CB8AC3E}">
        <p14:creationId xmlns:p14="http://schemas.microsoft.com/office/powerpoint/2010/main" val="143363073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27FCB-8E1B-D089-88A6-6DE32DCAA5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A6141F-E55C-DFB7-9C66-0C91A45A5BC9}"/>
              </a:ext>
            </a:extLst>
          </p:cNvPr>
          <p:cNvSpPr>
            <a:spLocks noGrp="1"/>
          </p:cNvSpPr>
          <p:nvPr>
            <p:ph type="title"/>
          </p:nvPr>
        </p:nvSpPr>
        <p:spPr>
          <a:xfrm>
            <a:off x="838199" y="365126"/>
            <a:ext cx="10952747" cy="629486"/>
          </a:xfrm>
        </p:spPr>
        <p:txBody>
          <a:bodyPr>
            <a:noAutofit/>
          </a:bodyPr>
          <a:lstStyle/>
          <a:p>
            <a:r>
              <a:rPr lang="en-US" sz="2800" dirty="0"/>
              <a:t>Document 6: Ata-Malik </a:t>
            </a:r>
            <a:r>
              <a:rPr lang="en-US" sz="2800" dirty="0" err="1"/>
              <a:t>Juvaini</a:t>
            </a:r>
            <a:r>
              <a:rPr lang="en-US" sz="2800" dirty="0"/>
              <a:t>, The History of the World Conqueror</a:t>
            </a:r>
            <a:endParaRPr lang="en-US" sz="2800" i="1" dirty="0"/>
          </a:p>
        </p:txBody>
      </p:sp>
      <p:sp>
        <p:nvSpPr>
          <p:cNvPr id="3" name="Content Placeholder 2">
            <a:extLst>
              <a:ext uri="{FF2B5EF4-FFF2-40B4-BE49-F238E27FC236}">
                <a16:creationId xmlns:a16="http://schemas.microsoft.com/office/drawing/2014/main" id="{B969C6CF-0BC9-BBAD-3C00-FF57A231EE05}"/>
              </a:ext>
            </a:extLst>
          </p:cNvPr>
          <p:cNvSpPr>
            <a:spLocks noGrp="1"/>
          </p:cNvSpPr>
          <p:nvPr>
            <p:ph idx="1"/>
          </p:nvPr>
        </p:nvSpPr>
        <p:spPr>
          <a:xfrm>
            <a:off x="838200" y="1640943"/>
            <a:ext cx="10515600" cy="4559802"/>
          </a:xfrm>
        </p:spPr>
        <p:txBody>
          <a:bodyPr>
            <a:normAutofit fontScale="925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“Chinggis Khan, having brought the lands under his sway, issued commands for the governance of the realm. He ordained that the highways be cleared of robbers and that any who molested travelers should suffer death without mercy. He established post-stations at intervals along the royal roads, each furnished with horses and provisions, so that envoys and merchants might proceed with speed and safety. These measures were not taken in vain, for commerce greatly increased, and the merchants of every country journeyed across the length and breadth of the empire.</a:t>
            </a:r>
          </a:p>
        </p:txBody>
      </p:sp>
      <p:sp>
        <p:nvSpPr>
          <p:cNvPr id="5" name="TextBox 4">
            <a:extLst>
              <a:ext uri="{FF2B5EF4-FFF2-40B4-BE49-F238E27FC236}">
                <a16:creationId xmlns:a16="http://schemas.microsoft.com/office/drawing/2014/main" id="{C760B90D-45A5-180A-FC3E-3C8AA5237274}"/>
              </a:ext>
            </a:extLst>
          </p:cNvPr>
          <p:cNvSpPr txBox="1"/>
          <p:nvPr/>
        </p:nvSpPr>
        <p:spPr>
          <a:xfrm>
            <a:off x="838200" y="994612"/>
            <a:ext cx="9332495" cy="646331"/>
          </a:xfrm>
          <a:prstGeom prst="rect">
            <a:avLst/>
          </a:prstGeom>
          <a:noFill/>
        </p:spPr>
        <p:txBody>
          <a:bodyPr wrap="square">
            <a:spAutoFit/>
          </a:bodyPr>
          <a:lstStyle/>
          <a:p>
            <a:r>
              <a:rPr lang="en-US" dirty="0"/>
              <a:t>(Public-domain edition: </a:t>
            </a:r>
            <a:r>
              <a:rPr lang="en-US" dirty="0" err="1"/>
              <a:t>Rehatsek</a:t>
            </a:r>
            <a:r>
              <a:rPr lang="en-US" dirty="0"/>
              <a:t>, 1895)</a:t>
            </a:r>
          </a:p>
          <a:p>
            <a:r>
              <a:rPr lang="en-US" dirty="0"/>
              <a:t>Source: </a:t>
            </a:r>
            <a:r>
              <a:rPr lang="en-US" dirty="0">
                <a:hlinkClick r:id="rId2"/>
              </a:rPr>
              <a:t>https://archive.org/details/historyworldcon01juvogoog</a:t>
            </a:r>
            <a:r>
              <a:rPr lang="en-US" dirty="0"/>
              <a:t> </a:t>
            </a:r>
          </a:p>
        </p:txBody>
      </p:sp>
    </p:spTree>
    <p:extLst>
      <p:ext uri="{BB962C8B-B14F-4D97-AF65-F5344CB8AC3E}">
        <p14:creationId xmlns:p14="http://schemas.microsoft.com/office/powerpoint/2010/main" val="206171988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EA90F-B5A9-93AE-B18F-1ABF703DE4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D407C-23AF-5E4D-F525-87D4AC57B7CF}"/>
              </a:ext>
            </a:extLst>
          </p:cNvPr>
          <p:cNvSpPr>
            <a:spLocks noGrp="1"/>
          </p:cNvSpPr>
          <p:nvPr>
            <p:ph type="title"/>
          </p:nvPr>
        </p:nvSpPr>
        <p:spPr>
          <a:xfrm>
            <a:off x="838199" y="365126"/>
            <a:ext cx="10952747" cy="629486"/>
          </a:xfrm>
        </p:spPr>
        <p:txBody>
          <a:bodyPr>
            <a:noAutofit/>
          </a:bodyPr>
          <a:lstStyle/>
          <a:p>
            <a:r>
              <a:rPr lang="en-US" sz="2800" dirty="0"/>
              <a:t>Document 6: Ata-Malik </a:t>
            </a:r>
            <a:r>
              <a:rPr lang="en-US" sz="2800" dirty="0" err="1"/>
              <a:t>Juvaini</a:t>
            </a:r>
            <a:r>
              <a:rPr lang="en-US" sz="2800" dirty="0"/>
              <a:t>, The History of the World Conqueror</a:t>
            </a:r>
            <a:endParaRPr lang="en-US" sz="2800" i="1" dirty="0"/>
          </a:p>
        </p:txBody>
      </p:sp>
      <p:sp>
        <p:nvSpPr>
          <p:cNvPr id="3" name="Content Placeholder 2">
            <a:extLst>
              <a:ext uri="{FF2B5EF4-FFF2-40B4-BE49-F238E27FC236}">
                <a16:creationId xmlns:a16="http://schemas.microsoft.com/office/drawing/2014/main" id="{E4101EF7-4D63-E245-04AE-A737385EDCCA}"/>
              </a:ext>
            </a:extLst>
          </p:cNvPr>
          <p:cNvSpPr>
            <a:spLocks noGrp="1"/>
          </p:cNvSpPr>
          <p:nvPr>
            <p:ph idx="1"/>
          </p:nvPr>
        </p:nvSpPr>
        <p:spPr>
          <a:xfrm>
            <a:off x="838200" y="1640943"/>
            <a:ext cx="10515600" cy="4559802"/>
          </a:xfrm>
        </p:spPr>
        <p:txBody>
          <a:bodyPr>
            <a:normAutofit fontScale="92500"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“He further decreed that ambassadors, scholars, and physicians should be held in honor, for he desired that knowledge be sought out from every land. The princes of the empire were commanded to send to his court men skilled in writing, account-keeping, the observation of the stars, and the healing arts. Thus were gathered at his court men from Cathay, from Transoxiana, from Persia, and from India. By means of these wise measures the world, which had long been troubled by wars among kings, was united in peace. And though the Mongols were feared in battle, their governance brought great prosperity to the lands under their dominion.”</a:t>
            </a:r>
          </a:p>
        </p:txBody>
      </p:sp>
      <p:sp>
        <p:nvSpPr>
          <p:cNvPr id="5" name="TextBox 4">
            <a:extLst>
              <a:ext uri="{FF2B5EF4-FFF2-40B4-BE49-F238E27FC236}">
                <a16:creationId xmlns:a16="http://schemas.microsoft.com/office/drawing/2014/main" id="{0182C8B7-D957-76C3-D9E6-2722F583AC97}"/>
              </a:ext>
            </a:extLst>
          </p:cNvPr>
          <p:cNvSpPr txBox="1"/>
          <p:nvPr/>
        </p:nvSpPr>
        <p:spPr>
          <a:xfrm>
            <a:off x="838200" y="994612"/>
            <a:ext cx="9332495" cy="646331"/>
          </a:xfrm>
          <a:prstGeom prst="rect">
            <a:avLst/>
          </a:prstGeom>
          <a:noFill/>
        </p:spPr>
        <p:txBody>
          <a:bodyPr wrap="square">
            <a:spAutoFit/>
          </a:bodyPr>
          <a:lstStyle/>
          <a:p>
            <a:r>
              <a:rPr lang="en-US" dirty="0"/>
              <a:t>(Public-domain edition: </a:t>
            </a:r>
            <a:r>
              <a:rPr lang="en-US" dirty="0" err="1"/>
              <a:t>Rehatsek</a:t>
            </a:r>
            <a:r>
              <a:rPr lang="en-US" dirty="0"/>
              <a:t>, 1895)</a:t>
            </a:r>
          </a:p>
          <a:p>
            <a:r>
              <a:rPr lang="en-US" dirty="0"/>
              <a:t>Source: </a:t>
            </a:r>
            <a:r>
              <a:rPr lang="en-US" dirty="0">
                <a:hlinkClick r:id="rId2"/>
              </a:rPr>
              <a:t>https://archive.org/details/historyworldcon01juvogoog</a:t>
            </a:r>
            <a:r>
              <a:rPr lang="en-US" dirty="0"/>
              <a:t> </a:t>
            </a:r>
          </a:p>
        </p:txBody>
      </p:sp>
    </p:spTree>
    <p:extLst>
      <p:ext uri="{BB962C8B-B14F-4D97-AF65-F5344CB8AC3E}">
        <p14:creationId xmlns:p14="http://schemas.microsoft.com/office/powerpoint/2010/main" val="422084915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585F4-27F9-5007-76B2-B3227984D5DB}"/>
              </a:ext>
            </a:extLst>
          </p:cNvPr>
          <p:cNvSpPr>
            <a:spLocks noGrp="1"/>
          </p:cNvSpPr>
          <p:nvPr>
            <p:ph type="title"/>
          </p:nvPr>
        </p:nvSpPr>
        <p:spPr>
          <a:xfrm>
            <a:off x="838200" y="365125"/>
            <a:ext cx="10515600" cy="1006475"/>
          </a:xfrm>
        </p:spPr>
        <p:txBody>
          <a:bodyPr/>
          <a:lstStyle/>
          <a:p>
            <a:r>
              <a:rPr lang="en-US" dirty="0"/>
              <a:t>Standards</a:t>
            </a:r>
          </a:p>
        </p:txBody>
      </p:sp>
      <p:graphicFrame>
        <p:nvGraphicFramePr>
          <p:cNvPr id="4" name="Table 3">
            <a:extLst>
              <a:ext uri="{FF2B5EF4-FFF2-40B4-BE49-F238E27FC236}">
                <a16:creationId xmlns:a16="http://schemas.microsoft.com/office/drawing/2014/main" id="{C8C97547-0CBB-5E78-60EE-3E12879B94DF}"/>
              </a:ext>
            </a:extLst>
          </p:cNvPr>
          <p:cNvGraphicFramePr>
            <a:graphicFrameLocks noGrp="1"/>
          </p:cNvGraphicFramePr>
          <p:nvPr>
            <p:extLst>
              <p:ext uri="{D42A27DB-BD31-4B8C-83A1-F6EECF244321}">
                <p14:modId xmlns:p14="http://schemas.microsoft.com/office/powerpoint/2010/main" val="1292695822"/>
              </p:ext>
            </p:extLst>
          </p:nvPr>
        </p:nvGraphicFramePr>
        <p:xfrm>
          <a:off x="838200" y="1371600"/>
          <a:ext cx="10515600" cy="4754880"/>
        </p:xfrm>
        <a:graphic>
          <a:graphicData uri="http://schemas.openxmlformats.org/drawingml/2006/table">
            <a:tbl>
              <a:tblPr firstRow="1" firstCol="1" bandRow="1">
                <a:tableStyleId>{5C22544A-7EE6-4342-B048-85BDC9FD1C3A}</a:tableStyleId>
              </a:tblPr>
              <a:tblGrid>
                <a:gridCol w="3765884">
                  <a:extLst>
                    <a:ext uri="{9D8B030D-6E8A-4147-A177-3AD203B41FA5}">
                      <a16:colId xmlns:a16="http://schemas.microsoft.com/office/drawing/2014/main" val="1301204671"/>
                    </a:ext>
                  </a:extLst>
                </a:gridCol>
                <a:gridCol w="6749716">
                  <a:extLst>
                    <a:ext uri="{9D8B030D-6E8A-4147-A177-3AD203B41FA5}">
                      <a16:colId xmlns:a16="http://schemas.microsoft.com/office/drawing/2014/main" val="2300433801"/>
                    </a:ext>
                  </a:extLst>
                </a:gridCol>
              </a:tblGrid>
              <a:tr h="0">
                <a:tc>
                  <a:txBody>
                    <a:bodyPr/>
                    <a:lstStyle/>
                    <a:p>
                      <a:pPr marL="0" marR="0">
                        <a:buNone/>
                      </a:pPr>
                      <a:r>
                        <a:rPr lang="en-US" sz="2400" kern="100" dirty="0">
                          <a:effectLst/>
                        </a:rPr>
                        <a:t>Framework</a:t>
                      </a:r>
                      <a:endParaRPr lang="en-US" sz="24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Standard Alignment</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467666246"/>
                  </a:ext>
                </a:extLst>
              </a:tr>
              <a:tr h="0">
                <a:tc>
                  <a:txBody>
                    <a:bodyPr/>
                    <a:lstStyle/>
                    <a:p>
                      <a:pPr marL="0" marR="0">
                        <a:buNone/>
                      </a:pPr>
                      <a:r>
                        <a:rPr lang="en-US" sz="2400" kern="100">
                          <a:effectLst/>
                        </a:rPr>
                        <a:t>AP World History: Modern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Units 1 &amp; 2 (1200–1450)</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166817017"/>
                  </a:ext>
                </a:extLst>
              </a:tr>
              <a:tr h="0">
                <a:tc>
                  <a:txBody>
                    <a:bodyPr/>
                    <a:lstStyle/>
                    <a:p>
                      <a:pPr marL="0" marR="0">
                        <a:buNone/>
                      </a:pPr>
                      <a:r>
                        <a:rPr lang="en-US" sz="2400" kern="100">
                          <a:effectLst/>
                        </a:rPr>
                        <a:t>Topics Covered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1.1–1.7 (State Building); 2.1–2.2 (Networks of Exchange)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10786356"/>
                  </a:ext>
                </a:extLst>
              </a:tr>
              <a:tr h="0">
                <a:tc>
                  <a:txBody>
                    <a:bodyPr/>
                    <a:lstStyle/>
                    <a:p>
                      <a:pPr marL="0" marR="0">
                        <a:buNone/>
                      </a:pPr>
                      <a:r>
                        <a:rPr lang="en-US" sz="2400" kern="100">
                          <a:effectLst/>
                        </a:rPr>
                        <a:t>Historical Theme(s)**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GOV, ECN, CDI</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612443285"/>
                  </a:ext>
                </a:extLst>
              </a:tr>
              <a:tr h="0">
                <a:tc>
                  <a:txBody>
                    <a:bodyPr/>
                    <a:lstStyle/>
                    <a:p>
                      <a:pPr marL="0" marR="0">
                        <a:buNone/>
                      </a:pPr>
                      <a:r>
                        <a:rPr lang="en-US" sz="2400" kern="100">
                          <a:effectLst/>
                        </a:rPr>
                        <a:t>Key Concepts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KC-3.1 &amp; KC-3.2 (Mongol expansion, state-building, and exchange networks)</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75153782"/>
                  </a:ext>
                </a:extLst>
              </a:tr>
              <a:tr h="0">
                <a:tc>
                  <a:txBody>
                    <a:bodyPr/>
                    <a:lstStyle/>
                    <a:p>
                      <a:pPr marL="0" marR="0">
                        <a:buNone/>
                      </a:pPr>
                      <a:r>
                        <a:rPr lang="en-US" sz="2400" kern="100">
                          <a:effectLst/>
                        </a:rPr>
                        <a:t>AP Skill Focus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Document-Based Questioning (DBQ) — analysis, sourcing, argumentation</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467509754"/>
                  </a:ext>
                </a:extLst>
              </a:tr>
              <a:tr h="0">
                <a:tc>
                  <a:txBody>
                    <a:bodyPr/>
                    <a:lstStyle/>
                    <a:p>
                      <a:pPr marL="0" marR="0">
                        <a:buNone/>
                      </a:pPr>
                      <a:r>
                        <a:rPr lang="en-US" sz="2400" kern="100">
                          <a:effectLst/>
                        </a:rPr>
                        <a:t>C3/NCSS Standards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Historical Thinking, Use of Evidence, Contextualization, Global Connections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758525881"/>
                  </a:ext>
                </a:extLst>
              </a:tr>
              <a:tr h="0">
                <a:tc>
                  <a:txBody>
                    <a:bodyPr/>
                    <a:lstStyle/>
                    <a:p>
                      <a:pPr marL="0" marR="0">
                        <a:buNone/>
                      </a:pPr>
                      <a:r>
                        <a:rPr lang="en-US" sz="2400" kern="100">
                          <a:effectLst/>
                        </a:rPr>
                        <a:t>Literacy Skills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Evaluate primary/secondary sources; analyze cause/effect; continuity &amp; change</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49721750"/>
                  </a:ext>
                </a:extLst>
              </a:tr>
            </a:tbl>
          </a:graphicData>
        </a:graphic>
      </p:graphicFrame>
    </p:spTree>
    <p:extLst>
      <p:ext uri="{BB962C8B-B14F-4D97-AF65-F5344CB8AC3E}">
        <p14:creationId xmlns:p14="http://schemas.microsoft.com/office/powerpoint/2010/main" val="422526985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72EC4-9CE0-51D3-8688-B32F53F575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4740D5-07DC-EE49-A98B-AF2920373AB1}"/>
              </a:ext>
            </a:extLst>
          </p:cNvPr>
          <p:cNvSpPr>
            <a:spLocks noGrp="1"/>
          </p:cNvSpPr>
          <p:nvPr>
            <p:ph type="title"/>
          </p:nvPr>
        </p:nvSpPr>
        <p:spPr>
          <a:xfrm>
            <a:off x="838199" y="365126"/>
            <a:ext cx="10952747" cy="629486"/>
          </a:xfrm>
        </p:spPr>
        <p:txBody>
          <a:bodyPr>
            <a:noAutofit/>
          </a:bodyPr>
          <a:lstStyle/>
          <a:p>
            <a:r>
              <a:rPr lang="en-US" sz="2800" dirty="0"/>
              <a:t>Document 7: The Secret History of the Mongols, c. 1240</a:t>
            </a:r>
            <a:endParaRPr lang="en-US" sz="2800" i="1" dirty="0"/>
          </a:p>
        </p:txBody>
      </p:sp>
      <p:sp>
        <p:nvSpPr>
          <p:cNvPr id="3" name="Content Placeholder 2">
            <a:extLst>
              <a:ext uri="{FF2B5EF4-FFF2-40B4-BE49-F238E27FC236}">
                <a16:creationId xmlns:a16="http://schemas.microsoft.com/office/drawing/2014/main" id="{6EF9D26C-EEB0-94C8-C534-B80CCFC63970}"/>
              </a:ext>
            </a:extLst>
          </p:cNvPr>
          <p:cNvSpPr>
            <a:spLocks noGrp="1"/>
          </p:cNvSpPr>
          <p:nvPr>
            <p:ph idx="1"/>
          </p:nvPr>
        </p:nvSpPr>
        <p:spPr>
          <a:xfrm>
            <a:off x="838200" y="1640943"/>
            <a:ext cx="10515600" cy="4559802"/>
          </a:xfrm>
        </p:spPr>
        <p:txBody>
          <a:bodyPr>
            <a:normAutofit fontScale="92500"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“Then Chinggis Khan spoke, saying: ‘We have conquered many lands and brought low the pride of kings. Yet if the roads are troubled by thieves, if the merchants dare not travel, then our dominion is in name only. Therefore let it be proclaimed throughout the empire that any who obstruct the highways or plunder caravans shall be punished with death. Let guards be posted at fords and bridges, and let the officers of tens and hundreds be answerable for any wrongdoing within their charge. If merchants come from foreign lands, let them be given protection and food, and let no man hinder their passage.’</a:t>
            </a:r>
          </a:p>
        </p:txBody>
      </p:sp>
      <p:sp>
        <p:nvSpPr>
          <p:cNvPr id="5" name="TextBox 4">
            <a:extLst>
              <a:ext uri="{FF2B5EF4-FFF2-40B4-BE49-F238E27FC236}">
                <a16:creationId xmlns:a16="http://schemas.microsoft.com/office/drawing/2014/main" id="{D557F4F1-94D5-B748-4572-F0E5B59839FC}"/>
              </a:ext>
            </a:extLst>
          </p:cNvPr>
          <p:cNvSpPr txBox="1"/>
          <p:nvPr/>
        </p:nvSpPr>
        <p:spPr>
          <a:xfrm>
            <a:off x="838200" y="994612"/>
            <a:ext cx="9332495" cy="646331"/>
          </a:xfrm>
          <a:prstGeom prst="rect">
            <a:avLst/>
          </a:prstGeom>
          <a:noFill/>
        </p:spPr>
        <p:txBody>
          <a:bodyPr wrap="square">
            <a:spAutoFit/>
          </a:bodyPr>
          <a:lstStyle/>
          <a:p>
            <a:r>
              <a:rPr lang="en-US" dirty="0"/>
              <a:t>(Public-domain Waley translation)</a:t>
            </a:r>
          </a:p>
          <a:p>
            <a:r>
              <a:rPr lang="en-US" dirty="0"/>
              <a:t>Source: </a:t>
            </a:r>
            <a:r>
              <a:rPr lang="en-US" dirty="0">
                <a:hlinkClick r:id="rId2"/>
              </a:rPr>
              <a:t>https://archive.org/details/cu31924023281747</a:t>
            </a:r>
            <a:r>
              <a:rPr lang="en-US" dirty="0"/>
              <a:t>  </a:t>
            </a:r>
          </a:p>
        </p:txBody>
      </p:sp>
    </p:spTree>
    <p:extLst>
      <p:ext uri="{BB962C8B-B14F-4D97-AF65-F5344CB8AC3E}">
        <p14:creationId xmlns:p14="http://schemas.microsoft.com/office/powerpoint/2010/main" val="192152354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3BE9F-7765-F222-3EC8-F3E658DA1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AA5C07-7AFA-D9DD-57D5-23396B903F5E}"/>
              </a:ext>
            </a:extLst>
          </p:cNvPr>
          <p:cNvSpPr>
            <a:spLocks noGrp="1"/>
          </p:cNvSpPr>
          <p:nvPr>
            <p:ph type="title"/>
          </p:nvPr>
        </p:nvSpPr>
        <p:spPr>
          <a:xfrm>
            <a:off x="838199" y="365126"/>
            <a:ext cx="10952747" cy="629486"/>
          </a:xfrm>
        </p:spPr>
        <p:txBody>
          <a:bodyPr>
            <a:noAutofit/>
          </a:bodyPr>
          <a:lstStyle/>
          <a:p>
            <a:r>
              <a:rPr lang="en-US" sz="2800" dirty="0"/>
              <a:t>Document 7: The Secret History of the Mongols, c. 1240</a:t>
            </a:r>
            <a:endParaRPr lang="en-US" sz="2800" i="1" dirty="0"/>
          </a:p>
        </p:txBody>
      </p:sp>
      <p:sp>
        <p:nvSpPr>
          <p:cNvPr id="3" name="Content Placeholder 2">
            <a:extLst>
              <a:ext uri="{FF2B5EF4-FFF2-40B4-BE49-F238E27FC236}">
                <a16:creationId xmlns:a16="http://schemas.microsoft.com/office/drawing/2014/main" id="{8E4B9FF7-F11B-2293-1BF8-032A43972AF1}"/>
              </a:ext>
            </a:extLst>
          </p:cNvPr>
          <p:cNvSpPr>
            <a:spLocks noGrp="1"/>
          </p:cNvSpPr>
          <p:nvPr>
            <p:ph idx="1"/>
          </p:nvPr>
        </p:nvSpPr>
        <p:spPr>
          <a:xfrm>
            <a:off x="838200" y="1640943"/>
            <a:ext cx="10515600" cy="4559802"/>
          </a:xfrm>
        </p:spPr>
        <p:txBody>
          <a:bodyPr>
            <a:normAutofit fontScale="92500"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“He also commanded that messengers should ride with sealed tablets of authority, so that wherever they go, the people must supply them with horses. By this means messages pass swiftly from one end of the empire to the other. And he ordered that wise men be brought to his presence—scribes, astrologers, physicians, and craftsmen—saying: ‘The strength of an empire is not only in the sword but in knowledge. Let all nations send men skilled in their arts, for we shall learn from each other.’ Thus were laid the foundations of the order which bound together the peoples of the empire.”</a:t>
            </a:r>
          </a:p>
        </p:txBody>
      </p:sp>
      <p:sp>
        <p:nvSpPr>
          <p:cNvPr id="5" name="TextBox 4">
            <a:extLst>
              <a:ext uri="{FF2B5EF4-FFF2-40B4-BE49-F238E27FC236}">
                <a16:creationId xmlns:a16="http://schemas.microsoft.com/office/drawing/2014/main" id="{D39569A5-8777-60DE-314C-907E5123A3E9}"/>
              </a:ext>
            </a:extLst>
          </p:cNvPr>
          <p:cNvSpPr txBox="1"/>
          <p:nvPr/>
        </p:nvSpPr>
        <p:spPr>
          <a:xfrm>
            <a:off x="838200" y="994612"/>
            <a:ext cx="9332495" cy="646331"/>
          </a:xfrm>
          <a:prstGeom prst="rect">
            <a:avLst/>
          </a:prstGeom>
          <a:noFill/>
        </p:spPr>
        <p:txBody>
          <a:bodyPr wrap="square">
            <a:spAutoFit/>
          </a:bodyPr>
          <a:lstStyle/>
          <a:p>
            <a:r>
              <a:rPr lang="en-US" dirty="0"/>
              <a:t>(Public-domain Waley translation)</a:t>
            </a:r>
          </a:p>
          <a:p>
            <a:r>
              <a:rPr lang="en-US" dirty="0"/>
              <a:t>Source: </a:t>
            </a:r>
            <a:r>
              <a:rPr lang="en-US" dirty="0">
                <a:hlinkClick r:id="rId2"/>
              </a:rPr>
              <a:t>https://archive.org/details/cu31924023281747</a:t>
            </a:r>
            <a:r>
              <a:rPr lang="en-US" dirty="0"/>
              <a:t>  </a:t>
            </a:r>
          </a:p>
        </p:txBody>
      </p:sp>
    </p:spTree>
    <p:extLst>
      <p:ext uri="{BB962C8B-B14F-4D97-AF65-F5344CB8AC3E}">
        <p14:creationId xmlns:p14="http://schemas.microsoft.com/office/powerpoint/2010/main" val="349861016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7B6A5-5D64-3AF4-A64E-2DB15EF8C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8AF2EE-5974-333F-A50F-A670086BEBD7}"/>
              </a:ext>
            </a:extLst>
          </p:cNvPr>
          <p:cNvSpPr>
            <a:spLocks noGrp="1"/>
          </p:cNvSpPr>
          <p:nvPr>
            <p:ph type="title"/>
          </p:nvPr>
        </p:nvSpPr>
        <p:spPr>
          <a:xfrm>
            <a:off x="838200" y="365125"/>
            <a:ext cx="10515600" cy="886159"/>
          </a:xfrm>
        </p:spPr>
        <p:txBody>
          <a:bodyPr/>
          <a:lstStyle/>
          <a:p>
            <a:r>
              <a:rPr lang="en-US" dirty="0"/>
              <a:t>Now… write a response.</a:t>
            </a:r>
          </a:p>
        </p:txBody>
      </p:sp>
      <p:sp>
        <p:nvSpPr>
          <p:cNvPr id="3" name="Content Placeholder 2">
            <a:extLst>
              <a:ext uri="{FF2B5EF4-FFF2-40B4-BE49-F238E27FC236}">
                <a16:creationId xmlns:a16="http://schemas.microsoft.com/office/drawing/2014/main" id="{098297A5-A2E5-B9D5-73EC-272808B9ECB7}"/>
              </a:ext>
            </a:extLst>
          </p:cNvPr>
          <p:cNvSpPr>
            <a:spLocks noGrp="1"/>
          </p:cNvSpPr>
          <p:nvPr>
            <p:ph idx="1"/>
          </p:nvPr>
        </p:nvSpPr>
        <p:spPr>
          <a:xfrm>
            <a:off x="838200" y="1491916"/>
            <a:ext cx="10515600" cy="5181600"/>
          </a:xfrm>
        </p:spPr>
        <p:txBody>
          <a:bodyPr>
            <a:normAutofit fontScale="85000" lnSpcReduction="20000"/>
          </a:bodyPr>
          <a:lstStyle/>
          <a:p>
            <a:pPr marL="457200" marR="0">
              <a:lnSpc>
                <a:spcPct val="120000"/>
              </a:lnSpc>
              <a:buNone/>
            </a:pPr>
            <a:r>
              <a:rPr lang="en-US" sz="2800" b="1" i="1" kern="100" dirty="0">
                <a:effectLst/>
                <a:latin typeface="Arial" panose="020B0604020202020204" pitchFamily="34" charset="0"/>
                <a:ea typeface="Aptos" panose="020B0004020202020204" pitchFamily="34" charset="0"/>
              </a:rPr>
              <a:t>Evaluate the extent to which the Mongol Empire transformed Afro-Eurasian trade, communication, and cultural exchange in the period 1200–1350.</a:t>
            </a:r>
            <a:endParaRPr lang="en-US" b="1" kern="100" dirty="0">
              <a:latin typeface="Arial" panose="020B0604020202020204" pitchFamily="34" charset="0"/>
              <a:ea typeface="Aptos" panose="020B0004020202020204" pitchFamily="34" charset="0"/>
            </a:endParaRPr>
          </a:p>
          <a:p>
            <a:pPr marL="0" marR="0">
              <a:lnSpc>
                <a:spcPct val="120000"/>
              </a:lnSpc>
              <a:buNone/>
            </a:pPr>
            <a:r>
              <a:rPr lang="en-US" sz="2800" b="1" kern="100" dirty="0">
                <a:effectLst/>
                <a:latin typeface="Arial" panose="020B0604020202020204" pitchFamily="34" charset="0"/>
                <a:ea typeface="Aptos" panose="020B0004020202020204" pitchFamily="34" charset="0"/>
              </a:rPr>
              <a:t>Your Task </a:t>
            </a:r>
            <a:endParaRPr lang="en-US" sz="2800" kern="100" dirty="0">
              <a:effectLst/>
              <a:latin typeface="Arial" panose="020B0604020202020204" pitchFamily="34" charset="0"/>
              <a:ea typeface="Aptos" panose="020B0004020202020204" pitchFamily="34" charset="0"/>
            </a:endParaRP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Write a historically defensible thesis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Use at least </a:t>
            </a:r>
            <a:r>
              <a:rPr lang="en-US" sz="2800" b="1" kern="100" dirty="0">
                <a:effectLst/>
                <a:latin typeface="Arial" panose="020B0604020202020204" pitchFamily="34" charset="0"/>
                <a:ea typeface="Aptos" panose="020B0004020202020204" pitchFamily="34" charset="0"/>
              </a:rPr>
              <a:t>six</a:t>
            </a:r>
            <a:r>
              <a:rPr lang="en-US" sz="2800" kern="100" dirty="0">
                <a:effectLst/>
                <a:latin typeface="Arial" panose="020B0604020202020204" pitchFamily="34" charset="0"/>
                <a:ea typeface="Aptos" panose="020B0004020202020204" pitchFamily="34" charset="0"/>
              </a:rPr>
              <a:t> of the seven documents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Explain sourcing (POV, purpose, historical situation, or audience) for </a:t>
            </a:r>
            <a:r>
              <a:rPr lang="en-US" sz="2800" b="1" kern="100" dirty="0">
                <a:effectLst/>
                <a:latin typeface="Arial" panose="020B0604020202020204" pitchFamily="34" charset="0"/>
                <a:ea typeface="Aptos" panose="020B0004020202020204" pitchFamily="34" charset="0"/>
              </a:rPr>
              <a:t>three</a:t>
            </a:r>
            <a:r>
              <a:rPr lang="en-US" sz="2800" kern="100" dirty="0">
                <a:effectLst/>
                <a:latin typeface="Arial" panose="020B0604020202020204" pitchFamily="34" charset="0"/>
                <a:ea typeface="Aptos" panose="020B0004020202020204" pitchFamily="34" charset="0"/>
              </a:rPr>
              <a:t> documents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Provide </a:t>
            </a:r>
            <a:r>
              <a:rPr lang="en-US" sz="2800" b="1" kern="100" dirty="0">
                <a:effectLst/>
                <a:latin typeface="Arial" panose="020B0604020202020204" pitchFamily="34" charset="0"/>
                <a:ea typeface="Aptos" panose="020B0004020202020204" pitchFamily="34" charset="0"/>
              </a:rPr>
              <a:t>one</a:t>
            </a:r>
            <a:r>
              <a:rPr lang="en-US" sz="2800" kern="100" dirty="0">
                <a:effectLst/>
                <a:latin typeface="Arial" panose="020B0604020202020204" pitchFamily="34" charset="0"/>
                <a:ea typeface="Aptos" panose="020B0004020202020204" pitchFamily="34" charset="0"/>
              </a:rPr>
              <a:t> piece of outside evidence not found in the documents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Demonstrate complexity (nuance, multiple perspectives, or connections)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Organize your essay logically and clearly</a:t>
            </a:r>
          </a:p>
        </p:txBody>
      </p:sp>
    </p:spTree>
    <p:extLst>
      <p:ext uri="{BB962C8B-B14F-4D97-AF65-F5344CB8AC3E}">
        <p14:creationId xmlns:p14="http://schemas.microsoft.com/office/powerpoint/2010/main" val="325364616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30FF2-CBF4-AC49-58C5-D6B8B067D30E}"/>
              </a:ext>
            </a:extLst>
          </p:cNvPr>
          <p:cNvSpPr>
            <a:spLocks noGrp="1"/>
          </p:cNvSpPr>
          <p:nvPr>
            <p:ph type="title"/>
          </p:nvPr>
        </p:nvSpPr>
        <p:spPr>
          <a:xfrm>
            <a:off x="838200" y="365125"/>
            <a:ext cx="10515600" cy="886159"/>
          </a:xfrm>
        </p:spPr>
        <p:txBody>
          <a:bodyPr/>
          <a:lstStyle/>
          <a:p>
            <a:r>
              <a:rPr lang="en-US" dirty="0"/>
              <a:t>DBQ PROMPT</a:t>
            </a:r>
          </a:p>
        </p:txBody>
      </p:sp>
      <p:sp>
        <p:nvSpPr>
          <p:cNvPr id="3" name="Content Placeholder 2">
            <a:extLst>
              <a:ext uri="{FF2B5EF4-FFF2-40B4-BE49-F238E27FC236}">
                <a16:creationId xmlns:a16="http://schemas.microsoft.com/office/drawing/2014/main" id="{14763D6A-1BE2-CFB8-3153-07BF461E120D}"/>
              </a:ext>
            </a:extLst>
          </p:cNvPr>
          <p:cNvSpPr>
            <a:spLocks noGrp="1"/>
          </p:cNvSpPr>
          <p:nvPr>
            <p:ph idx="1"/>
          </p:nvPr>
        </p:nvSpPr>
        <p:spPr>
          <a:xfrm>
            <a:off x="838200" y="1491916"/>
            <a:ext cx="10515600" cy="5181600"/>
          </a:xfrm>
        </p:spPr>
        <p:txBody>
          <a:bodyPr>
            <a:normAutofit fontScale="85000" lnSpcReduction="20000"/>
          </a:bodyPr>
          <a:lstStyle/>
          <a:p>
            <a:pPr marL="457200" marR="0">
              <a:lnSpc>
                <a:spcPct val="120000"/>
              </a:lnSpc>
              <a:buNone/>
            </a:pPr>
            <a:r>
              <a:rPr lang="en-US" sz="2800" b="1" i="1" kern="100" dirty="0">
                <a:effectLst/>
                <a:latin typeface="Arial" panose="020B0604020202020204" pitchFamily="34" charset="0"/>
                <a:ea typeface="Aptos" panose="020B0004020202020204" pitchFamily="34" charset="0"/>
              </a:rPr>
              <a:t>Evaluate the extent to which the Mongol Empire transformed Afro-Eurasian trade, communication, and cultural exchange in the period 1200–1350.</a:t>
            </a:r>
            <a:endParaRPr lang="en-US" b="1" kern="100" dirty="0">
              <a:latin typeface="Arial" panose="020B0604020202020204" pitchFamily="34" charset="0"/>
              <a:ea typeface="Aptos" panose="020B0004020202020204" pitchFamily="34" charset="0"/>
            </a:endParaRPr>
          </a:p>
          <a:p>
            <a:pPr marL="0" marR="0">
              <a:lnSpc>
                <a:spcPct val="120000"/>
              </a:lnSpc>
              <a:buNone/>
            </a:pPr>
            <a:r>
              <a:rPr lang="en-US" sz="2800" b="1" kern="100" dirty="0">
                <a:effectLst/>
                <a:latin typeface="Arial" panose="020B0604020202020204" pitchFamily="34" charset="0"/>
                <a:ea typeface="Aptos" panose="020B0004020202020204" pitchFamily="34" charset="0"/>
              </a:rPr>
              <a:t>Your Task </a:t>
            </a:r>
            <a:endParaRPr lang="en-US" sz="2800" kern="100" dirty="0">
              <a:effectLst/>
              <a:latin typeface="Arial" panose="020B0604020202020204" pitchFamily="34" charset="0"/>
              <a:ea typeface="Aptos" panose="020B0004020202020204" pitchFamily="34" charset="0"/>
            </a:endParaRP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Write a historically defensible thesis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Use at least </a:t>
            </a:r>
            <a:r>
              <a:rPr lang="en-US" sz="2800" b="1" kern="100" dirty="0">
                <a:effectLst/>
                <a:latin typeface="Arial" panose="020B0604020202020204" pitchFamily="34" charset="0"/>
                <a:ea typeface="Aptos" panose="020B0004020202020204" pitchFamily="34" charset="0"/>
              </a:rPr>
              <a:t>six</a:t>
            </a:r>
            <a:r>
              <a:rPr lang="en-US" sz="2800" kern="100" dirty="0">
                <a:effectLst/>
                <a:latin typeface="Arial" panose="020B0604020202020204" pitchFamily="34" charset="0"/>
                <a:ea typeface="Aptos" panose="020B0004020202020204" pitchFamily="34" charset="0"/>
              </a:rPr>
              <a:t> of the seven documents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Explain sourcing (POV, purpose, historical situation, or audience) for </a:t>
            </a:r>
            <a:r>
              <a:rPr lang="en-US" sz="2800" b="1" kern="100" dirty="0">
                <a:effectLst/>
                <a:latin typeface="Arial" panose="020B0604020202020204" pitchFamily="34" charset="0"/>
                <a:ea typeface="Aptos" panose="020B0004020202020204" pitchFamily="34" charset="0"/>
              </a:rPr>
              <a:t>three</a:t>
            </a:r>
            <a:r>
              <a:rPr lang="en-US" sz="2800" kern="100" dirty="0">
                <a:effectLst/>
                <a:latin typeface="Arial" panose="020B0604020202020204" pitchFamily="34" charset="0"/>
                <a:ea typeface="Aptos" panose="020B0004020202020204" pitchFamily="34" charset="0"/>
              </a:rPr>
              <a:t> documents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Provide </a:t>
            </a:r>
            <a:r>
              <a:rPr lang="en-US" sz="2800" b="1" kern="100" dirty="0">
                <a:effectLst/>
                <a:latin typeface="Arial" panose="020B0604020202020204" pitchFamily="34" charset="0"/>
                <a:ea typeface="Aptos" panose="020B0004020202020204" pitchFamily="34" charset="0"/>
              </a:rPr>
              <a:t>one</a:t>
            </a:r>
            <a:r>
              <a:rPr lang="en-US" sz="2800" kern="100" dirty="0">
                <a:effectLst/>
                <a:latin typeface="Arial" panose="020B0604020202020204" pitchFamily="34" charset="0"/>
                <a:ea typeface="Aptos" panose="020B0004020202020204" pitchFamily="34" charset="0"/>
              </a:rPr>
              <a:t> piece of outside evidence not found in the documents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Demonstrate complexity (nuance, multiple perspectives, or connections)</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Organize your essay logically and clearly</a:t>
            </a:r>
          </a:p>
        </p:txBody>
      </p:sp>
    </p:spTree>
    <p:extLst>
      <p:ext uri="{BB962C8B-B14F-4D97-AF65-F5344CB8AC3E}">
        <p14:creationId xmlns:p14="http://schemas.microsoft.com/office/powerpoint/2010/main" val="353821689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2BDB2-0F49-0D23-4043-FD77191D4C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A79CE-5FA6-DEDE-78DB-0F4431DDF00E}"/>
              </a:ext>
            </a:extLst>
          </p:cNvPr>
          <p:cNvSpPr>
            <a:spLocks noGrp="1"/>
          </p:cNvSpPr>
          <p:nvPr>
            <p:ph type="title"/>
          </p:nvPr>
        </p:nvSpPr>
        <p:spPr>
          <a:xfrm>
            <a:off x="838200" y="365125"/>
            <a:ext cx="10515600" cy="886159"/>
          </a:xfrm>
        </p:spPr>
        <p:txBody>
          <a:bodyPr>
            <a:normAutofit fontScale="90000"/>
          </a:bodyPr>
          <a:lstStyle/>
          <a:p>
            <a:r>
              <a:rPr lang="en-US" dirty="0"/>
              <a:t>Content Refresher Reading</a:t>
            </a:r>
            <a:br>
              <a:rPr lang="en-US" dirty="0"/>
            </a:br>
            <a:r>
              <a:rPr lang="en-US" sz="2200" i="1" dirty="0"/>
              <a:t>The Mongol Empire and Afro-Eurasian Connections, 1200–1450</a:t>
            </a:r>
            <a:endParaRPr lang="en-US" i="1" dirty="0"/>
          </a:p>
        </p:txBody>
      </p:sp>
      <p:sp>
        <p:nvSpPr>
          <p:cNvPr id="3" name="Content Placeholder 2">
            <a:extLst>
              <a:ext uri="{FF2B5EF4-FFF2-40B4-BE49-F238E27FC236}">
                <a16:creationId xmlns:a16="http://schemas.microsoft.com/office/drawing/2014/main" id="{62BF8BD0-4A85-1885-3AC7-5A9284D10785}"/>
              </a:ext>
            </a:extLst>
          </p:cNvPr>
          <p:cNvSpPr>
            <a:spLocks noGrp="1"/>
          </p:cNvSpPr>
          <p:nvPr>
            <p:ph idx="1"/>
          </p:nvPr>
        </p:nvSpPr>
        <p:spPr>
          <a:xfrm>
            <a:off x="838200" y="1491916"/>
            <a:ext cx="10515600" cy="5181600"/>
          </a:xfrm>
        </p:spPr>
        <p:txBody>
          <a:bodyPr>
            <a:normAutofit fontScale="92500"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Between 1206 and 1368, the Mongols created the largest contiguous land empire in world history, stretching from the Korean Peninsula to Eastern Europe. Before the Mongol conquests, regions across Afro-Eurasia—Song China, the Islamic world, South Asia, Central Asia, and Eastern Europe—were connected by Silk Road routes, but political fragmentation, banditry, and regional warfare limited the scale and safety of long-distance travel. The rise of the Mongol Empire dramatically changed these conditions. By conquering key cities and stabilizing caravan routes, the Mongols created the “Pax </a:t>
            </a:r>
            <a:r>
              <a:rPr lang="en-US" sz="2800" kern="100" dirty="0" err="1">
                <a:effectLst/>
                <a:latin typeface="Arial" panose="020B0604020202020204" pitchFamily="34" charset="0"/>
                <a:ea typeface="Aptos" panose="020B0004020202020204" pitchFamily="34" charset="0"/>
              </a:rPr>
              <a:t>Mongolica</a:t>
            </a:r>
            <a:r>
              <a:rPr lang="en-US" sz="2800" kern="100" dirty="0">
                <a:effectLst/>
                <a:latin typeface="Arial" panose="020B0604020202020204" pitchFamily="34" charset="0"/>
                <a:ea typeface="Aptos" panose="020B0004020202020204" pitchFamily="34" charset="0"/>
              </a:rPr>
              <a:t>,” an unprecedented period of secure and regulated travel across thousands of miles.</a:t>
            </a:r>
          </a:p>
        </p:txBody>
      </p:sp>
    </p:spTree>
    <p:extLst>
      <p:ext uri="{BB962C8B-B14F-4D97-AF65-F5344CB8AC3E}">
        <p14:creationId xmlns:p14="http://schemas.microsoft.com/office/powerpoint/2010/main" val="360951874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271F7-0F3C-3661-50A0-9F40625ED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3F5458-B865-8D91-AAE7-715A237D4C90}"/>
              </a:ext>
            </a:extLst>
          </p:cNvPr>
          <p:cNvSpPr>
            <a:spLocks noGrp="1"/>
          </p:cNvSpPr>
          <p:nvPr>
            <p:ph type="title"/>
          </p:nvPr>
        </p:nvSpPr>
        <p:spPr>
          <a:xfrm>
            <a:off x="838200" y="365125"/>
            <a:ext cx="10515600" cy="886159"/>
          </a:xfrm>
        </p:spPr>
        <p:txBody>
          <a:bodyPr>
            <a:normAutofit fontScale="90000"/>
          </a:bodyPr>
          <a:lstStyle/>
          <a:p>
            <a:r>
              <a:rPr lang="en-US" dirty="0"/>
              <a:t>Content Refresher Reading</a:t>
            </a:r>
            <a:br>
              <a:rPr lang="en-US" dirty="0"/>
            </a:br>
            <a:r>
              <a:rPr lang="en-US" sz="2200" i="1" dirty="0"/>
              <a:t>The Mongol Empire and Afro-Eurasian Connections, 1200–1450</a:t>
            </a:r>
            <a:endParaRPr lang="en-US" i="1" dirty="0"/>
          </a:p>
        </p:txBody>
      </p:sp>
      <p:sp>
        <p:nvSpPr>
          <p:cNvPr id="3" name="Content Placeholder 2">
            <a:extLst>
              <a:ext uri="{FF2B5EF4-FFF2-40B4-BE49-F238E27FC236}">
                <a16:creationId xmlns:a16="http://schemas.microsoft.com/office/drawing/2014/main" id="{A8B0D7FB-FC76-508B-077E-25CC803DD324}"/>
              </a:ext>
            </a:extLst>
          </p:cNvPr>
          <p:cNvSpPr>
            <a:spLocks noGrp="1"/>
          </p:cNvSpPr>
          <p:nvPr>
            <p:ph idx="1"/>
          </p:nvPr>
        </p:nvSpPr>
        <p:spPr>
          <a:xfrm>
            <a:off x="838200" y="1491916"/>
            <a:ext cx="10515600" cy="5181600"/>
          </a:xfrm>
        </p:spPr>
        <p:txBody>
          <a:bodyPr>
            <a:normAutofit/>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The Mongols reorganized trade routes through administrative innovations such as the yam relay system, standardized passports (</a:t>
            </a:r>
            <a:r>
              <a:rPr lang="en-US" sz="2800" kern="100" dirty="0" err="1">
                <a:effectLst/>
                <a:latin typeface="Arial" panose="020B0604020202020204" pitchFamily="34" charset="0"/>
                <a:ea typeface="Aptos" panose="020B0004020202020204" pitchFamily="34" charset="0"/>
              </a:rPr>
              <a:t>paizi</a:t>
            </a:r>
            <a:r>
              <a:rPr lang="en-US" sz="2800" kern="100" dirty="0">
                <a:effectLst/>
                <a:latin typeface="Arial" panose="020B0604020202020204" pitchFamily="34" charset="0"/>
                <a:ea typeface="Aptos" panose="020B0004020202020204" pitchFamily="34" charset="0"/>
              </a:rPr>
              <a:t>), and strict protections for merchants. These changes stimulated long-distance commerce: silk, porcelain, gunpowder, paper, textiles, spices, and precious metals moved more reliably than before. At the same time, diplomatic envoys, Sufi mystics, Buddhist monks, Christian missionaries, and European merchants traveled freely across the empire, leading to new intellectual, technological, and religious interactions.</a:t>
            </a:r>
          </a:p>
        </p:txBody>
      </p:sp>
    </p:spTree>
    <p:extLst>
      <p:ext uri="{BB962C8B-B14F-4D97-AF65-F5344CB8AC3E}">
        <p14:creationId xmlns:p14="http://schemas.microsoft.com/office/powerpoint/2010/main" val="277470890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A4BC8-B349-E8B3-31E7-161B86B7E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72A9E3-6C23-BB8F-A6DA-39B3E982E10B}"/>
              </a:ext>
            </a:extLst>
          </p:cNvPr>
          <p:cNvSpPr>
            <a:spLocks noGrp="1"/>
          </p:cNvSpPr>
          <p:nvPr>
            <p:ph type="title"/>
          </p:nvPr>
        </p:nvSpPr>
        <p:spPr>
          <a:xfrm>
            <a:off x="838200" y="365125"/>
            <a:ext cx="10515600" cy="886159"/>
          </a:xfrm>
        </p:spPr>
        <p:txBody>
          <a:bodyPr>
            <a:normAutofit fontScale="90000"/>
          </a:bodyPr>
          <a:lstStyle/>
          <a:p>
            <a:r>
              <a:rPr lang="en-US" dirty="0"/>
              <a:t>Content Refresher Reading</a:t>
            </a:r>
            <a:br>
              <a:rPr lang="en-US" dirty="0"/>
            </a:br>
            <a:r>
              <a:rPr lang="en-US" sz="2200" i="1" dirty="0"/>
              <a:t>The Mongol Empire and Afro-Eurasian Connections, 1200–1450</a:t>
            </a:r>
            <a:endParaRPr lang="en-US" i="1" dirty="0"/>
          </a:p>
        </p:txBody>
      </p:sp>
      <p:sp>
        <p:nvSpPr>
          <p:cNvPr id="3" name="Content Placeholder 2">
            <a:extLst>
              <a:ext uri="{FF2B5EF4-FFF2-40B4-BE49-F238E27FC236}">
                <a16:creationId xmlns:a16="http://schemas.microsoft.com/office/drawing/2014/main" id="{86E942B7-C05C-BCF1-20D2-78E192A747EA}"/>
              </a:ext>
            </a:extLst>
          </p:cNvPr>
          <p:cNvSpPr>
            <a:spLocks noGrp="1"/>
          </p:cNvSpPr>
          <p:nvPr>
            <p:ph idx="1"/>
          </p:nvPr>
        </p:nvSpPr>
        <p:spPr>
          <a:xfrm>
            <a:off x="838200" y="1491916"/>
            <a:ext cx="10515600" cy="5181600"/>
          </a:xfrm>
        </p:spPr>
        <p:txBody>
          <a:bodyPr>
            <a:normAutofit/>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Cultural exchange expanded in multiple directions. Chinese printing, medicine, and gunpowder technologies spread westward. Islamic world astronomy, mathematics, and medical knowledge circulated eastward into Yuan China. Mongol royal courts—especially under Kublai Khan in China and </a:t>
            </a:r>
            <a:r>
              <a:rPr lang="en-US" sz="2800" kern="100" dirty="0" err="1">
                <a:effectLst/>
                <a:latin typeface="Arial" panose="020B0604020202020204" pitchFamily="34" charset="0"/>
                <a:ea typeface="Aptos" panose="020B0004020202020204" pitchFamily="34" charset="0"/>
              </a:rPr>
              <a:t>Hülegü</a:t>
            </a:r>
            <a:r>
              <a:rPr lang="en-US" sz="2800" kern="100" dirty="0">
                <a:effectLst/>
                <a:latin typeface="Arial" panose="020B0604020202020204" pitchFamily="34" charset="0"/>
                <a:ea typeface="Aptos" panose="020B0004020202020204" pitchFamily="34" charset="0"/>
              </a:rPr>
              <a:t> in Persia—employed multiethnic scholars to compile world histories, translate scientific texts, and sponsor artistic projects. Although Mongol warfare caused widespread destruction in its early phases, the empire also fostered new connections that reshaped Afro-Eurasian societies.</a:t>
            </a:r>
          </a:p>
        </p:txBody>
      </p:sp>
    </p:spTree>
    <p:extLst>
      <p:ext uri="{BB962C8B-B14F-4D97-AF65-F5344CB8AC3E}">
        <p14:creationId xmlns:p14="http://schemas.microsoft.com/office/powerpoint/2010/main" val="384817021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68820-DCA9-7250-4FC0-F19A35957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658B04-B95B-BF39-A646-AE26B900A35D}"/>
              </a:ext>
            </a:extLst>
          </p:cNvPr>
          <p:cNvSpPr>
            <a:spLocks noGrp="1"/>
          </p:cNvSpPr>
          <p:nvPr>
            <p:ph type="title"/>
          </p:nvPr>
        </p:nvSpPr>
        <p:spPr>
          <a:xfrm>
            <a:off x="838200" y="365125"/>
            <a:ext cx="10515600" cy="886159"/>
          </a:xfrm>
        </p:spPr>
        <p:txBody>
          <a:bodyPr>
            <a:normAutofit fontScale="90000"/>
          </a:bodyPr>
          <a:lstStyle/>
          <a:p>
            <a:r>
              <a:rPr lang="en-US" dirty="0"/>
              <a:t>Content Refresher Reading</a:t>
            </a:r>
            <a:br>
              <a:rPr lang="en-US" dirty="0"/>
            </a:br>
            <a:r>
              <a:rPr lang="en-US" sz="2200" i="1" dirty="0"/>
              <a:t>The Mongol Empire and Afro-Eurasian Connections, 1200–1450</a:t>
            </a:r>
            <a:endParaRPr lang="en-US" i="1" dirty="0"/>
          </a:p>
        </p:txBody>
      </p:sp>
      <p:sp>
        <p:nvSpPr>
          <p:cNvPr id="3" name="Content Placeholder 2">
            <a:extLst>
              <a:ext uri="{FF2B5EF4-FFF2-40B4-BE49-F238E27FC236}">
                <a16:creationId xmlns:a16="http://schemas.microsoft.com/office/drawing/2014/main" id="{FA700938-D592-2424-D41B-988BDEA11C79}"/>
              </a:ext>
            </a:extLst>
          </p:cNvPr>
          <p:cNvSpPr>
            <a:spLocks noGrp="1"/>
          </p:cNvSpPr>
          <p:nvPr>
            <p:ph idx="1"/>
          </p:nvPr>
        </p:nvSpPr>
        <p:spPr>
          <a:xfrm>
            <a:off x="838200" y="1491916"/>
            <a:ext cx="10515600" cy="5181600"/>
          </a:xfrm>
        </p:spPr>
        <p:txBody>
          <a:bodyPr>
            <a:normAutofit/>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By the mid-14th century, these intensified exchanges also created vulnerabilities. Increased traffic along trade routes facilitated the movement of pathogens, including the bubonic plague, which traveled along the same networks that had once carried goods and ideas. The transformations the Mongols initiated were therefore both constructive and destructive, revealing the complex ways that empires influence global interaction.</a:t>
            </a:r>
          </a:p>
        </p:txBody>
      </p:sp>
    </p:spTree>
    <p:extLst>
      <p:ext uri="{BB962C8B-B14F-4D97-AF65-F5344CB8AC3E}">
        <p14:creationId xmlns:p14="http://schemas.microsoft.com/office/powerpoint/2010/main" val="217134244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1721A-5DEF-3ADF-52EB-B8750705EF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599B03-6C34-13DB-4A54-ABF07B9F5B87}"/>
              </a:ext>
            </a:extLst>
          </p:cNvPr>
          <p:cNvSpPr>
            <a:spLocks noGrp="1"/>
          </p:cNvSpPr>
          <p:nvPr>
            <p:ph type="title"/>
          </p:nvPr>
        </p:nvSpPr>
        <p:spPr>
          <a:xfrm>
            <a:off x="838200" y="365126"/>
            <a:ext cx="10515600" cy="629486"/>
          </a:xfrm>
        </p:spPr>
        <p:txBody>
          <a:bodyPr>
            <a:noAutofit/>
          </a:bodyPr>
          <a:lstStyle/>
          <a:p>
            <a:r>
              <a:rPr lang="en-US" sz="2800" dirty="0"/>
              <a:t>Document 1: Ibn al-Athir, The Complete History, written 1220–1221</a:t>
            </a:r>
            <a:endParaRPr lang="en-US" sz="2800" i="1" dirty="0"/>
          </a:p>
        </p:txBody>
      </p:sp>
      <p:sp>
        <p:nvSpPr>
          <p:cNvPr id="3" name="Content Placeholder 2">
            <a:extLst>
              <a:ext uri="{FF2B5EF4-FFF2-40B4-BE49-F238E27FC236}">
                <a16:creationId xmlns:a16="http://schemas.microsoft.com/office/drawing/2014/main" id="{39373E6E-921E-2221-5A7D-6E198650B4EB}"/>
              </a:ext>
            </a:extLst>
          </p:cNvPr>
          <p:cNvSpPr>
            <a:spLocks noGrp="1"/>
          </p:cNvSpPr>
          <p:nvPr>
            <p:ph idx="1"/>
          </p:nvPr>
        </p:nvSpPr>
        <p:spPr>
          <a:xfrm>
            <a:off x="838200" y="1640943"/>
            <a:ext cx="10515600" cy="4559802"/>
          </a:xfrm>
        </p:spPr>
        <p:txBody>
          <a:bodyPr>
            <a:normAutofit fontScale="92500" lnSpcReduction="2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“In the year 617 [1220 CE] there occurred a great calamity the like of which had never been seen nor heard of. The accursed Tatars [Mongols] came forth… They poured over the lands like the flood which overwhelms and destroys all before it. They swept through the regions of Transoxiana, through Bukhara and Samarkand, cities famed for learning and prosperity, and they laid waste to them with fire and sword. No age has ever recorded such devastation. They spared neither the learned nor the pious, neither the weak nor the strong. The earth was covered with their corruption, for they slew men, women, and children, plundered wealth, tore down buildings, and burned markets.</a:t>
            </a:r>
          </a:p>
        </p:txBody>
      </p:sp>
      <p:sp>
        <p:nvSpPr>
          <p:cNvPr id="5" name="TextBox 4">
            <a:extLst>
              <a:ext uri="{FF2B5EF4-FFF2-40B4-BE49-F238E27FC236}">
                <a16:creationId xmlns:a16="http://schemas.microsoft.com/office/drawing/2014/main" id="{47D2B271-2AF8-DAFB-B8C9-D32598652230}"/>
              </a:ext>
            </a:extLst>
          </p:cNvPr>
          <p:cNvSpPr txBox="1"/>
          <p:nvPr/>
        </p:nvSpPr>
        <p:spPr>
          <a:xfrm>
            <a:off x="838200" y="994612"/>
            <a:ext cx="9332495" cy="646331"/>
          </a:xfrm>
          <a:prstGeom prst="rect">
            <a:avLst/>
          </a:prstGeom>
          <a:noFill/>
        </p:spPr>
        <p:txBody>
          <a:bodyPr wrap="square">
            <a:spAutoFit/>
          </a:bodyPr>
          <a:lstStyle/>
          <a:p>
            <a:r>
              <a:rPr lang="en-US" dirty="0"/>
              <a:t>(Public-domain English translation published before 1923)</a:t>
            </a:r>
          </a:p>
          <a:p>
            <a:r>
              <a:rPr lang="en-US" dirty="0"/>
              <a:t>Source: </a:t>
            </a:r>
            <a:r>
              <a:rPr lang="en-US" dirty="0">
                <a:hlinkClick r:id="rId2"/>
              </a:rPr>
              <a:t>https://archive.org/details/in.ernet.dli.2015.283218</a:t>
            </a:r>
            <a:r>
              <a:rPr lang="en-US" dirty="0"/>
              <a:t>  </a:t>
            </a:r>
          </a:p>
        </p:txBody>
      </p:sp>
    </p:spTree>
    <p:extLst>
      <p:ext uri="{BB962C8B-B14F-4D97-AF65-F5344CB8AC3E}">
        <p14:creationId xmlns:p14="http://schemas.microsoft.com/office/powerpoint/2010/main" val="222572575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925A5-0A72-129E-A786-2F5BCD7030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2DF606-F105-B225-97E2-78B3F2C9C4F1}"/>
              </a:ext>
            </a:extLst>
          </p:cNvPr>
          <p:cNvSpPr>
            <a:spLocks noGrp="1"/>
          </p:cNvSpPr>
          <p:nvPr>
            <p:ph type="title"/>
          </p:nvPr>
        </p:nvSpPr>
        <p:spPr>
          <a:xfrm>
            <a:off x="838200" y="365126"/>
            <a:ext cx="10515600" cy="629486"/>
          </a:xfrm>
        </p:spPr>
        <p:txBody>
          <a:bodyPr>
            <a:noAutofit/>
          </a:bodyPr>
          <a:lstStyle/>
          <a:p>
            <a:r>
              <a:rPr lang="en-US" sz="2800" dirty="0"/>
              <a:t>Document 1: Ibn al-Athir, The Complete History, written 1220–1221</a:t>
            </a:r>
            <a:endParaRPr lang="en-US" sz="2800" i="1" dirty="0"/>
          </a:p>
        </p:txBody>
      </p:sp>
      <p:sp>
        <p:nvSpPr>
          <p:cNvPr id="3" name="Content Placeholder 2">
            <a:extLst>
              <a:ext uri="{FF2B5EF4-FFF2-40B4-BE49-F238E27FC236}">
                <a16:creationId xmlns:a16="http://schemas.microsoft.com/office/drawing/2014/main" id="{6D42D577-D916-1072-044C-5F012AED760E}"/>
              </a:ext>
            </a:extLst>
          </p:cNvPr>
          <p:cNvSpPr>
            <a:spLocks noGrp="1"/>
          </p:cNvSpPr>
          <p:nvPr>
            <p:ph idx="1"/>
          </p:nvPr>
        </p:nvSpPr>
        <p:spPr>
          <a:xfrm>
            <a:off x="838200" y="1640943"/>
            <a:ext cx="10515600" cy="4559802"/>
          </a:xfrm>
        </p:spPr>
        <p:txBody>
          <a:bodyPr>
            <a:normAutofit lnSpcReduction="10000"/>
          </a:bodyPr>
          <a:lstStyle/>
          <a:p>
            <a:pPr marL="457200" marR="0">
              <a:lnSpc>
                <a:spcPct val="120000"/>
              </a:lnSpc>
              <a:buNone/>
            </a:pPr>
            <a:r>
              <a:rPr lang="en-US" sz="2800" kern="100" dirty="0">
                <a:effectLst/>
                <a:latin typeface="Arial" panose="020B0604020202020204" pitchFamily="34" charset="0"/>
                <a:ea typeface="Aptos" panose="020B0004020202020204" pitchFamily="34" charset="0"/>
              </a:rPr>
              <a:t>“People fled from them like sheep before wolves, but no refuge was found, for the Mongols overtook them with astonishing speed. They marched unceasingly, as though driven by some force beyond nature. Many thought that the end of the world had come upon them. What made this calamity even greater was that those who survived carried within their hearts terror and dread, for tales of Mongol cruelty spread far and wide. Woe to those upon whom they descended, for they turned blooming lands into desolation and happiness into sorrow.”</a:t>
            </a:r>
          </a:p>
        </p:txBody>
      </p:sp>
      <p:sp>
        <p:nvSpPr>
          <p:cNvPr id="5" name="TextBox 4">
            <a:extLst>
              <a:ext uri="{FF2B5EF4-FFF2-40B4-BE49-F238E27FC236}">
                <a16:creationId xmlns:a16="http://schemas.microsoft.com/office/drawing/2014/main" id="{4E882363-C2BB-5D6E-B59C-E97C2689A72D}"/>
              </a:ext>
            </a:extLst>
          </p:cNvPr>
          <p:cNvSpPr txBox="1"/>
          <p:nvPr/>
        </p:nvSpPr>
        <p:spPr>
          <a:xfrm>
            <a:off x="838200" y="994612"/>
            <a:ext cx="9332495" cy="646331"/>
          </a:xfrm>
          <a:prstGeom prst="rect">
            <a:avLst/>
          </a:prstGeom>
          <a:noFill/>
        </p:spPr>
        <p:txBody>
          <a:bodyPr wrap="square">
            <a:spAutoFit/>
          </a:bodyPr>
          <a:lstStyle/>
          <a:p>
            <a:r>
              <a:rPr lang="en-US" dirty="0"/>
              <a:t>(Public-domain English translation published before 1923)</a:t>
            </a:r>
          </a:p>
          <a:p>
            <a:r>
              <a:rPr lang="en-US" dirty="0"/>
              <a:t>Source: </a:t>
            </a:r>
            <a:r>
              <a:rPr lang="en-US" dirty="0">
                <a:hlinkClick r:id="rId2"/>
              </a:rPr>
              <a:t>https://archive.org/details/in.ernet.dli.2015.283218</a:t>
            </a:r>
            <a:r>
              <a:rPr lang="en-US" dirty="0"/>
              <a:t>  </a:t>
            </a:r>
          </a:p>
        </p:txBody>
      </p:sp>
    </p:spTree>
    <p:extLst>
      <p:ext uri="{BB962C8B-B14F-4D97-AF65-F5344CB8AC3E}">
        <p14:creationId xmlns:p14="http://schemas.microsoft.com/office/powerpoint/2010/main" val="379707973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docProps/app.xml><?xml version="1.0" encoding="utf-8"?>
<Properties xmlns="http://schemas.openxmlformats.org/officeDocument/2006/extended-properties" xmlns:vt="http://schemas.openxmlformats.org/officeDocument/2006/docPropsVTypes">
  <Template>Office Theme</Template>
  <TotalTime>19</TotalTime>
  <Words>2738</Words>
  <Application>Microsoft Office PowerPoint</Application>
  <PresentationFormat>Widescreen</PresentationFormat>
  <Paragraphs>100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Aptos Display</vt:lpstr>
      <vt:lpstr>Arial</vt:lpstr>
      <vt:lpstr>Symbol</vt:lpstr>
      <vt:lpstr>Office Theme</vt:lpstr>
      <vt:lpstr>DBQ Lesson 1 Main Content </vt:lpstr>
      <vt:lpstr>Standards</vt:lpstr>
      <vt:lpstr>DBQ PROMPT</vt:lpstr>
      <vt:lpstr>Content Refresher Reading The Mongol Empire and Afro-Eurasian Connections, 1200–1450</vt:lpstr>
      <vt:lpstr>Content Refresher Reading The Mongol Empire and Afro-Eurasian Connections, 1200–1450</vt:lpstr>
      <vt:lpstr>Content Refresher Reading The Mongol Empire and Afro-Eurasian Connections, 1200–1450</vt:lpstr>
      <vt:lpstr>Content Refresher Reading The Mongol Empire and Afro-Eurasian Connections, 1200–1450</vt:lpstr>
      <vt:lpstr>Document 1: Ibn al-Athir, The Complete History, written 1220–1221</vt:lpstr>
      <vt:lpstr>Document 1: Ibn al-Athir, The Complete History, written 1220–1221</vt:lpstr>
      <vt:lpstr>Document 2: William of Rubruck, Itinerarium (Journey to the Mongol Court), 1253–1255</vt:lpstr>
      <vt:lpstr>Document 2: William of Rubruck, Itinerarium (Journey to the Mongol Court), 1253–1255</vt:lpstr>
      <vt:lpstr>Document 3: Rashid al-Din, Compendium of Chronicles, early 14th century</vt:lpstr>
      <vt:lpstr>Document 3: Rashid al-Din, Compendium of Chronicles, early 14th century</vt:lpstr>
      <vt:lpstr>Document 4: Marco Polo, The Travels (Yule 1903 Public-Domain Edition)</vt:lpstr>
      <vt:lpstr>Document 4: Marco Polo, The Travels (Yule 1903 Public-Domain Edition)</vt:lpstr>
      <vt:lpstr>Document 5: Ibn Battuta, Rihla (Travels), 1325–1354</vt:lpstr>
      <vt:lpstr>Document 5: Ibn Battuta, Rihla (Travels), 1325–1354</vt:lpstr>
      <vt:lpstr>Document 6: Ata-Malik Juvaini, The History of the World Conqueror</vt:lpstr>
      <vt:lpstr>Document 6: Ata-Malik Juvaini, The History of the World Conqueror</vt:lpstr>
      <vt:lpstr>Document 7: The Secret History of the Mongols, c. 1240</vt:lpstr>
      <vt:lpstr>Document 7: The Secret History of the Mongols, c. 1240</vt:lpstr>
      <vt:lpstr>Now… write a response.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2</cp:revision>
  <dcterms:created xsi:type="dcterms:W3CDTF">2025-11-26T06:03:22Z</dcterms:created>
  <dcterms:modified xsi:type="dcterms:W3CDTF">2025-11-26T06:23:15Z</dcterms:modified>
</cp:coreProperties>
</file>